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43_C8347EEF.xml" ContentType="application/vnd.ms-powerpoint.comments+xml"/>
  <Override PartName="/ppt/notesSlides/notesSlide2.xml" ContentType="application/vnd.openxmlformats-officedocument.presentationml.notesSlide+xml"/>
  <Override PartName="/ppt/comments/modernComment_144_F8A6DB89.xml" ContentType="application/vnd.ms-powerpoint.comments+xml"/>
  <Override PartName="/ppt/notesSlides/notesSlide3.xml" ContentType="application/vnd.openxmlformats-officedocument.presentationml.notesSlide+xml"/>
  <Override PartName="/ppt/comments/modernComment_149_BB159EC5.xml" ContentType="application/vnd.ms-powerpoint.comments+xml"/>
  <Override PartName="/ppt/notesSlides/notesSlide4.xml" ContentType="application/vnd.openxmlformats-officedocument.presentationml.notesSlide+xml"/>
  <Override PartName="/ppt/comments/modernComment_14A_EA8E4EC6.xml" ContentType="application/vnd.ms-powerpoint.comments+xml"/>
  <Override PartName="/ppt/comments/modernComment_145_DC02B4E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14B_2A8EF80A.xml" ContentType="application/vnd.ms-powerpoint.comments+xml"/>
  <Override PartName="/ppt/notesSlides/notesSlide6.xml" ContentType="application/vnd.openxmlformats-officedocument.presentationml.notesSlide+xml"/>
  <Override PartName="/ppt/comments/modernComment_14D_E7C55BD6.xml" ContentType="application/vnd.ms-powerpoint.comments+xml"/>
  <Override PartName="/ppt/notesSlides/notesSlide7.xml" ContentType="application/vnd.openxmlformats-officedocument.presentationml.notesSlide+xml"/>
  <Override PartName="/ppt/comments/modernComment_14E_54DD848.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omments/modernComment_14C_1AD90FE7.xml" ContentType="application/vnd.ms-powerpoint.comments+xml"/>
  <Override PartName="/ppt/notesSlides/notesSlide9.xml" ContentType="application/vnd.openxmlformats-officedocument.presentationml.notesSlide+xml"/>
  <Override PartName="/ppt/comments/modernComment_14F_60DC920D.xml" ContentType="application/vnd.ms-powerpoint.comments+xml"/>
  <Override PartName="/ppt/notesSlides/notesSlide10.xml" ContentType="application/vnd.openxmlformats-officedocument.presentationml.notesSlide+xml"/>
  <Override PartName="/ppt/comments/modernComment_105_67A05898.xml" ContentType="application/vnd.ms-powerpoint.comments+xml"/>
  <Override PartName="/ppt/comments/modernComment_135_A45440CE.xml" ContentType="application/vnd.ms-powerpoint.comments+xml"/>
  <Override PartName="/ppt/notesSlides/notesSlide11.xml" ContentType="application/vnd.openxmlformats-officedocument.presentationml.notesSlide+xml"/>
  <Override PartName="/ppt/comments/modernComment_121_6DF79403.xml" ContentType="application/vnd.ms-powerpoint.comments+xml"/>
  <Override PartName="/ppt/comments/modernComment_165_76E639FC.xml" ContentType="application/vnd.ms-powerpoint.comments+xml"/>
  <Override PartName="/ppt/comments/modernComment_139_858E063D.xml" ContentType="application/vnd.ms-powerpoint.comments+xml"/>
  <Override PartName="/ppt/comments/modernComment_13D_743111B.xml" ContentType="application/vnd.ms-powerpoint.comments+xml"/>
  <Override PartName="/ppt/notesSlides/notesSlide12.xml" ContentType="application/vnd.openxmlformats-officedocument.presentationml.notesSlide+xml"/>
  <Override PartName="/ppt/comments/modernComment_13C_8CE5EBB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A_7E6E9BD5.xml" ContentType="application/vnd.ms-powerpoint.comments+xml"/>
  <Override PartName="/ppt/notesSlides/notesSlide15.xml" ContentType="application/vnd.openxmlformats-officedocument.presentationml.notesSlide+xml"/>
  <Override PartName="/ppt/comments/modernComment_150_BC8340F2.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2B_FF2305A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41_25366611.xml" ContentType="application/vnd.ms-powerpoint.comments+xml"/>
  <Override PartName="/ppt/notesSlides/notesSlide20.xml" ContentType="application/vnd.openxmlformats-officedocument.presentationml.notesSlide+xml"/>
  <Override PartName="/ppt/comments/modernComment_130_408E76F5.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68_D0F1F1A8.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60_41B9A2B1.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55_D9D47105.xml" ContentType="application/vnd.ms-powerpoint.comments+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63"/>
  </p:notesMasterIdLst>
  <p:handoutMasterIdLst>
    <p:handoutMasterId r:id="rId64"/>
  </p:handoutMasterIdLst>
  <p:sldIdLst>
    <p:sldId id="256" r:id="rId5"/>
    <p:sldId id="349" r:id="rId6"/>
    <p:sldId id="365" r:id="rId7"/>
    <p:sldId id="367" r:id="rId8"/>
    <p:sldId id="277" r:id="rId9"/>
    <p:sldId id="322" r:id="rId10"/>
    <p:sldId id="323" r:id="rId11"/>
    <p:sldId id="324" r:id="rId12"/>
    <p:sldId id="329" r:id="rId13"/>
    <p:sldId id="330" r:id="rId14"/>
    <p:sldId id="325" r:id="rId15"/>
    <p:sldId id="331" r:id="rId16"/>
    <p:sldId id="333" r:id="rId17"/>
    <p:sldId id="334" r:id="rId18"/>
    <p:sldId id="332" r:id="rId19"/>
    <p:sldId id="335" r:id="rId20"/>
    <p:sldId id="261" r:id="rId21"/>
    <p:sldId id="298" r:id="rId22"/>
    <p:sldId id="309" r:id="rId23"/>
    <p:sldId id="289" r:id="rId24"/>
    <p:sldId id="357" r:id="rId25"/>
    <p:sldId id="314" r:id="rId26"/>
    <p:sldId id="313" r:id="rId27"/>
    <p:sldId id="317" r:id="rId28"/>
    <p:sldId id="316" r:id="rId29"/>
    <p:sldId id="258" r:id="rId30"/>
    <p:sldId id="278" r:id="rId31"/>
    <p:sldId id="266" r:id="rId32"/>
    <p:sldId id="336" r:id="rId33"/>
    <p:sldId id="308" r:id="rId34"/>
    <p:sldId id="299" r:id="rId35"/>
    <p:sldId id="302" r:id="rId36"/>
    <p:sldId id="321" r:id="rId37"/>
    <p:sldId id="304" r:id="rId38"/>
    <p:sldId id="343" r:id="rId39"/>
    <p:sldId id="342" r:id="rId40"/>
    <p:sldId id="354" r:id="rId41"/>
    <p:sldId id="360" r:id="rId42"/>
    <p:sldId id="351" r:id="rId43"/>
    <p:sldId id="350" r:id="rId44"/>
    <p:sldId id="352" r:id="rId45"/>
    <p:sldId id="353" r:id="rId46"/>
    <p:sldId id="355" r:id="rId47"/>
    <p:sldId id="347" r:id="rId48"/>
    <p:sldId id="320" r:id="rId49"/>
    <p:sldId id="348" r:id="rId50"/>
    <p:sldId id="344" r:id="rId51"/>
    <p:sldId id="345" r:id="rId52"/>
    <p:sldId id="346" r:id="rId53"/>
    <p:sldId id="356" r:id="rId54"/>
    <p:sldId id="341" r:id="rId55"/>
    <p:sldId id="276" r:id="rId56"/>
    <p:sldId id="318" r:id="rId57"/>
    <p:sldId id="361" r:id="rId58"/>
    <p:sldId id="362" r:id="rId59"/>
    <p:sldId id="363" r:id="rId60"/>
    <p:sldId id="364" r:id="rId61"/>
    <p:sldId id="26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7390329-D6C0-5FCE-B4CB-21EC518B6D35}" name="Beauclair, Erin" initials="BE" userId="S::erin.beauclair@essentiahealth.org::8c2a1710-7d86-438c-a718-4e16175e8037" providerId="AD"/>
  <p188:author id="{501CA52C-8B3C-ED42-0AF6-3178C5A2CBA0}" name="Beauclair, Erin" initials="BE" userId="S::erin.beauclair@EssentiaHealth.org::8c2a1710-7d86-438c-a718-4e16175e8037" providerId="AD"/>
  <p188:author id="{B9F4ED78-BBA2-35F1-43DF-E3F9AD0857C3}" name="Emerson, Elizabeth" initials="EE" userId="S::elizabeth.emerson@essentiahealth.org::4c79d3c0-05e6-432b-adb6-4c1fc7eed0b0" providerId="AD"/>
  <p188:author id="{449E5BE8-34FF-C9CC-DBC3-F51120B2BAB2}" name="Catlin, Jennifer" initials="CJ" userId="S::jennifer.catlin@essentiahealth.org::5090af67-ff41-4c41-ba79-ec9cd9dedd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F6F0F3"/>
    <a:srgbClr val="F5DBE5"/>
    <a:srgbClr val="F8F0E0"/>
    <a:srgbClr val="FDF1F8"/>
    <a:srgbClr val="FBEFF4"/>
    <a:srgbClr val="FC86B3"/>
    <a:srgbClr val="FEFCFD"/>
    <a:srgbClr val="FAF4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CC65C-3EFA-814D-9400-796CAC74115F}" v="1" dt="2022-12-09T16:27:51.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guide orient="horz" pos="33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105_67A05898.xml><?xml version="1.0" encoding="utf-8"?>
<p188:cmLst xmlns:a="http://schemas.openxmlformats.org/drawingml/2006/main" xmlns:r="http://schemas.openxmlformats.org/officeDocument/2006/relationships" xmlns:p188="http://schemas.microsoft.com/office/powerpoint/2018/8/main">
  <p188:cm id="{288802BA-9A5E-44E4-AA9E-8B7E34C5C697}" authorId="{449E5BE8-34FF-C9CC-DBC3-F51120B2BAB2}" created="2022-10-18T14:41:55.609">
    <ac:deMkLst xmlns:ac="http://schemas.microsoft.com/office/drawing/2013/main/command">
      <pc:docMk xmlns:pc="http://schemas.microsoft.com/office/powerpoint/2013/main/command"/>
      <pc:sldMk xmlns:pc="http://schemas.microsoft.com/office/powerpoint/2013/main/command" cId="1738561688" sldId="261"/>
      <ac:spMk id="8" creationId="{B46CE8C6-E12D-4A0D-8553-7FFA31941D56}"/>
    </ac:deMkLst>
    <p188:replyLst>
      <p188:reply id="{42568EF8-7998-44E2-935C-6DF77AD7E601}" authorId="{501CA52C-8B3C-ED42-0AF6-3178C5A2CBA0}" created="2022-10-24T14:26:59.480">
        <p188:txBody>
          <a:bodyPr/>
          <a:lstStyle/>
          <a:p>
            <a:r>
              <a:rPr lang="en-US"/>
              <a:t>Will speak to it</a:t>
            </a:r>
          </a:p>
        </p188:txBody>
      </p188:reply>
      <p188:reply id="{8B1F455F-A05F-40F3-A1F8-4D90B2AA9459}" authorId="{501CA52C-8B3C-ED42-0AF6-3178C5A2CBA0}" created="2022-10-24T17:23:07.029">
        <p188:txBody>
          <a:bodyPr/>
          <a:lstStyle/>
          <a:p>
            <a:r>
              <a:rPr lang="en-US"/>
              <a:t>*Omitted</a:t>
            </a:r>
          </a:p>
        </p188:txBody>
      </p188:reply>
    </p188:replyLst>
    <p188:txBody>
      <a:bodyPr/>
      <a:lstStyle/>
      <a:p>
        <a:r>
          <a:rPr lang="en-US"/>
          <a:t>What classes are you referencing here? </a:t>
        </a:r>
      </a:p>
    </p188:txBody>
  </p188:cm>
  <p188:cm id="{D0E2F46F-62C5-44D2-B6D9-0891EC1C9D17}" authorId="{449E5BE8-34FF-C9CC-DBC3-F51120B2BAB2}" status="resolved" created="2022-10-18T14:45:05.335" complete="100000">
    <pc:sldMkLst xmlns:pc="http://schemas.microsoft.com/office/powerpoint/2013/main/command">
      <pc:docMk/>
      <pc:sldMk cId="1738561688" sldId="261"/>
    </pc:sldMkLst>
    <p188:replyLst>
      <p188:reply id="{1682E805-9926-46E9-B97C-B3F5A6291149}" authorId="{B9F4ED78-BBA2-35F1-43DF-E3F9AD0857C3}" created="2022-10-23T22:48:01.942">
        <p188:txBody>
          <a:bodyPr/>
          <a:lstStyle/>
          <a:p>
            <a:r>
              <a:rPr lang="en-US"/>
              <a:t>Done</a:t>
            </a:r>
          </a:p>
        </p188:txBody>
      </p188:reply>
    </p188:replyLst>
    <p188:txBody>
      <a:bodyPr/>
      <a:lstStyle/>
      <a:p>
        <a:r>
          <a:rPr lang="en-US"/>
          <a:t>Did you reference the neurocritical care society 2020 guidelines?</a:t>
        </a:r>
      </a:p>
    </p188:txBody>
  </p188:cm>
  <p188:cm id="{F92A6997-1ADD-4CCF-B49B-659C2DEC4B99}" authorId="{449E5BE8-34FF-C9CC-DBC3-F51120B2BAB2}" status="resolved" created="2022-10-18T16:36:09.386" complete="100000">
    <pc:sldMkLst xmlns:pc="http://schemas.microsoft.com/office/powerpoint/2013/main/command">
      <pc:docMk/>
      <pc:sldMk cId="1738561688" sldId="261"/>
    </pc:sldMkLst>
    <p188:txBody>
      <a:bodyPr/>
      <a:lstStyle/>
      <a:p>
        <a:r>
          <a:rPr lang="en-US"/>
          <a:t>Just an overall comment when going through- would it be beneficial to discuss the monro-kellie doctrine, CPP calculation, &amp; equi-osmolar doses prior to going into the presentation? "Baseline knowledge"?</a:t>
        </a:r>
      </a:p>
    </p188:txBody>
  </p188:cm>
  <p188:cm id="{D49A8DC9-2D80-491D-8F22-B489CB008798}" authorId="{501CA52C-8B3C-ED42-0AF6-3178C5A2CBA0}" created="2022-10-23T02:47:58.479">
    <ac:txMkLst xmlns:ac="http://schemas.microsoft.com/office/drawing/2013/main/command">
      <pc:docMk xmlns:pc="http://schemas.microsoft.com/office/powerpoint/2013/main/command"/>
      <pc:sldMk xmlns:pc="http://schemas.microsoft.com/office/powerpoint/2013/main/command" cId="1738561688" sldId="261"/>
      <ac:spMk id="2" creationId="{67708C79-A4AC-4B5D-92DF-600737E4D11A}"/>
      <ac:txMk cp="0" len="41">
        <ac:context len="42" hash="4052446139"/>
      </ac:txMk>
    </ac:txMkLst>
    <p188:pos x="9979026" y="510858"/>
    <p188:txBody>
      <a:bodyPr/>
      <a:lstStyle/>
      <a:p>
        <a:r>
          <a:rPr lang="en-US"/>
          <a:t>Erin</a:t>
        </a:r>
      </a:p>
    </p188:txBody>
  </p188:cm>
  <p188:cm id="{E02A4E30-4304-408C-88BF-307C5EF5D58B}" authorId="{501CA52C-8B3C-ED42-0AF6-3178C5A2CBA0}" created="2022-10-24T14:27:39.317">
    <ac:txMkLst xmlns:ac="http://schemas.microsoft.com/office/drawing/2013/main/command">
      <pc:docMk xmlns:pc="http://schemas.microsoft.com/office/powerpoint/2013/main/command"/>
      <pc:sldMk xmlns:pc="http://schemas.microsoft.com/office/powerpoint/2013/main/command" cId="1738561688" sldId="261"/>
      <ac:spMk id="7" creationId="{D7EB25CA-DA83-483D-AF83-0001BDF2DE2B}"/>
      <ac:txMk cp="4" len="40">
        <ac:context len="258" hash="189226256"/>
      </ac:txMk>
    </ac:txMkLst>
    <p188:pos x="3978790" y="284564"/>
    <p188:txBody>
      <a:bodyPr/>
      <a:lstStyle/>
      <a:p>
        <a:r>
          <a:rPr lang="en-US"/>
          <a:t>Needs source</a:t>
        </a:r>
      </a:p>
    </p188:txBody>
  </p188:cm>
  <p188:cm id="{21545021-A969-42F1-A2F2-A510E6B3957D}" authorId="{501CA52C-8B3C-ED42-0AF6-3178C5A2CBA0}" created="2022-10-24T14:27:59.725">
    <ac:txMkLst xmlns:ac="http://schemas.microsoft.com/office/drawing/2013/main/command">
      <pc:docMk xmlns:pc="http://schemas.microsoft.com/office/powerpoint/2013/main/command"/>
      <pc:sldMk xmlns:pc="http://schemas.microsoft.com/office/powerpoint/2013/main/command" cId="1738561688" sldId="261"/>
      <ac:spMk id="14" creationId="{D9E8B0A9-FF1D-054F-8F06-98B1633E1BE6}"/>
      <ac:txMk cp="0" len="256">
        <ac:context len="277" hash="2403985240"/>
      </ac:txMk>
    </ac:txMkLst>
    <p188:pos x="5350180" y="280133"/>
    <p188:txBody>
      <a:bodyPr/>
      <a:lstStyle/>
      <a:p>
        <a:r>
          <a:rPr lang="en-US"/>
          <a:t>Needs source</a:t>
        </a:r>
      </a:p>
    </p188:txBody>
  </p188:cm>
  <p188:cm id="{6D5C679F-52E6-4FD9-972C-B9B5707EF454}" authorId="{501CA52C-8B3C-ED42-0AF6-3178C5A2CBA0}" created="2022-10-24T14:28:15.637">
    <ac:txMkLst xmlns:ac="http://schemas.microsoft.com/office/drawing/2013/main/command">
      <pc:docMk xmlns:pc="http://schemas.microsoft.com/office/powerpoint/2013/main/command"/>
      <pc:sldMk xmlns:pc="http://schemas.microsoft.com/office/powerpoint/2013/main/command" cId="1738561688" sldId="261"/>
      <ac:spMk id="7" creationId="{D7EB25CA-DA83-483D-AF83-0001BDF2DE2B}"/>
      <ac:txMk cp="113" len="35">
        <ac:context len="258" hash="189226256"/>
      </ac:txMk>
    </ac:txMkLst>
    <p188:pos x="6199476" y="495579"/>
    <p188:txBody>
      <a:bodyPr/>
      <a:lstStyle/>
      <a:p>
        <a:r>
          <a:rPr lang="en-US"/>
          <a:t>Needs source</a:t>
        </a:r>
      </a:p>
    </p188:txBody>
  </p188:cm>
</p188:cmLst>
</file>

<file path=ppt/comments/modernComment_10A_7E6E9BD5.xml><?xml version="1.0" encoding="utf-8"?>
<p188:cmLst xmlns:a="http://schemas.openxmlformats.org/drawingml/2006/main" xmlns:r="http://schemas.openxmlformats.org/officeDocument/2006/relationships" xmlns:p188="http://schemas.microsoft.com/office/powerpoint/2018/8/main">
  <p188:cm id="{486480C0-8FD0-419F-AFD7-219BF68369FF}" authorId="{449E5BE8-34FF-C9CC-DBC3-F51120B2BAB2}" created="2022-10-18T16:31:27.286">
    <ac:deMkLst xmlns:ac="http://schemas.microsoft.com/office/drawing/2013/main/command">
      <pc:docMk xmlns:pc="http://schemas.microsoft.com/office/powerpoint/2013/main/command"/>
      <pc:sldMk xmlns:pc="http://schemas.microsoft.com/office/powerpoint/2013/main/command" cId="2121178069" sldId="266"/>
      <ac:graphicFrameMk id="28" creationId="{3BE2A122-3A44-4BA1-9B59-86CC242E310E}"/>
    </ac:deMkLst>
    <p188:txBody>
      <a:bodyPr/>
      <a:lstStyle/>
      <a:p>
        <a:r>
          <a:rPr lang="en-US"/>
          <a:t>suggest you put the years next to the authors</a:t>
        </a:r>
      </a:p>
    </p188:txBody>
  </p188:cm>
  <p188:cm id="{314DB7A6-6315-4366-925B-EFCB20897FFD}" authorId="{449E5BE8-34FF-C9CC-DBC3-F51120B2BAB2}" created="2022-10-18T16:34:44.572">
    <ac:deMkLst xmlns:ac="http://schemas.microsoft.com/office/drawing/2013/main/command">
      <pc:docMk xmlns:pc="http://schemas.microsoft.com/office/powerpoint/2013/main/command"/>
      <pc:sldMk xmlns:pc="http://schemas.microsoft.com/office/powerpoint/2013/main/command" cId="2121178069" sldId="266"/>
      <ac:graphicFrameMk id="33" creationId="{BE0355A0-C788-4271-9277-68F366090688}"/>
    </ac:deMkLst>
    <p188:txBody>
      <a:bodyPr/>
      <a:lstStyle/>
      <a:p>
        <a:r>
          <a:rPr lang="en-US"/>
          <a:t>box 1 - can you highlight/bold some parts of the slide to make it more "readable"? </a:t>
        </a:r>
      </a:p>
    </p188:txBody>
  </p188:cm>
</p188:cmLst>
</file>

<file path=ppt/comments/modernComment_121_6DF79403.xml><?xml version="1.0" encoding="utf-8"?>
<p188:cmLst xmlns:a="http://schemas.openxmlformats.org/drawingml/2006/main" xmlns:r="http://schemas.openxmlformats.org/officeDocument/2006/relationships" xmlns:p188="http://schemas.microsoft.com/office/powerpoint/2018/8/main">
  <p188:cm id="{5FE295E5-7761-408C-9235-31FA3158C84B}" authorId="{449E5BE8-34FF-C9CC-DBC3-F51120B2BAB2}" created="2022-10-18T14:55:36.873">
    <pc:sldMkLst xmlns:pc="http://schemas.microsoft.com/office/powerpoint/2013/main/command">
      <pc:docMk/>
      <pc:sldMk cId="1844941827" sldId="289"/>
    </pc:sldMkLst>
    <p188:txBody>
      <a:bodyPr/>
      <a:lstStyle/>
      <a:p>
        <a:r>
          <a:rPr lang="en-US"/>
          <a:t>Can either include in the slide vs. speak to "therapeutic doses" used of mannitol or 23.4% HTS</a:t>
        </a:r>
      </a:p>
    </p188:txBody>
  </p188:cm>
  <p188:cm id="{F467F6E2-1CAD-4B38-8E25-08BC1E7ADE21}" authorId="{449E5BE8-34FF-C9CC-DBC3-F51120B2BAB2}" status="resolved" created="2022-10-18T14:56:49.094" complete="100000">
    <ac:deMkLst xmlns:ac="http://schemas.microsoft.com/office/drawing/2013/main/command">
      <pc:docMk xmlns:pc="http://schemas.microsoft.com/office/powerpoint/2013/main/command"/>
      <pc:sldMk xmlns:pc="http://schemas.microsoft.com/office/powerpoint/2013/main/command" cId="1844941827" sldId="289"/>
      <ac:graphicFrameMk id="8" creationId="{6DD5F158-0C54-6421-4DF1-DEEA46332748}"/>
    </ac:deMkLst>
    <p188:txBody>
      <a:bodyPr/>
      <a:lstStyle/>
      <a:p>
        <a:r>
          <a:rPr lang="en-US"/>
          <a:t>How did the Kerwin study define "response to therapy"? </a:t>
        </a:r>
      </a:p>
    </p188:txBody>
  </p188:cm>
  <p188:cm id="{1B05E9D9-B580-49A3-823A-45AD191EDE4B}" authorId="{501CA52C-8B3C-ED42-0AF6-3178C5A2CBA0}" status="resolved" created="2022-10-23T00:29:40.979" complete="100000">
    <ac:txMkLst xmlns:ac="http://schemas.microsoft.com/office/drawing/2013/main/command">
      <pc:docMk xmlns:pc="http://schemas.microsoft.com/office/powerpoint/2013/main/command"/>
      <pc:sldMk xmlns:pc="http://schemas.microsoft.com/office/powerpoint/2013/main/command" cId="1844941827" sldId="289"/>
      <ac:spMk id="4" creationId="{A680BA65-0576-A000-009B-D343C3C3457C}"/>
      <ac:txMk cp="11">
        <ac:context len="44" hash="803899605"/>
      </ac:txMk>
    </ac:txMkLst>
    <p188:pos x="1836569" y="400538"/>
    <p188:replyLst>
      <p188:reply id="{34AA7C6A-07ED-4CD7-951E-89C80C3ACAB6}" authorId="{B9F4ED78-BBA2-35F1-43DF-E3F9AD0857C3}" created="2022-10-24T00:02:03.951">
        <p188:txBody>
          <a:bodyPr/>
          <a:lstStyle/>
          <a:p>
            <a:r>
              <a:rPr lang="en-US"/>
              <a:t>Done</a:t>
            </a:r>
          </a:p>
        </p188:txBody>
      </p188:reply>
    </p188:replyLst>
    <p188:txBody>
      <a:bodyPr/>
      <a:lstStyle/>
      <a:p>
        <a:r>
          <a:rPr lang="en-US"/>
          <a:t>Consider greater instead of better</a:t>
        </a:r>
      </a:p>
    </p188:txBody>
  </p188:cm>
  <p188:cm id="{4AC0787E-F362-4431-85AE-1778004ECA38}" authorId="{501CA52C-8B3C-ED42-0AF6-3178C5A2CBA0}" status="resolved" created="2022-10-23T00:38:24.080" complete="100000">
    <ac:txMkLst xmlns:ac="http://schemas.microsoft.com/office/drawing/2013/main/command">
      <pc:docMk xmlns:pc="http://schemas.microsoft.com/office/powerpoint/2013/main/command"/>
      <pc:sldMk xmlns:pc="http://schemas.microsoft.com/office/powerpoint/2013/main/command" cId="1844941827" sldId="289"/>
      <ac:graphicFrameMk id="6" creationId="{4F72EB4C-041A-8778-5372-250DCE349C49}"/>
      <ac:tblMk/>
      <ac:tcMk rowId="1043400967" colId="1113381188"/>
      <ac:txMk cp="0" len="124">
        <ac:context len="273" hash="4294788067"/>
      </ac:txMk>
    </ac:txMkLst>
    <p188:pos x="5312706" y="633539"/>
    <p188:replyLst>
      <p188:reply id="{E0FD8035-82B2-43CD-A63A-E2E57EAF05F0}" authorId="{B9F4ED78-BBA2-35F1-43DF-E3F9AD0857C3}" created="2022-10-24T00:01:41.243">
        <p188:txBody>
          <a:bodyPr/>
          <a:lstStyle/>
          <a:p>
            <a:r>
              <a:rPr lang="en-US"/>
              <a:t>Done</a:t>
            </a:r>
          </a:p>
        </p188:txBody>
      </p188:reply>
    </p188:replyLst>
    <p188:txBody>
      <a:bodyPr/>
      <a:lstStyle/>
      <a:p>
        <a:r>
          <a:rPr lang="en-US"/>
          <a:t>This is a case-control, not RCT</a:t>
        </a:r>
      </a:p>
    </p188:txBody>
  </p188:cm>
  <p188:cm id="{B197B833-8085-4F83-99F7-573FB18543FE}" authorId="{501CA52C-8B3C-ED42-0AF6-3178C5A2CBA0}" status="resolved" created="2022-10-23T01:49:53.756" complete="100000">
    <ac:txMkLst xmlns:ac="http://schemas.microsoft.com/office/drawing/2013/main/command">
      <pc:docMk xmlns:pc="http://schemas.microsoft.com/office/powerpoint/2013/main/command"/>
      <pc:sldMk xmlns:pc="http://schemas.microsoft.com/office/powerpoint/2013/main/command" cId="1844941827" sldId="289"/>
      <ac:graphicFrameMk id="8" creationId="{6DD5F158-0C54-6421-4DF1-DEEA46332748}"/>
      <ac:tblMk/>
      <ac:tcMk rowId="1508067191" colId="1442211192"/>
      <ac:txMk cp="15" len="2">
        <ac:context len="20" hash="1162423336"/>
      </ac:txMk>
    </ac:txMkLst>
    <p188:txBody>
      <a:bodyPr/>
      <a:lstStyle/>
      <a:p>
        <a:r>
          <a:rPr lang="en-US"/>
          <a:t>2009?</a:t>
        </a:r>
      </a:p>
    </p188:txBody>
  </p188:cm>
</p188:cmLst>
</file>

<file path=ppt/comments/modernComment_12B_FF2305A0.xml><?xml version="1.0" encoding="utf-8"?>
<p188:cmLst xmlns:a="http://schemas.openxmlformats.org/drawingml/2006/main" xmlns:r="http://schemas.openxmlformats.org/officeDocument/2006/relationships" xmlns:p188="http://schemas.microsoft.com/office/powerpoint/2018/8/main">
  <p188:cm id="{F2123E11-B974-4F48-AC98-55F5F445E693}" authorId="{449E5BE8-34FF-C9CC-DBC3-F51120B2BAB2}" status="resolved" created="2022-10-18T16:37:52.686" complete="100000">
    <ac:deMkLst xmlns:ac="http://schemas.microsoft.com/office/drawing/2013/main/command">
      <pc:docMk xmlns:pc="http://schemas.microsoft.com/office/powerpoint/2013/main/command"/>
      <pc:sldMk xmlns:pc="http://schemas.microsoft.com/office/powerpoint/2013/main/command" cId="4280485280" sldId="299"/>
      <ac:spMk id="4" creationId="{942B889F-2F2B-0777-4F35-A0E7AF86328F}"/>
    </ac:deMkLst>
    <p188:txBody>
      <a:bodyPr/>
      <a:lstStyle/>
      <a:p>
        <a:r>
          <a:rPr lang="en-US"/>
          <a:t>should this be CPP (cerebral perfusion pressure)?</a:t>
        </a:r>
      </a:p>
    </p188:txBody>
  </p188:cm>
</p188:cmLst>
</file>

<file path=ppt/comments/modernComment_130_408E76F5.xml><?xml version="1.0" encoding="utf-8"?>
<p188:cmLst xmlns:a="http://schemas.openxmlformats.org/drawingml/2006/main" xmlns:r="http://schemas.openxmlformats.org/officeDocument/2006/relationships" xmlns:p188="http://schemas.microsoft.com/office/powerpoint/2018/8/main">
  <p188:cm id="{C025B746-5BEB-444F-AD24-D6B943787C26}" authorId="{449E5BE8-34FF-C9CC-DBC3-F51120B2BAB2}" status="resolved" created="2022-10-18T16:41:18.503" complete="100000">
    <ac:txMkLst xmlns:ac="http://schemas.microsoft.com/office/drawing/2013/main/command">
      <pc:docMk xmlns:pc="http://schemas.microsoft.com/office/powerpoint/2013/main/command"/>
      <pc:sldMk xmlns:pc="http://schemas.microsoft.com/office/powerpoint/2013/main/command" cId="1083078389" sldId="304"/>
      <ac:spMk id="2" creationId="{62895D5C-1157-476E-9307-C474B5F7A3DB}"/>
      <ac:txMk cp="23">
        <ac:context len="360" hash="2874561548"/>
      </ac:txMk>
    </ac:txMkLst>
    <p188:pos x="2576285" y="263071"/>
    <p188:txBody>
      <a:bodyPr/>
      <a:lstStyle/>
      <a:p>
        <a:r>
          <a:rPr lang="en-US"/>
          <a:t>It IS a medical emergency :)</a:t>
        </a:r>
      </a:p>
    </p188:txBody>
  </p188:cm>
  <p188:cm id="{4FE1C9EA-5DDD-4A16-9750-D3F77DCF4087}" authorId="{449E5BE8-34FF-C9CC-DBC3-F51120B2BAB2}" status="resolved" created="2022-10-18T16:43:20.584" complete="100000">
    <ac:deMkLst xmlns:ac="http://schemas.microsoft.com/office/drawing/2013/main/command">
      <pc:docMk xmlns:pc="http://schemas.microsoft.com/office/powerpoint/2013/main/command"/>
      <pc:sldMk xmlns:pc="http://schemas.microsoft.com/office/powerpoint/2013/main/command" cId="1083078389" sldId="304"/>
      <ac:spMk id="2" creationId="{62895D5C-1157-476E-9307-C474B5F7A3DB}"/>
    </ac:deMkLst>
    <p188:txBody>
      <a:bodyPr/>
      <a:lstStyle/>
      <a:p>
        <a:r>
          <a:rPr lang="en-US"/>
          <a:t>"cannot" is pretty strong verbiage, some centers do store 3% NaCl on the units - ? better worded as "controversy"</a:t>
        </a:r>
      </a:p>
    </p188:txBody>
  </p188:cm>
  <p188:cm id="{B90362BB-91C5-45E4-94A2-46D2044AB1FC}" authorId="{17390329-D6C0-5FCE-B4CB-21EC518B6D35}" status="resolved" created="2022-10-18T18:59:31.563" complete="100000">
    <ac:txMkLst xmlns:ac="http://schemas.microsoft.com/office/drawing/2013/main/command">
      <pc:docMk xmlns:pc="http://schemas.microsoft.com/office/powerpoint/2013/main/command"/>
      <pc:sldMk xmlns:pc="http://schemas.microsoft.com/office/powerpoint/2013/main/command" cId="1083078389" sldId="304"/>
      <ac:spMk id="2" creationId="{62895D5C-1157-476E-9307-C474B5F7A3DB}"/>
      <ac:txMk cp="98" len="119">
        <ac:context len="360" hash="2874561548"/>
      </ac:txMk>
    </ac:txMkLst>
    <p188:pos x="2666999" y="1623785"/>
    <p188:txBody>
      <a:bodyPr/>
      <a:lstStyle/>
      <a:p>
        <a:r>
          <a:rPr lang="en-US"/>
          <a:t>Considering adding case reports of medication errors</a:t>
        </a:r>
      </a:p>
    </p188:txBody>
  </p188:cm>
</p188:cmLst>
</file>

<file path=ppt/comments/modernComment_135_A45440CE.xml><?xml version="1.0" encoding="utf-8"?>
<p188:cmLst xmlns:a="http://schemas.openxmlformats.org/drawingml/2006/main" xmlns:r="http://schemas.openxmlformats.org/officeDocument/2006/relationships" xmlns:p188="http://schemas.microsoft.com/office/powerpoint/2018/8/main">
  <p188:cm id="{E3F32840-25EC-4C71-8984-2FDC61D4E04D}" authorId="{449E5BE8-34FF-C9CC-DBC3-F51120B2BAB2}" status="resolved" created="2022-10-18T14:47:47.262" complete="100000">
    <ac:deMkLst xmlns:ac="http://schemas.microsoft.com/office/drawing/2013/main/command">
      <pc:docMk xmlns:pc="http://schemas.microsoft.com/office/powerpoint/2013/main/command"/>
      <pc:sldMk xmlns:pc="http://schemas.microsoft.com/office/powerpoint/2013/main/command" cId="2756985038" sldId="309"/>
      <ac:spMk id="6" creationId="{7640DF9D-0C9E-4C5D-9635-6B4DE10CCEE5}"/>
    </ac:deMkLst>
    <p188:replyLst>
      <p188:reply id="{2489DA5A-A9E4-47A2-B718-9408D7750593}" authorId="{B9F4ED78-BBA2-35F1-43DF-E3F9AD0857C3}" created="2022-10-18T23:28:46.690">
        <p188:txBody>
          <a:bodyPr/>
          <a:lstStyle/>
          <a:p>
            <a:r>
              <a:rPr lang="en-US"/>
              <a:t>Changes implemented</a:t>
            </a:r>
          </a:p>
        </p188:txBody>
      </p188:reply>
    </p188:replyLst>
    <p188:txBody>
      <a:bodyPr/>
      <a:lstStyle/>
      <a:p>
        <a:r>
          <a:rPr lang="en-US"/>
          <a:t>Try to do some editing to cut down on the # of words on the slides (I removed some extemporaneous ones already)</a:t>
        </a:r>
      </a:p>
    </p188:txBody>
  </p188:cm>
  <p188:cm id="{95B91ABF-37D8-4C8C-ADDC-4737269EBDAC}" authorId="{501CA52C-8B3C-ED42-0AF6-3178C5A2CBA0}" status="resolved" created="2022-10-23T00:29:16.835" complete="100000">
    <ac:txMkLst xmlns:ac="http://schemas.microsoft.com/office/drawing/2013/main/command">
      <pc:docMk xmlns:pc="http://schemas.microsoft.com/office/powerpoint/2013/main/command"/>
      <pc:sldMk xmlns:pc="http://schemas.microsoft.com/office/powerpoint/2013/main/command" cId="2756985038" sldId="309"/>
      <ac:spMk id="6" creationId="{7640DF9D-0C9E-4C5D-9635-6B4DE10CCEE5}"/>
      <ac:txMk cp="0" len="40">
        <ac:context len="163" hash="589076062"/>
      </ac:txMk>
    </ac:txMkLst>
    <p188:pos x="5046960" y="283302"/>
    <p188:replyLst>
      <p188:reply id="{401939CF-4351-4820-BD37-62306E1C5FC1}" authorId="{B9F4ED78-BBA2-35F1-43DF-E3F9AD0857C3}" created="2022-10-23T21:50:50.232">
        <p188:txBody>
          <a:bodyPr/>
          <a:lstStyle/>
          <a:p>
            <a:r>
              <a:rPr lang="en-US"/>
              <a:t>Done!</a:t>
            </a:r>
          </a:p>
        </p188:txBody>
      </p188:reply>
    </p188:replyLst>
    <p188:txBody>
      <a:bodyPr/>
      <a:lstStyle/>
      <a:p>
        <a:r>
          <a:rPr lang="en-US"/>
          <a:t>Should this say greater reduction as well?</a:t>
        </a:r>
      </a:p>
    </p188:txBody>
  </p188:cm>
</p188:cmLst>
</file>

<file path=ppt/comments/modernComment_139_858E063D.xml><?xml version="1.0" encoding="utf-8"?>
<p188:cmLst xmlns:a="http://schemas.openxmlformats.org/drawingml/2006/main" xmlns:r="http://schemas.openxmlformats.org/officeDocument/2006/relationships" xmlns:p188="http://schemas.microsoft.com/office/powerpoint/2018/8/main">
  <p188:cm id="{FDCCC5EF-0DF9-48D7-9623-1D752BEF4A39}" authorId="{449E5BE8-34FF-C9CC-DBC3-F51120B2BAB2}" created="2022-10-18T15:07:52.493">
    <ac:deMkLst xmlns:ac="http://schemas.microsoft.com/office/drawing/2013/main/command">
      <pc:docMk xmlns:pc="http://schemas.microsoft.com/office/powerpoint/2013/main/command"/>
      <pc:sldMk xmlns:pc="http://schemas.microsoft.com/office/powerpoint/2013/main/command" cId="2240677437" sldId="313"/>
      <ac:graphicFrameMk id="6" creationId="{4F72EB4C-041A-8778-5372-250DCE349C49}"/>
    </ac:deMkLst>
    <p188:txBody>
      <a:bodyPr/>
      <a:lstStyle/>
      <a:p>
        <a:r>
          <a:rPr lang="en-US"/>
          <a:t>?How many boluses? boluses until what endpoint was reached?</a:t>
        </a:r>
      </a:p>
    </p188:txBody>
  </p188:cm>
  <p188:cm id="{8D8E86B6-7AE4-4B90-910F-3CA105FAAA4B}" authorId="{449E5BE8-34FF-C9CC-DBC3-F51120B2BAB2}" created="2022-10-18T16:07:09.938">
    <ac:deMkLst xmlns:ac="http://schemas.microsoft.com/office/drawing/2013/main/command">
      <pc:docMk xmlns:pc="http://schemas.microsoft.com/office/powerpoint/2013/main/command"/>
      <pc:sldMk xmlns:pc="http://schemas.microsoft.com/office/powerpoint/2013/main/command" cId="2240677437" sldId="313"/>
      <ac:graphicFrameMk id="6" creationId="{4F72EB4C-041A-8778-5372-250DCE349C49}"/>
    </ac:deMkLst>
    <p188:txBody>
      <a:bodyPr/>
      <a:lstStyle/>
      <a:p>
        <a:r>
          <a:rPr lang="en-US"/>
          <a:t>Curious what the average ICP in each group &amp; CPP?</a:t>
        </a:r>
      </a:p>
    </p188:txBody>
  </p188:cm>
  <p188:cm id="{C8357EAB-41D3-4560-89F5-852FA8F6F052}" authorId="{501CA52C-8B3C-ED42-0AF6-3178C5A2CBA0}" status="resolved" created="2022-10-22T23:46:29.318" complete="100000">
    <ac:txMkLst xmlns:ac="http://schemas.microsoft.com/office/drawing/2013/main/command">
      <pc:docMk xmlns:pc="http://schemas.microsoft.com/office/powerpoint/2013/main/command"/>
      <pc:sldMk xmlns:pc="http://schemas.microsoft.com/office/powerpoint/2013/main/command" cId="2240677437" sldId="313"/>
      <ac:graphicFrameMk id="6" creationId="{4F72EB4C-041A-8778-5372-250DCE349C49}"/>
      <ac:tblMk/>
      <ac:tcMk rowId="1508067191" colId="1442211192"/>
      <ac:txMk cp="0">
        <ac:context len="1" hash="13"/>
      </ac:txMk>
    </ac:txMkLst>
    <p188:pos x="5400806" y="279888"/>
    <p188:txBody>
      <a:bodyPr/>
      <a:lstStyle/>
      <a:p>
        <a:r>
          <a:rPr lang="en-US"/>
          <a:t>We should format our tables to be similar- caps or no caps?</a:t>
        </a:r>
      </a:p>
    </p188:txBody>
  </p188:cm>
</p188:cmLst>
</file>

<file path=ppt/comments/modernComment_13C_8CE5EBB4.xml><?xml version="1.0" encoding="utf-8"?>
<p188:cmLst xmlns:a="http://schemas.openxmlformats.org/drawingml/2006/main" xmlns:r="http://schemas.openxmlformats.org/officeDocument/2006/relationships" xmlns:p188="http://schemas.microsoft.com/office/powerpoint/2018/8/main">
  <p188:cm id="{93201997-9D9C-4667-9B1B-B60EF8277F24}" authorId="{501CA52C-8B3C-ED42-0AF6-3178C5A2CBA0}" created="2022-10-23T20:29:18.933">
    <ac:txMkLst xmlns:ac="http://schemas.microsoft.com/office/drawing/2013/main/command">
      <pc:docMk xmlns:pc="http://schemas.microsoft.com/office/powerpoint/2013/main/command"/>
      <pc:sldMk xmlns:pc="http://schemas.microsoft.com/office/powerpoint/2013/main/command" cId="2363878324" sldId="316"/>
      <ac:spMk id="3" creationId="{F07EC294-EBF3-A462-CC74-EA4D9AE5C719}"/>
      <ac:txMk cp="0" len="337">
        <ac:context len="363" hash="3427191192"/>
      </ac:txMk>
    </ac:txMkLst>
    <p188:pos x="5729017" y="288153"/>
    <p188:replyLst>
      <p188:reply id="{50D4A885-BC60-41D2-BDA0-20E83EC6DF6D}" authorId="{B9F4ED78-BBA2-35F1-43DF-E3F9AD0857C3}" created="2022-10-24T14:25:04.331">
        <p188:txBody>
          <a:bodyPr/>
          <a:lstStyle/>
          <a:p>
            <a:r>
              <a:rPr lang="en-US"/>
              <a:t>Look at updated source</a:t>
            </a:r>
          </a:p>
        </p188:txBody>
      </p188:reply>
    </p188:replyLst>
    <p188:txBody>
      <a:bodyPr/>
      <a:lstStyle/>
      <a:p>
        <a:r>
          <a:rPr lang="en-US"/>
          <a:t>I went to Prabhakar 2014 (as listed in references) and I don't see any information about cost? Nothing about cost listed in secondary outcomes and nothing when I control F cost</a:t>
        </a:r>
      </a:p>
    </p188:txBody>
  </p188:cm>
  <p188:cm id="{F8A0F420-7857-464B-BD40-84CDB1B19BBC}" authorId="{501CA52C-8B3C-ED42-0AF6-3178C5A2CBA0}" status="resolved" created="2022-10-26T17:53:02.571" complete="100000">
    <ac:deMkLst xmlns:ac="http://schemas.microsoft.com/office/drawing/2013/main/command">
      <pc:docMk xmlns:pc="http://schemas.microsoft.com/office/powerpoint/2013/main/command"/>
      <pc:sldMk xmlns:pc="http://schemas.microsoft.com/office/powerpoint/2013/main/command" cId="2363878324" sldId="316"/>
      <ac:spMk id="3" creationId="{F07EC294-EBF3-A462-CC74-EA4D9AE5C719}"/>
    </ac:deMkLst>
    <p188:txBody>
      <a:bodyPr/>
      <a:lstStyle/>
      <a:p>
        <a:r>
          <a:rPr lang="en-US"/>
          <a:t>Need to get updated costs from Chad</a:t>
        </a:r>
      </a:p>
    </p188:txBody>
  </p188:cm>
</p188:cmLst>
</file>

<file path=ppt/comments/modernComment_13D_743111B.xml><?xml version="1.0" encoding="utf-8"?>
<p188:cmLst xmlns:a="http://schemas.openxmlformats.org/drawingml/2006/main" xmlns:r="http://schemas.openxmlformats.org/officeDocument/2006/relationships" xmlns:p188="http://schemas.microsoft.com/office/powerpoint/2018/8/main">
  <p188:cm id="{13CC0EA3-83DD-4F50-86B5-5BE329EFC86F}" authorId="{449E5BE8-34FF-C9CC-DBC3-F51120B2BAB2}" status="resolved" created="2022-10-18T16:17:07.359" complete="100000">
    <ac:deMkLst xmlns:ac="http://schemas.microsoft.com/office/drawing/2013/main/command">
      <pc:docMk xmlns:pc="http://schemas.microsoft.com/office/powerpoint/2013/main/command"/>
      <pc:sldMk xmlns:pc="http://schemas.microsoft.com/office/powerpoint/2013/main/command" cId="121835803" sldId="317"/>
      <ac:graphicFrameMk id="6" creationId="{4F72EB4C-041A-8778-5372-250DCE349C49}"/>
    </ac:deMkLst>
    <p188:replyLst>
      <p188:reply id="{5D9AFFEE-FB40-4CED-B8F6-157B94D3539F}" authorId="{B9F4ED78-BBA2-35F1-43DF-E3F9AD0857C3}" created="2022-10-24T00:04:07.923">
        <p188:txBody>
          <a:bodyPr/>
          <a:lstStyle/>
          <a:p>
            <a:r>
              <a:rPr lang="en-US"/>
              <a:t>I2 placed in table</a:t>
            </a:r>
          </a:p>
        </p188:txBody>
      </p188:reply>
      <p188:reply id="{031CB1A6-A775-4D82-885A-0C441EF22624}" authorId="{B9F4ED78-BBA2-35F1-43DF-E3F9AD0857C3}" created="2022-10-24T12:26:46.322">
        <p188:txBody>
          <a:bodyPr/>
          <a:lstStyle/>
          <a:p>
            <a:r>
              <a:rPr lang="en-US"/>
              <a:t>Part of weakness of meta-analysis is that it was not defined</a:t>
            </a:r>
          </a:p>
        </p188:txBody>
      </p188:reply>
    </p188:replyLst>
    <p188:txBody>
      <a:bodyPr/>
      <a:lstStyle/>
      <a:p>
        <a:r>
          <a:rPr lang="en-US"/>
          <a:t>How did they define the treatment failure?- you don't necessarily need to include on the slide but should verbalize.
What was the I2 of the meta-analysis?</a:t>
        </a:r>
      </a:p>
    </p188:txBody>
  </p188:cm>
  <p188:cm id="{74032CFC-AE04-4963-8AF5-22ABF03AAEE1}" authorId="{501CA52C-8B3C-ED42-0AF6-3178C5A2CBA0}" status="resolved" created="2022-10-23T20:12:44.868" complete="100000">
    <ac:txMkLst xmlns:ac="http://schemas.microsoft.com/office/drawing/2013/main/command">
      <pc:docMk xmlns:pc="http://schemas.microsoft.com/office/powerpoint/2013/main/command"/>
      <pc:sldMk xmlns:pc="http://schemas.microsoft.com/office/powerpoint/2013/main/command" cId="121835803" sldId="317"/>
      <ac:graphicFrameMk id="6" creationId="{4F72EB4C-041A-8778-5372-250DCE349C49}"/>
      <ac:tblMk/>
      <ac:tcMk rowId="1043400967" colId="1113381188"/>
      <ac:txMk cp="0" len="10">
        <ac:context len="119" hash="2448479681"/>
      </ac:txMk>
    </ac:txMkLst>
    <p188:pos x="4720086" y="716768"/>
    <p188:replyLst>
      <p188:reply id="{63CEA8FE-F212-4F5D-8091-FAB7A5BB8835}" authorId="{B9F4ED78-BBA2-35F1-43DF-E3F9AD0857C3}" created="2022-10-23T21:51:42.859">
        <p188:txBody>
          <a:bodyPr/>
          <a:lstStyle/>
          <a:p>
            <a:r>
              <a:rPr lang="en-US"/>
              <a:t>changed</a:t>
            </a:r>
          </a:p>
        </p188:txBody>
      </p188:reply>
    </p188:replyLst>
    <p188:txBody>
      <a:bodyPr/>
      <a:lstStyle/>
      <a:p>
        <a:r>
          <a:rPr lang="en-US"/>
          <a:t>I believe this is a meta-analysis</a:t>
        </a:r>
      </a:p>
    </p188:txBody>
  </p188:cm>
</p188:cmLst>
</file>

<file path=ppt/comments/modernComment_141_25366611.xml><?xml version="1.0" encoding="utf-8"?>
<p188:cmLst xmlns:a="http://schemas.openxmlformats.org/drawingml/2006/main" xmlns:r="http://schemas.openxmlformats.org/officeDocument/2006/relationships" xmlns:p188="http://schemas.microsoft.com/office/powerpoint/2018/8/main">
  <p188:cm id="{116BE6B3-9DA3-45B1-A241-0F910CCF5D58}" authorId="{449E5BE8-34FF-C9CC-DBC3-F51120B2BAB2}" status="resolved" created="2022-10-18T16:41:00.737" complete="100000">
    <ac:deMkLst xmlns:ac="http://schemas.microsoft.com/office/drawing/2013/main/command">
      <pc:docMk xmlns:pc="http://schemas.microsoft.com/office/powerpoint/2013/main/command"/>
      <pc:sldMk xmlns:pc="http://schemas.microsoft.com/office/powerpoint/2013/main/command" cId="624322065" sldId="321"/>
      <ac:graphicFrameMk id="6" creationId="{B2D2C3A5-170A-4742-8A48-0A7094C93BB6}"/>
    </ac:deMkLst>
    <p188:replyLst>
      <p188:reply id="{07DDF799-4525-4C40-AB32-3A9D450A24B3}" authorId="{17390329-D6C0-5FCE-B4CB-21EC518B6D35}" created="2022-10-18T18:58:31.843">
        <p188:txBody>
          <a:bodyPr/>
          <a:lstStyle/>
          <a:p>
            <a:r>
              <a:rPr lang="en-US"/>
              <a:t>Yes</a:t>
            </a:r>
          </a:p>
        </p188:txBody>
      </p188:reply>
    </p188:replyLst>
    <p188:txBody>
      <a:bodyPr/>
      <a:lstStyle/>
      <a:p>
        <a:r>
          <a:rPr lang="en-US"/>
          <a:t>so is the mortality a secondary endpoint in this study?</a:t>
        </a:r>
      </a:p>
    </p188:txBody>
  </p188:cm>
</p188:cmLst>
</file>

<file path=ppt/comments/modernComment_143_C8347EEF.xml><?xml version="1.0" encoding="utf-8"?>
<p188:cmLst xmlns:a="http://schemas.openxmlformats.org/drawingml/2006/main" xmlns:r="http://schemas.openxmlformats.org/officeDocument/2006/relationships" xmlns:p188="http://schemas.microsoft.com/office/powerpoint/2018/8/main">
  <p188:cm id="{4EDC46CC-7FD7-4A35-A657-72E8583071C9}" authorId="{501CA52C-8B3C-ED42-0AF6-3178C5A2CBA0}" created="2022-10-21T23:56:41.239">
    <ac:txMkLst xmlns:ac="http://schemas.microsoft.com/office/drawing/2013/main/command">
      <pc:docMk xmlns:pc="http://schemas.microsoft.com/office/powerpoint/2013/main/command"/>
      <pc:sldMk xmlns:pc="http://schemas.microsoft.com/office/powerpoint/2013/main/command" cId="3358883567" sldId="323"/>
      <ac:spMk id="5" creationId="{DB7EE810-A4CF-9AC3-F1FC-BECE1DF9C292}"/>
      <ac:txMk cp="0" len="31">
        <ac:context len="32" hash="3415034715"/>
      </ac:txMk>
    </ac:txMkLst>
    <p188:pos x="3312944" y="202734"/>
    <p188:replyLst>
      <p188:reply id="{02EBB2E5-CC73-41AB-ACC4-8A1B613F2732}" authorId="{501CA52C-8B3C-ED42-0AF6-3178C5A2CBA0}" created="2022-10-21T23:57:22.307">
        <p188:txBody>
          <a:bodyPr/>
          <a:lstStyle/>
          <a:p>
            <a:r>
              <a:rPr lang="en-US"/>
              <a:t>Two TBI pages from the CDC in 2022. Updated the list to what I found, list updated to risk factors for poor outcomes</a:t>
            </a:r>
          </a:p>
        </p188:txBody>
      </p188:reply>
    </p188:replyLst>
    <p188:txBody>
      <a:bodyPr/>
      <a:lstStyle/>
      <a:p>
        <a:r>
          <a:rPr lang="en-US"/>
          <a:t>https://www.cdc.gov/traumaticbraininjury/data/index.html
https://www.cdc.gov/traumaticbraininjury/get_the_facts.html#print</a:t>
        </a:r>
      </a:p>
    </p188:txBody>
  </p188:cm>
  <p188:cm id="{2E498CF2-77DE-441F-91F9-2359BF44C481}" authorId="{501CA52C-8B3C-ED42-0AF6-3178C5A2CBA0}" created="2022-10-23T02:41:20.727">
    <ac:txMkLst xmlns:ac="http://schemas.microsoft.com/office/drawing/2013/main/command">
      <pc:docMk xmlns:pc="http://schemas.microsoft.com/office/powerpoint/2013/main/command"/>
      <pc:sldMk xmlns:pc="http://schemas.microsoft.com/office/powerpoint/2013/main/command" cId="3358883567" sldId="323"/>
      <ac:spMk id="2" creationId="{17C4E60F-E476-9396-5A2D-D6D7DD9D109D}"/>
      <ac:txMk cp="0" len="12">
        <ac:context len="13" hash="1087254324"/>
      </ac:txMk>
    </ac:txMkLst>
    <p188:pos x="5830122" y="284082"/>
    <p188:txBody>
      <a:bodyPr/>
      <a:lstStyle/>
      <a:p>
        <a:r>
          <a:rPr lang="en-US"/>
          <a:t>Elli</a:t>
        </a:r>
      </a:p>
    </p188:txBody>
  </p188:cm>
</p188:cmLst>
</file>

<file path=ppt/comments/modernComment_144_F8A6DB89.xml><?xml version="1.0" encoding="utf-8"?>
<p188:cmLst xmlns:a="http://schemas.openxmlformats.org/drawingml/2006/main" xmlns:r="http://schemas.openxmlformats.org/officeDocument/2006/relationships" xmlns:p188="http://schemas.microsoft.com/office/powerpoint/2018/8/main">
  <p188:cm id="{B692C5B3-0110-4FAB-9F1C-92CA4B87535D}" authorId="{501CA52C-8B3C-ED42-0AF6-3178C5A2CBA0}" created="2022-10-22T21:42:16.725">
    <ac:deMkLst xmlns:ac="http://schemas.microsoft.com/office/drawing/2013/main/command">
      <pc:docMk xmlns:pc="http://schemas.microsoft.com/office/powerpoint/2013/main/command"/>
      <pc:sldMk xmlns:pc="http://schemas.microsoft.com/office/powerpoint/2013/main/command" cId="4171684745" sldId="324"/>
      <ac:picMk id="5" creationId="{DE4476AA-1FFB-462D-8952-723DB41BD776}"/>
    </ac:deMkLst>
    <p188:txBody>
      <a:bodyPr/>
      <a:lstStyle/>
      <a:p>
        <a:r>
          <a:rPr lang="en-US"/>
          <a:t>Osmotherapy: science and evidence-based practice - PMC (nih.gov) </a:t>
        </a:r>
      </a:p>
    </p188:txBody>
  </p188:cm>
  <p188:cm id="{997F3492-ACAF-49B2-BEA6-FA00C524607F}" authorId="{501CA52C-8B3C-ED42-0AF6-3178C5A2CBA0}" created="2022-10-23T02:41:30.306">
    <ac:txMkLst xmlns:ac="http://schemas.microsoft.com/office/drawing/2013/main/command">
      <pc:docMk xmlns:pc="http://schemas.microsoft.com/office/powerpoint/2013/main/command"/>
      <pc:sldMk xmlns:pc="http://schemas.microsoft.com/office/powerpoint/2013/main/command" cId="4171684745" sldId="324"/>
      <ac:spMk id="3" creationId="{E5648CB0-19D2-6328-473B-50F7AB303845}"/>
      <ac:txMk cp="0" len="41">
        <ac:context len="42" hash="1662964337"/>
      </ac:txMk>
    </ac:txMkLst>
    <p188:pos x="10337800" y="681355"/>
    <p188:txBody>
      <a:bodyPr/>
      <a:lstStyle/>
      <a:p>
        <a:r>
          <a:rPr lang="en-US"/>
          <a:t>Elli</a:t>
        </a:r>
      </a:p>
    </p188:txBody>
  </p188:cm>
</p188:cmLst>
</file>

<file path=ppt/comments/modernComment_145_DC02B4EB.xml><?xml version="1.0" encoding="utf-8"?>
<p188:cmLst xmlns:a="http://schemas.openxmlformats.org/drawingml/2006/main" xmlns:r="http://schemas.openxmlformats.org/officeDocument/2006/relationships" xmlns:p188="http://schemas.microsoft.com/office/powerpoint/2018/8/main">
  <p188:cm id="{80CF2BF1-271F-4947-976E-EA3538B1E47F}" authorId="{501CA52C-8B3C-ED42-0AF6-3178C5A2CBA0}" created="2022-10-23T02:42:01.068">
    <ac:txMkLst xmlns:ac="http://schemas.microsoft.com/office/drawing/2013/main/command">
      <pc:docMk xmlns:pc="http://schemas.microsoft.com/office/powerpoint/2013/main/command"/>
      <pc:sldMk xmlns:pc="http://schemas.microsoft.com/office/powerpoint/2013/main/command" cId="3691164907" sldId="325"/>
      <ac:spMk id="3" creationId="{0EA4D72D-86E1-94D6-6689-CB36C0D8C272}"/>
      <ac:txMk cp="6" len="32">
        <ac:context len="39" hash="3195067013"/>
      </ac:txMk>
    </ac:txMkLst>
    <p188:pos x="8874760" y="711835"/>
    <p188:txBody>
      <a:bodyPr/>
      <a:lstStyle/>
      <a:p>
        <a:r>
          <a:rPr lang="en-US"/>
          <a:t>Elli</a:t>
        </a:r>
      </a:p>
    </p188:txBody>
  </p188:cm>
  <p188:cm id="{93C6D0F2-C83F-465A-B7CD-677DDEC825E4}" authorId="{501CA52C-8B3C-ED42-0AF6-3178C5A2CBA0}" created="2022-10-26T18:24:55.556">
    <ac:deMkLst xmlns:ac="http://schemas.microsoft.com/office/drawing/2013/main/command">
      <pc:docMk xmlns:pc="http://schemas.microsoft.com/office/powerpoint/2013/main/command"/>
      <pc:sldMk xmlns:pc="http://schemas.microsoft.com/office/powerpoint/2013/main/command" cId="3691164907" sldId="325"/>
      <ac:spMk id="3" creationId="{0EA4D72D-86E1-94D6-6689-CB36C0D8C272}"/>
    </ac:deMkLst>
    <p188:txBody>
      <a:bodyPr/>
      <a:lstStyle/>
      <a:p>
        <a:r>
          <a:rPr lang="en-US"/>
          <a:t>Source?</a:t>
        </a:r>
      </a:p>
    </p188:txBody>
  </p188:cm>
</p188:cmLst>
</file>

<file path=ppt/comments/modernComment_149_BB159EC5.xml><?xml version="1.0" encoding="utf-8"?>
<p188:cmLst xmlns:a="http://schemas.openxmlformats.org/drawingml/2006/main" xmlns:r="http://schemas.openxmlformats.org/officeDocument/2006/relationships" xmlns:p188="http://schemas.microsoft.com/office/powerpoint/2018/8/main">
  <p188:cm id="{FEDE2B42-8655-4713-8A04-18D79AFBBEA0}" authorId="{501CA52C-8B3C-ED42-0AF6-3178C5A2CBA0}" created="2022-10-22T21:45:00.044">
    <ac:deMkLst xmlns:ac="http://schemas.microsoft.com/office/drawing/2013/main/command">
      <pc:docMk xmlns:pc="http://schemas.microsoft.com/office/powerpoint/2013/main/command"/>
      <pc:sldMk xmlns:pc="http://schemas.microsoft.com/office/powerpoint/2013/main/command" cId="3138756293" sldId="329"/>
      <ac:picMk id="9" creationId="{0A987FD8-F185-96BD-7A62-082A9EF12984}"/>
    </ac:deMkLst>
    <p188:txBody>
      <a:bodyPr/>
      <a:lstStyle/>
      <a:p>
        <a:r>
          <a:rPr lang="en-US"/>
          <a:t>Explain here what the compensatory mechanisms are</a:t>
        </a:r>
      </a:p>
    </p188:txBody>
  </p188:cm>
  <p188:cm id="{46F7DAFB-FFD2-454C-89A3-2F6C20861263}" authorId="{501CA52C-8B3C-ED42-0AF6-3178C5A2CBA0}" created="2022-10-23T02:41:40.580">
    <ac:txMkLst xmlns:ac="http://schemas.microsoft.com/office/drawing/2013/main/command">
      <pc:docMk xmlns:pc="http://schemas.microsoft.com/office/powerpoint/2013/main/command"/>
      <pc:sldMk xmlns:pc="http://schemas.microsoft.com/office/powerpoint/2013/main/command" cId="3138756293" sldId="329"/>
      <ac:spMk id="3" creationId="{E5648CB0-19D2-6328-473B-50F7AB303845}"/>
      <ac:txMk cp="0" len="41">
        <ac:context len="42" hash="1662964337"/>
      </ac:txMk>
    </ac:txMkLst>
    <p188:pos x="9758680" y="711835"/>
    <p188:txBody>
      <a:bodyPr/>
      <a:lstStyle/>
      <a:p>
        <a:r>
          <a:rPr lang="en-US"/>
          <a:t>Elli</a:t>
        </a:r>
      </a:p>
    </p188:txBody>
  </p188:cm>
</p188:cmLst>
</file>

<file path=ppt/comments/modernComment_14A_EA8E4EC6.xml><?xml version="1.0" encoding="utf-8"?>
<p188:cmLst xmlns:a="http://schemas.openxmlformats.org/drawingml/2006/main" xmlns:r="http://schemas.openxmlformats.org/officeDocument/2006/relationships" xmlns:p188="http://schemas.microsoft.com/office/powerpoint/2018/8/main">
  <p188:cm id="{19F400D6-3FAE-4F69-9159-1B2D277BCE0F}" authorId="{501CA52C-8B3C-ED42-0AF6-3178C5A2CBA0}" created="2022-10-23T02:41:49.920">
    <ac:txMkLst xmlns:ac="http://schemas.microsoft.com/office/drawing/2013/main/command">
      <pc:docMk xmlns:pc="http://schemas.microsoft.com/office/powerpoint/2013/main/command"/>
      <pc:sldMk xmlns:pc="http://schemas.microsoft.com/office/powerpoint/2013/main/command" cId="3935194822" sldId="330"/>
      <ac:spMk id="3" creationId="{E5648CB0-19D2-6328-473B-50F7AB303845}"/>
      <ac:txMk cp="0" len="41">
        <ac:context len="42" hash="1662964337"/>
      </ac:txMk>
    </ac:txMkLst>
    <p188:pos x="9758680" y="711835"/>
    <p188:txBody>
      <a:bodyPr/>
      <a:lstStyle/>
      <a:p>
        <a:r>
          <a:rPr lang="en-US"/>
          <a:t>Elli</a:t>
        </a:r>
      </a:p>
    </p188:txBody>
  </p188:cm>
</p188:cmLst>
</file>

<file path=ppt/comments/modernComment_14B_2A8EF80A.xml><?xml version="1.0" encoding="utf-8"?>
<p188:cmLst xmlns:a="http://schemas.openxmlformats.org/drawingml/2006/main" xmlns:r="http://schemas.openxmlformats.org/officeDocument/2006/relationships" xmlns:p188="http://schemas.microsoft.com/office/powerpoint/2018/8/main">
  <p188:cm id="{EAB69108-D069-427D-BCB6-B8E1B7066547}" authorId="{501CA52C-8B3C-ED42-0AF6-3178C5A2CBA0}" created="2022-10-22T00:20:00.266">
    <ac:txMkLst xmlns:ac="http://schemas.microsoft.com/office/drawing/2013/main/command">
      <pc:docMk xmlns:pc="http://schemas.microsoft.com/office/powerpoint/2013/main/command"/>
      <pc:sldMk xmlns:pc="http://schemas.microsoft.com/office/powerpoint/2013/main/command" cId="714012682" sldId="331"/>
      <ac:spMk id="15" creationId="{A2635162-3EF2-4652-A649-D84986B20541}"/>
      <ac:txMk cp="0" len="48">
        <ac:context len="79" hash="2828326233"/>
      </ac:txMk>
    </ac:txMkLst>
    <p188:pos x="3240746" y="320861"/>
    <p188:txBody>
      <a:bodyPr/>
      <a:lstStyle/>
      <a:p>
        <a:r>
          <a:rPr lang="en-US"/>
          <a:t>2016 guideline</a:t>
        </a:r>
      </a:p>
    </p188:txBody>
  </p188:cm>
  <p188:cm id="{71A4CFDD-4BF4-42F2-876A-3BFBF937BAED}" authorId="{501CA52C-8B3C-ED42-0AF6-3178C5A2CBA0}" created="2022-10-22T00:20:36.615">
    <ac:txMkLst xmlns:ac="http://schemas.microsoft.com/office/drawing/2013/main/command">
      <pc:docMk xmlns:pc="http://schemas.microsoft.com/office/powerpoint/2013/main/command"/>
      <pc:sldMk xmlns:pc="http://schemas.microsoft.com/office/powerpoint/2013/main/command" cId="714012682" sldId="331"/>
      <ac:spMk id="16" creationId="{34A170CC-9860-4702-ADB5-1AA0D6330106}"/>
      <ac:txMk cp="0" len="66">
        <ac:context len="68" hash="1867050806"/>
      </ac:txMk>
    </ac:txMkLst>
    <p188:pos x="3534506" y="320861"/>
    <p188:txBody>
      <a:bodyPr/>
      <a:lstStyle/>
      <a:p>
        <a:r>
          <a:rPr lang="en-US"/>
          <a:t>Needs source</a:t>
        </a:r>
      </a:p>
    </p188:txBody>
  </p188:cm>
  <p188:cm id="{0D564A24-877C-4191-99E6-B3FE4BCA30FB}" authorId="{501CA52C-8B3C-ED42-0AF6-3178C5A2CBA0}" created="2022-10-23T02:42:11.149">
    <ac:txMkLst xmlns:ac="http://schemas.microsoft.com/office/drawing/2013/main/command">
      <pc:docMk xmlns:pc="http://schemas.microsoft.com/office/powerpoint/2013/main/command"/>
      <pc:sldMk xmlns:pc="http://schemas.microsoft.com/office/powerpoint/2013/main/command" cId="714012682" sldId="331"/>
      <ac:spMk id="3" creationId="{437ADC4F-9375-D181-451C-4F290DC52F89}"/>
      <ac:txMk cp="0" len="13">
        <ac:context len="14" hash="1954375891"/>
      </ac:txMk>
    </ac:txMkLst>
    <p188:pos x="6771640" y="376555"/>
    <p188:txBody>
      <a:bodyPr/>
      <a:lstStyle/>
      <a:p>
        <a:r>
          <a:rPr lang="en-US"/>
          <a:t>Elli</a:t>
        </a:r>
      </a:p>
    </p188:txBody>
  </p188:cm>
  <p188:cm id="{36327185-15C2-4CA9-8A8F-32D9620C7FC2}" authorId="{501CA52C-8B3C-ED42-0AF6-3178C5A2CBA0}" created="2022-10-23T18:14:00.357">
    <ac:txMkLst xmlns:ac="http://schemas.microsoft.com/office/drawing/2013/main/command">
      <pc:docMk xmlns:pc="http://schemas.microsoft.com/office/powerpoint/2013/main/command"/>
      <pc:sldMk xmlns:pc="http://schemas.microsoft.com/office/powerpoint/2013/main/command" cId="714012682" sldId="331"/>
      <ac:spMk id="6" creationId="{135C69E6-C5EF-4CA7-FD0D-5574C760772D}"/>
      <ac:txMk cp="0" len="119">
        <ac:context len="121" hash="1920316526"/>
      </ac:txMk>
    </ac:txMkLst>
    <p188:pos x="3979091" y="285086"/>
    <p188:txBody>
      <a:bodyPr/>
      <a:lstStyle/>
      <a:p>
        <a:r>
          <a:rPr lang="en-US"/>
          <a:t>Needs source</a:t>
        </a:r>
      </a:p>
    </p188:txBody>
  </p188:cm>
  <p188:cm id="{ABE4AAE1-8C6F-4C74-B0CE-D67E946559D7}" authorId="{501CA52C-8B3C-ED42-0AF6-3178C5A2CBA0}" created="2022-10-24T14:48:27.554">
    <ac:txMkLst xmlns:ac="http://schemas.microsoft.com/office/drawing/2013/main/command">
      <pc:docMk xmlns:pc="http://schemas.microsoft.com/office/powerpoint/2013/main/command"/>
      <pc:sldMk xmlns:pc="http://schemas.microsoft.com/office/powerpoint/2013/main/command" cId="714012682" sldId="331"/>
      <ac:spMk id="6" creationId="{135C69E6-C5EF-4CA7-FD0D-5574C760772D}"/>
      <ac:txMk cp="87" len="11">
        <ac:context len="121" hash="1920316526"/>
      </ac:txMk>
    </ac:txMkLst>
    <p188:pos x="3621593" y="1501048"/>
    <p188:txBody>
      <a:bodyPr/>
      <a:lstStyle/>
      <a:p>
        <a:r>
          <a:rPr lang="en-US"/>
          <a:t>Add minimum?</a:t>
        </a:r>
      </a:p>
    </p188:txBody>
  </p188:cm>
</p188:cmLst>
</file>

<file path=ppt/comments/modernComment_14C_1AD90FE7.xml><?xml version="1.0" encoding="utf-8"?>
<p188:cmLst xmlns:a="http://schemas.openxmlformats.org/drawingml/2006/main" xmlns:r="http://schemas.openxmlformats.org/officeDocument/2006/relationships" xmlns:p188="http://schemas.microsoft.com/office/powerpoint/2018/8/main">
  <p188:cm id="{02BEA20D-4E86-46E7-AD36-40E71216B5AB}" authorId="{501CA52C-8B3C-ED42-0AF6-3178C5A2CBA0}" status="resolved" created="2022-10-22T00:19:39.248" complete="100000">
    <ac:txMkLst xmlns:ac="http://schemas.microsoft.com/office/drawing/2013/main/command">
      <pc:docMk xmlns:pc="http://schemas.microsoft.com/office/powerpoint/2013/main/command"/>
      <pc:sldMk xmlns:pc="http://schemas.microsoft.com/office/powerpoint/2013/main/command" cId="450432999" sldId="332"/>
      <ac:graphicFrameMk id="2" creationId="{921E677F-88B1-A681-50B7-39C0A70ADBBF}"/>
      <ac:tblMk/>
      <ac:tcMk rowId="3360451731" colId="3032778515"/>
      <ac:txMk cp="0" len="30">
        <ac:context len="31" hash="1745272682"/>
      </ac:txMk>
    </ac:txMkLst>
    <p188:pos x="7953375" y="486508"/>
    <p188:txBody>
      <a:bodyPr/>
      <a:lstStyle/>
      <a:p>
        <a:r>
          <a:rPr lang="en-US"/>
          <a:t>Needs source</a:t>
        </a:r>
      </a:p>
    </p188:txBody>
  </p188:cm>
  <p188:cm id="{2A1FF8A7-039C-4101-9F03-99D3B5FFCF1F}" authorId="{501CA52C-8B3C-ED42-0AF6-3178C5A2CBA0}" created="2022-10-23T02:42:50.883">
    <ac:txMkLst xmlns:ac="http://schemas.microsoft.com/office/drawing/2013/main/command">
      <pc:docMk xmlns:pc="http://schemas.microsoft.com/office/powerpoint/2013/main/command"/>
      <pc:sldMk xmlns:pc="http://schemas.microsoft.com/office/powerpoint/2013/main/command" cId="450432999" sldId="332"/>
      <ac:spMk id="3" creationId="{437ADC4F-9375-D181-451C-4F290DC52F89}"/>
      <ac:txMk cp="0" len="11">
        <ac:context len="12" hash="2240821704"/>
      </ac:txMk>
    </ac:txMkLst>
    <p188:pos x="6710680" y="366395"/>
    <p188:txBody>
      <a:bodyPr/>
      <a:lstStyle/>
      <a:p>
        <a:r>
          <a:rPr lang="en-US"/>
          <a:t>Erin</a:t>
        </a:r>
      </a:p>
    </p188:txBody>
  </p188:cm>
  <p188:cm id="{272859FF-F339-4988-8A17-9DE19F4AA1E4}" authorId="{501CA52C-8B3C-ED42-0AF6-3178C5A2CBA0}" created="2022-10-26T18:32:31.492">
    <ac:txMkLst xmlns:ac="http://schemas.microsoft.com/office/drawing/2013/main/command">
      <pc:docMk xmlns:pc="http://schemas.microsoft.com/office/powerpoint/2013/main/command"/>
      <pc:sldMk xmlns:pc="http://schemas.microsoft.com/office/powerpoint/2013/main/command" cId="450432999" sldId="332"/>
      <ac:spMk id="4" creationId="{98A4E9EC-541D-FCF6-81BF-639515E8D042}"/>
      <ac:txMk cp="0" len="11">
        <ac:context len="12" hash="4158169481"/>
      </ac:txMk>
    </ac:txMkLst>
    <p188:pos x="1147019" y="422084"/>
    <p188:txBody>
      <a:bodyPr/>
      <a:lstStyle/>
      <a:p>
        <a:r>
          <a:rPr lang="en-US"/>
          <a:t>Please add to reference page</a:t>
        </a:r>
      </a:p>
    </p188:txBody>
  </p188:cm>
</p188:cmLst>
</file>

<file path=ppt/comments/modernComment_14D_E7C55BD6.xml><?xml version="1.0" encoding="utf-8"?>
<p188:cmLst xmlns:a="http://schemas.openxmlformats.org/drawingml/2006/main" xmlns:r="http://schemas.openxmlformats.org/officeDocument/2006/relationships" xmlns:p188="http://schemas.microsoft.com/office/powerpoint/2018/8/main">
  <p188:cm id="{2C32A068-22DE-4DB8-8E85-D1F7AF865D37}" authorId="{501CA52C-8B3C-ED42-0AF6-3178C5A2CBA0}" created="2022-10-22T22:35:47.310">
    <ac:deMkLst xmlns:ac="http://schemas.microsoft.com/office/drawing/2013/main/command">
      <pc:docMk xmlns:pc="http://schemas.microsoft.com/office/powerpoint/2013/main/command"/>
      <pc:sldMk xmlns:pc="http://schemas.microsoft.com/office/powerpoint/2013/main/command" cId="3888470998" sldId="333"/>
      <ac:picMk id="9" creationId="{47445F0E-509E-4FC9-BEDB-D73781B0238F}"/>
    </ac:deMkLst>
    <p188:txBody>
      <a:bodyPr/>
      <a:lstStyle/>
      <a:p>
        <a:r>
          <a:rPr lang="en-US"/>
          <a:t>Movement across cell membranes — the science hive </a:t>
        </a:r>
      </a:p>
    </p188:txBody>
  </p188:cm>
  <p188:cm id="{72A564DF-C4B5-4FFB-889A-633AD228BC7C}" authorId="{501CA52C-8B3C-ED42-0AF6-3178C5A2CBA0}" created="2022-10-23T02:42:27.680">
    <ac:txMkLst xmlns:ac="http://schemas.microsoft.com/office/drawing/2013/main/command">
      <pc:docMk xmlns:pc="http://schemas.microsoft.com/office/powerpoint/2013/main/command"/>
      <pc:sldMk xmlns:pc="http://schemas.microsoft.com/office/powerpoint/2013/main/command" cId="3888470998" sldId="333"/>
      <ac:spMk id="3" creationId="{949EC07D-EF2E-4D5F-976C-E4EBDF5F7DB9}"/>
      <ac:txMk cp="0" len="33">
        <ac:context len="34" hash="903213245"/>
      </ac:txMk>
    </ac:txMkLst>
    <p188:pos x="9514840" y="356235"/>
    <p188:txBody>
      <a:bodyPr/>
      <a:lstStyle/>
      <a:p>
        <a:r>
          <a:rPr lang="en-US"/>
          <a:t>Erin</a:t>
        </a:r>
      </a:p>
    </p188:txBody>
  </p188:cm>
</p188:cmLst>
</file>

<file path=ppt/comments/modernComment_14E_54DD848.xml><?xml version="1.0" encoding="utf-8"?>
<p188:cmLst xmlns:a="http://schemas.openxmlformats.org/drawingml/2006/main" xmlns:r="http://schemas.openxmlformats.org/officeDocument/2006/relationships" xmlns:p188="http://schemas.microsoft.com/office/powerpoint/2018/8/main">
  <p188:cm id="{E5918ADE-4CCF-4CAF-B274-59FCB09418CF}" authorId="{501CA52C-8B3C-ED42-0AF6-3178C5A2CBA0}" created="2022-10-23T02:42:41.078">
    <ac:txMkLst xmlns:ac="http://schemas.microsoft.com/office/drawing/2013/main/command">
      <pc:docMk xmlns:pc="http://schemas.microsoft.com/office/powerpoint/2013/main/command"/>
      <pc:sldMk xmlns:pc="http://schemas.microsoft.com/office/powerpoint/2013/main/command" cId="88987720" sldId="334"/>
      <ac:spMk id="3" creationId="{949EC07D-EF2E-4D5F-976C-E4EBDF5F7DB9}"/>
      <ac:txMk cp="0" len="33">
        <ac:context len="34" hash="903213245"/>
      </ac:txMk>
    </ac:txMkLst>
    <p188:pos x="9514840" y="356235"/>
    <p188:txBody>
      <a:bodyPr/>
      <a:lstStyle/>
      <a:p>
        <a:r>
          <a:rPr lang="en-US"/>
          <a:t>Erin</a:t>
        </a:r>
      </a:p>
    </p188:txBody>
  </p188:cm>
  <p188:cm id="{0B4D542B-18C0-4033-84A5-83AABE1FBD41}" authorId="{501CA52C-8B3C-ED42-0AF6-3178C5A2CBA0}" created="2022-10-24T17:30:03.809">
    <ac:deMkLst xmlns:ac="http://schemas.microsoft.com/office/drawing/2013/main/command">
      <pc:docMk xmlns:pc="http://schemas.microsoft.com/office/powerpoint/2013/main/command"/>
      <pc:sldMk xmlns:pc="http://schemas.microsoft.com/office/powerpoint/2013/main/command" cId="88987720" sldId="334"/>
      <ac:spMk id="3" creationId="{949EC07D-EF2E-4D5F-976C-E4EBDF5F7DB9}"/>
    </ac:deMkLst>
    <p188:txBody>
      <a:bodyPr/>
      <a:lstStyle/>
      <a:p>
        <a:r>
          <a:rPr lang="en-US"/>
          <a:t>Management of acute moderate and severe traumatic brain injury - UpToDate </a:t>
        </a:r>
      </a:p>
    </p188:txBody>
  </p188:cm>
</p188:cmLst>
</file>

<file path=ppt/comments/modernComment_14F_60DC920D.xml><?xml version="1.0" encoding="utf-8"?>
<p188:cmLst xmlns:a="http://schemas.openxmlformats.org/drawingml/2006/main" xmlns:r="http://schemas.openxmlformats.org/officeDocument/2006/relationships" xmlns:p188="http://schemas.microsoft.com/office/powerpoint/2018/8/main">
  <p188:cm id="{68FB9EEE-9C96-4B79-99BB-57058B21618B}" authorId="{501CA52C-8B3C-ED42-0AF6-3178C5A2CBA0}" created="2022-10-22T23:22:44.775">
    <ac:txMkLst xmlns:ac="http://schemas.microsoft.com/office/drawing/2013/main/command">
      <pc:docMk xmlns:pc="http://schemas.microsoft.com/office/powerpoint/2013/main/command"/>
      <pc:sldMk xmlns:pc="http://schemas.microsoft.com/office/powerpoint/2013/main/command" cId="1625068045" sldId="335"/>
      <ac:graphicFrameMk id="12" creationId="{BB4089C0-25B9-431D-B732-712893A7A16F}"/>
      <ac:tblMk/>
      <ac:tcMk rowId="397554469" colId="254856220"/>
      <ac:txMk cp="14" len="51">
        <ac:context len="183" hash="3672703115"/>
      </ac:txMk>
    </ac:txMkLst>
    <p188:txBody>
      <a:bodyPr/>
      <a:lstStyle/>
      <a:p>
        <a:r>
          <a:rPr lang="en-US"/>
          <a:t>Hypernatremia in patients with severe traumatic brain injury: a systematic review - PMC (nih.gov) </a:t>
        </a:r>
      </a:p>
    </p188:txBody>
  </p188:cm>
  <p188:cm id="{FA86BA2F-F016-4F5F-B593-FD5818575B13}" authorId="{501CA52C-8B3C-ED42-0AF6-3178C5A2CBA0}" created="2022-10-22T23:23:02.445">
    <ac:txMkLst xmlns:ac="http://schemas.microsoft.com/office/drawing/2013/main/command">
      <pc:docMk xmlns:pc="http://schemas.microsoft.com/office/powerpoint/2013/main/command"/>
      <pc:sldMk xmlns:pc="http://schemas.microsoft.com/office/powerpoint/2013/main/command" cId="1625068045" sldId="335"/>
      <ac:graphicFrameMk id="12" creationId="{BB4089C0-25B9-431D-B732-712893A7A16F}"/>
      <ac:tblMk/>
      <ac:tcMk rowId="3225279410" colId="3537828885"/>
      <ac:txMk cp="0" len="8">
        <ac:context len="9" hash="2854929839"/>
      </ac:txMk>
    </ac:txMkLst>
    <p188:pos x="8950844" y="284480"/>
    <p188:txBody>
      <a:bodyPr/>
      <a:lstStyle/>
      <a:p>
        <a:r>
          <a:rPr lang="en-US"/>
          <a:t>Management of acute moderate and severe traumatic brain injury - UpToDate </a:t>
        </a:r>
      </a:p>
    </p188:txBody>
  </p188:cm>
  <p188:cm id="{3E90B8C7-EE6A-4E79-B3B3-72D74C49E6F8}" authorId="{501CA52C-8B3C-ED42-0AF6-3178C5A2CBA0}" created="2022-10-23T02:44:16.114">
    <ac:txMkLst xmlns:ac="http://schemas.microsoft.com/office/drawing/2013/main/command">
      <pc:docMk xmlns:pc="http://schemas.microsoft.com/office/powerpoint/2013/main/command"/>
      <pc:sldMk xmlns:pc="http://schemas.microsoft.com/office/powerpoint/2013/main/command" cId="1625068045" sldId="335"/>
      <ac:spMk id="3" creationId="{949EC07D-EF2E-4D5F-976C-E4EBDF5F7DB9}"/>
      <ac:txMk cp="0" len="28">
        <ac:context len="29" hash="77156746"/>
      </ac:txMk>
    </ac:txMkLst>
    <p188:pos x="8884920" y="355753"/>
    <p188:txBody>
      <a:bodyPr/>
      <a:lstStyle/>
      <a:p>
        <a:r>
          <a:rPr lang="en-US"/>
          <a:t>Erin</a:t>
        </a:r>
      </a:p>
    </p188:txBody>
  </p188:cm>
  <p188:cm id="{6B8260B0-56ED-451C-AA5A-8C5531DBF9CA}" authorId="{B9F4ED78-BBA2-35F1-43DF-E3F9AD0857C3}" status="resolved" created="2022-10-23T22:32:33.633" complete="100000">
    <pc:sldMkLst xmlns:pc="http://schemas.microsoft.com/office/powerpoint/2013/main/command">
      <pc:docMk/>
      <pc:sldMk cId="1625068045" sldId="335"/>
    </pc:sldMkLst>
    <p188:txBody>
      <a:bodyPr/>
      <a:lstStyle/>
      <a:p>
        <a:r>
          <a:rPr lang="en-US"/>
          <a:t>Source? Should be listed at bottom</a:t>
        </a:r>
      </a:p>
    </p188:txBody>
  </p188:cm>
</p188:cmLst>
</file>

<file path=ppt/comments/modernComment_150_BC8340F2.xml><?xml version="1.0" encoding="utf-8"?>
<p188:cmLst xmlns:a="http://schemas.openxmlformats.org/drawingml/2006/main" xmlns:r="http://schemas.openxmlformats.org/officeDocument/2006/relationships" xmlns:p188="http://schemas.microsoft.com/office/powerpoint/2018/8/main">
  <p188:cm id="{087DC68E-9366-430C-956A-6D8EC880D745}" authorId="{449E5BE8-34FF-C9CC-DBC3-F51120B2BAB2}" created="2022-10-18T16:31:27.286">
    <ac:deMkLst xmlns:ac="http://schemas.microsoft.com/office/drawing/2013/main/command">
      <pc:docMk xmlns:pc="http://schemas.microsoft.com/office/powerpoint/2013/main/command"/>
      <pc:sldMk xmlns:pc="http://schemas.microsoft.com/office/powerpoint/2013/main/command" cId="3162718450" sldId="336"/>
      <ac:graphicFrameMk id="28" creationId="{3BE2A122-3A44-4BA1-9B59-86CC242E310E}"/>
    </ac:deMkLst>
    <p188:txBody>
      <a:bodyPr/>
      <a:lstStyle/>
      <a:p>
        <a:r>
          <a:rPr lang="en-US"/>
          <a:t>suggest you put the years next to the authors</a:t>
        </a:r>
      </a:p>
    </p188:txBody>
  </p188:cm>
  <p188:cm id="{32A85C83-364E-4779-8902-A990B310C9EB}" authorId="{449E5BE8-34FF-C9CC-DBC3-F51120B2BAB2}" created="2022-10-18T16:34:44.572">
    <ac:deMkLst xmlns:ac="http://schemas.microsoft.com/office/drawing/2013/main/command">
      <pc:docMk xmlns:pc="http://schemas.microsoft.com/office/powerpoint/2013/main/command"/>
      <pc:sldMk xmlns:pc="http://schemas.microsoft.com/office/powerpoint/2013/main/command" cId="3162718450" sldId="336"/>
      <ac:graphicFrameMk id="33" creationId="{BE0355A0-C788-4271-9277-68F366090688}"/>
    </ac:deMkLst>
    <p188:txBody>
      <a:bodyPr/>
      <a:lstStyle/>
      <a:p>
        <a:r>
          <a:rPr lang="en-US"/>
          <a:t>box 1 - can you highlight/bold some parts of the slide to make it more "readable"? </a:t>
        </a:r>
      </a:p>
    </p188:txBody>
  </p188:cm>
  <p188:cm id="{CF65BFBA-45B1-4139-A6D3-7269B5DF985C}" authorId="{501CA52C-8B3C-ED42-0AF6-3178C5A2CBA0}" created="2022-10-24T15:14:24.004">
    <ac:txMkLst xmlns:ac="http://schemas.microsoft.com/office/drawing/2013/main/command">
      <pc:docMk xmlns:pc="http://schemas.microsoft.com/office/powerpoint/2013/main/command"/>
      <pc:sldMk xmlns:pc="http://schemas.microsoft.com/office/powerpoint/2013/main/command" cId="3162718450" sldId="336"/>
      <ac:graphicFrameMk id="33" creationId="{BE0355A0-C788-4271-9277-68F366090688}"/>
      <ac:tblMk/>
      <ac:tcMk rowId="418116211" colId="599541360"/>
      <ac:txMk cp="4" len="45">
        <ac:context len="84" hash="2210377838"/>
      </ac:txMk>
    </ac:txMkLst>
    <p188:pos x="7056693" y="1107998"/>
    <p188:txBody>
      <a:bodyPr/>
      <a:lstStyle/>
      <a:p>
        <a:r>
          <a:rPr lang="en-US"/>
          <a:t>equiosmolar? how often given?</a:t>
        </a:r>
      </a:p>
    </p188:txBody>
  </p188:cm>
</p188:cmLst>
</file>

<file path=ppt/comments/modernComment_155_D9D47105.xml><?xml version="1.0" encoding="utf-8"?>
<p188:cmLst xmlns:a="http://schemas.openxmlformats.org/drawingml/2006/main" xmlns:r="http://schemas.openxmlformats.org/officeDocument/2006/relationships" xmlns:p188="http://schemas.microsoft.com/office/powerpoint/2018/8/main">
  <p188:cm id="{EAEBFD53-B20F-4B3F-B341-1B0EF4A3C8EE}" authorId="{501CA52C-8B3C-ED42-0AF6-3178C5A2CBA0}" created="2022-10-23T00:19:11.410">
    <ac:txMkLst xmlns:ac="http://schemas.microsoft.com/office/drawing/2013/main/command">
      <pc:docMk xmlns:pc="http://schemas.microsoft.com/office/powerpoint/2013/main/command"/>
      <pc:sldMk xmlns:pc="http://schemas.microsoft.com/office/powerpoint/2013/main/command" cId="3654578437" sldId="341"/>
      <ac:spMk id="2" creationId="{D4722825-E998-4181-8E7D-75CF09172125}"/>
      <ac:txMk cp="0" len="755">
        <ac:context len="756" hash="1843290865"/>
      </ac:txMk>
    </ac:txMkLst>
    <p188:txBody>
      <a:bodyPr/>
      <a:lstStyle/>
      <a:p>
        <a:r>
          <a:rPr lang="en-US"/>
          <a:t>These are thoughts off the top of my head. Need to be formatted, expanded upon, etc. </a:t>
        </a:r>
      </a:p>
    </p188:txBody>
  </p188:cm>
  <p188:cm id="{6BD29170-4D44-4873-B15F-652941BBC626}" authorId="{501CA52C-8B3C-ED42-0AF6-3178C5A2CBA0}" created="2022-10-23T02:52:43.811">
    <ac:txMkLst xmlns:ac="http://schemas.microsoft.com/office/drawing/2013/main/command">
      <pc:docMk xmlns:pc="http://schemas.microsoft.com/office/powerpoint/2013/main/command"/>
      <pc:sldMk xmlns:pc="http://schemas.microsoft.com/office/powerpoint/2013/main/command" cId="3654578437" sldId="341"/>
      <ac:spMk id="2" creationId="{D4722825-E998-4181-8E7D-75CF09172125}"/>
      <ac:txMk cp="360" len="395">
        <ac:context len="756" hash="1843290865"/>
      </ac:txMk>
    </ac:txMkLst>
    <p188:txBody>
      <a:bodyPr/>
      <a:lstStyle/>
      <a:p>
        <a:r>
          <a:rPr lang="en-US"/>
          <a:t>Erin</a:t>
        </a:r>
      </a:p>
    </p188:txBody>
  </p188:cm>
  <p188:cm id="{19A8A396-056F-4498-AF9B-6CA5195FB252}" authorId="{501CA52C-8B3C-ED42-0AF6-3178C5A2CBA0}" created="2022-10-23T02:56:14.854">
    <ac:txMkLst xmlns:ac="http://schemas.microsoft.com/office/drawing/2013/main/command">
      <pc:docMk xmlns:pc="http://schemas.microsoft.com/office/powerpoint/2013/main/command"/>
      <pc:sldMk xmlns:pc="http://schemas.microsoft.com/office/powerpoint/2013/main/command" cId="3654578437" sldId="341"/>
      <ac:spMk id="2" creationId="{D4722825-E998-4181-8E7D-75CF09172125}"/>
      <ac:txMk cp="0" len="358">
        <ac:context len="756" hash="1843290865"/>
      </ac:txMk>
    </ac:txMkLst>
    <p188:txBody>
      <a:bodyPr/>
      <a:lstStyle/>
      <a:p>
        <a:r>
          <a:rPr lang="en-US"/>
          <a:t>Elli</a:t>
        </a:r>
      </a:p>
    </p188:txBody>
  </p188:cm>
  <p188:cm id="{97A5055A-9A23-4547-B9F9-B935238B1B23}" authorId="{501CA52C-8B3C-ED42-0AF6-3178C5A2CBA0}" created="2022-10-24T17:36:04.425">
    <ac:txMkLst xmlns:ac="http://schemas.microsoft.com/office/drawing/2013/main/command">
      <pc:docMk xmlns:pc="http://schemas.microsoft.com/office/powerpoint/2013/main/command"/>
      <pc:sldMk xmlns:pc="http://schemas.microsoft.com/office/powerpoint/2013/main/command" cId="3654578437" sldId="341"/>
      <ac:spMk id="3" creationId="{2A2F8358-1370-45BD-A01B-E4EBE29393E5}"/>
      <ac:txMk cp="158" len="53">
        <ac:context len="212" hash="1484929497"/>
      </ac:txMk>
    </ac:txMkLst>
    <p188:pos x="6631911" y="1105319"/>
    <p188:txBody>
      <a:bodyPr/>
      <a:lstStyle/>
      <a:p>
        <a:r>
          <a:rPr lang="en-US"/>
          <a:t>No data yet, but maybe</a:t>
        </a:r>
      </a:p>
    </p188:txBody>
  </p188:cm>
</p188:cmLst>
</file>

<file path=ppt/comments/modernComment_160_41B9A2B1.xml><?xml version="1.0" encoding="utf-8"?>
<p188:cmLst xmlns:a="http://schemas.openxmlformats.org/drawingml/2006/main" xmlns:r="http://schemas.openxmlformats.org/officeDocument/2006/relationships" xmlns:p188="http://schemas.microsoft.com/office/powerpoint/2018/8/main">
  <p188:cm id="{52C6F086-32D0-4F05-B51F-70E470401D74}" authorId="{501CA52C-8B3C-ED42-0AF6-3178C5A2CBA0}" created="2022-10-26T18:09:34.572">
    <ac:deMkLst xmlns:ac="http://schemas.microsoft.com/office/drawing/2013/main/command">
      <pc:docMk xmlns:pc="http://schemas.microsoft.com/office/powerpoint/2013/main/command"/>
      <pc:sldMk xmlns:pc="http://schemas.microsoft.com/office/powerpoint/2013/main/command" cId="1102684849" sldId="352"/>
      <ac:picMk id="4" creationId="{DF1BA0A4-24FD-32C0-3CB1-86197B3171B3}"/>
    </ac:deMkLst>
    <p188:txBody>
      <a:bodyPr/>
      <a:lstStyle/>
      <a:p>
        <a:r>
          <a:rPr lang="en-US"/>
          <a:t>Need source for this</a:t>
        </a:r>
      </a:p>
    </p188:txBody>
  </p188:cm>
  <p188:cm id="{E70F45AC-7062-4643-AD51-61B067C7E118}" authorId="{501CA52C-8B3C-ED42-0AF6-3178C5A2CBA0}" created="2022-10-26T18:09:55.642">
    <ac:txMkLst xmlns:ac="http://schemas.microsoft.com/office/drawing/2013/main/command">
      <pc:docMk xmlns:pc="http://schemas.microsoft.com/office/powerpoint/2013/main/command"/>
      <pc:sldMk xmlns:pc="http://schemas.microsoft.com/office/powerpoint/2013/main/command" cId="1102684849" sldId="352"/>
      <ac:spMk id="10" creationId="{87E3165C-70AB-4F07-A213-974569884A82}"/>
      <ac:txMk cp="0" len="62">
        <ac:context len="238" hash="3834637955"/>
      </ac:txMk>
    </ac:txMkLst>
    <p188:pos x="6390971" y="280486"/>
    <p188:txBody>
      <a:bodyPr/>
      <a:lstStyle/>
      <a:p>
        <a:r>
          <a:rPr lang="en-US"/>
          <a:t>Did you want to mention my study here?</a:t>
        </a:r>
      </a:p>
    </p188:txBody>
  </p188:cm>
</p188:cmLst>
</file>

<file path=ppt/comments/modernComment_165_76E639FC.xml><?xml version="1.0" encoding="utf-8"?>
<p188:cmLst xmlns:a="http://schemas.openxmlformats.org/drawingml/2006/main" xmlns:r="http://schemas.openxmlformats.org/officeDocument/2006/relationships" xmlns:p188="http://schemas.microsoft.com/office/powerpoint/2018/8/main">
  <p188:cm id="{F62207EF-0E92-4066-B946-210B6427E1D4}" authorId="{449E5BE8-34FF-C9CC-DBC3-F51120B2BAB2}" created="2022-10-18T14:55:36.873">
    <pc:sldMkLst xmlns:pc="http://schemas.microsoft.com/office/powerpoint/2013/main/command">
      <pc:docMk/>
      <pc:sldMk cId="1844941827" sldId="289"/>
    </pc:sldMkLst>
    <p188:txBody>
      <a:bodyPr/>
      <a:lstStyle/>
      <a:p>
        <a:r>
          <a:rPr lang="en-US"/>
          <a:t>Can either include in the slide vs. speak to "therapeutic doses" used of mannitol or 23.4% HTS</a:t>
        </a:r>
      </a:p>
    </p188:txBody>
  </p188:cm>
  <p188:cm id="{420DB31B-26B1-4444-977F-22DE9B3BD986}" authorId="{449E5BE8-34FF-C9CC-DBC3-F51120B2BAB2}" status="resolved" created="2022-10-18T14:56:49.094">
    <ac:deMkLst xmlns:ac="http://schemas.microsoft.com/office/drawing/2013/main/command">
      <pc:docMk xmlns:pc="http://schemas.microsoft.com/office/powerpoint/2013/main/command"/>
      <pc:sldMk xmlns:pc="http://schemas.microsoft.com/office/powerpoint/2013/main/command" cId="1994799612" sldId="357"/>
      <ac:graphicFrameMk id="8" creationId="{6DD5F158-0C54-6421-4DF1-DEEA46332748}"/>
    </ac:deMkLst>
    <p188:txBody>
      <a:bodyPr/>
      <a:lstStyle/>
      <a:p>
        <a:r>
          <a:rPr lang="en-US"/>
          <a:t>How did the Kerwin study define "response to therapy"? </a:t>
        </a:r>
      </a:p>
    </p188:txBody>
  </p188:cm>
  <p188:cm id="{DAA12F3B-2598-44A7-B01D-391146AE8C8C}" authorId="{501CA52C-8B3C-ED42-0AF6-3178C5A2CBA0}" status="resolved" created="2022-10-23T00:29:40.979">
    <ac:txMkLst xmlns:ac="http://schemas.microsoft.com/office/drawing/2013/main/command">
      <pc:docMk xmlns:pc="http://schemas.microsoft.com/office/powerpoint/2013/main/command"/>
      <pc:sldMk xmlns:pc="http://schemas.microsoft.com/office/powerpoint/2013/main/command" cId="1994799612" sldId="357"/>
      <ac:spMk id="4" creationId="{A680BA65-0576-A000-009B-D343C3C3457C}"/>
      <ac:txMk cp="11">
        <ac:context len="44" hash="803899605"/>
      </ac:txMk>
    </ac:txMkLst>
    <p188:pos x="1836569" y="400538"/>
    <p188:replyLst>
      <p188:reply id="{34AA7C6A-07ED-4CD7-951E-89C80C3ACAB6}" authorId="{B9F4ED78-BBA2-35F1-43DF-E3F9AD0857C3}" created="2022-10-24T00:02:03.951">
        <p188:txBody>
          <a:bodyPr/>
          <a:lstStyle/>
          <a:p>
            <a:r>
              <a:rPr lang="en-US"/>
              <a:t>Done</a:t>
            </a:r>
          </a:p>
        </p188:txBody>
      </p188:reply>
    </p188:replyLst>
    <p188:txBody>
      <a:bodyPr/>
      <a:lstStyle/>
      <a:p>
        <a:r>
          <a:rPr lang="en-US"/>
          <a:t>Consider greater instead of better</a:t>
        </a:r>
      </a:p>
    </p188:txBody>
  </p188:cm>
  <p188:cm id="{B050D545-D2A8-4D65-839C-6429D751101A}" authorId="{501CA52C-8B3C-ED42-0AF6-3178C5A2CBA0}" status="resolved" created="2022-10-23T00:38:24.080">
    <ac:txMkLst xmlns:ac="http://schemas.microsoft.com/office/drawing/2013/main/command">
      <pc:docMk xmlns:pc="http://schemas.microsoft.com/office/powerpoint/2013/main/command"/>
      <pc:sldMk xmlns:pc="http://schemas.microsoft.com/office/powerpoint/2013/main/command" cId="1994799612" sldId="357"/>
      <ac:graphicFrameMk id="6" creationId="{4F72EB4C-041A-8778-5372-250DCE349C49}"/>
      <ac:tblMk/>
      <ac:tcMk rowId="1043400967" colId="1113381188"/>
      <ac:txMk cp="0" len="124">
        <ac:context len="273" hash="4294788067"/>
      </ac:txMk>
    </ac:txMkLst>
    <p188:replyLst>
      <p188:reply id="{E0FD8035-82B2-43CD-A63A-E2E57EAF05F0}" authorId="{B9F4ED78-BBA2-35F1-43DF-E3F9AD0857C3}" created="2022-10-24T00:01:41.243">
        <p188:txBody>
          <a:bodyPr/>
          <a:lstStyle/>
          <a:p>
            <a:r>
              <a:rPr lang="en-US"/>
              <a:t>Done</a:t>
            </a:r>
          </a:p>
        </p188:txBody>
      </p188:reply>
    </p188:replyLst>
    <p188:txBody>
      <a:bodyPr/>
      <a:lstStyle/>
      <a:p>
        <a:r>
          <a:rPr lang="en-US"/>
          <a:t>This is a case-control, not RCT</a:t>
        </a:r>
      </a:p>
    </p188:txBody>
  </p188:cm>
  <p188:cm id="{BE906E1B-2C2F-41BE-89E5-87C849D85902}" authorId="{501CA52C-8B3C-ED42-0AF6-3178C5A2CBA0}" status="resolved" created="2022-10-23T01:49:53.756">
    <ac:txMkLst xmlns:ac="http://schemas.microsoft.com/office/drawing/2013/main/command">
      <pc:docMk xmlns:pc="http://schemas.microsoft.com/office/powerpoint/2013/main/command"/>
      <pc:sldMk xmlns:pc="http://schemas.microsoft.com/office/powerpoint/2013/main/command" cId="1994799612" sldId="357"/>
      <ac:graphicFrameMk id="8" creationId="{6DD5F158-0C54-6421-4DF1-DEEA46332748}"/>
      <ac:tblMk/>
      <ac:tcMk rowId="1508067191" colId="1442211192"/>
      <ac:txMk cp="15" len="2">
        <ac:context len="20" hash="1162423336"/>
      </ac:txMk>
    </ac:txMkLst>
    <p188:pos x="3633993" y="284480"/>
    <p188:txBody>
      <a:bodyPr/>
      <a:lstStyle/>
      <a:p>
        <a:r>
          <a:rPr lang="en-US"/>
          <a:t>2009?</a:t>
        </a:r>
      </a:p>
    </p188:txBody>
  </p188:cm>
</p188:cmLst>
</file>

<file path=ppt/comments/modernComment_168_D0F1F1A8.xml><?xml version="1.0" encoding="utf-8"?>
<p188:cmLst xmlns:a="http://schemas.openxmlformats.org/drawingml/2006/main" xmlns:r="http://schemas.openxmlformats.org/officeDocument/2006/relationships" xmlns:p188="http://schemas.microsoft.com/office/powerpoint/2018/8/main">
  <p188:cm id="{06FB1DF4-AB20-4A22-AB98-619ACDAFF38D}" authorId="{501CA52C-8B3C-ED42-0AF6-3178C5A2CBA0}" status="resolved" created="2022-10-26T18:49:25.365" complete="100000">
    <ac:txMkLst xmlns:ac="http://schemas.microsoft.com/office/drawing/2013/main/command">
      <pc:docMk xmlns:pc="http://schemas.microsoft.com/office/powerpoint/2013/main/command"/>
      <pc:sldMk xmlns:pc="http://schemas.microsoft.com/office/powerpoint/2013/main/command" cId="3505516968" sldId="360"/>
      <ac:spMk id="10" creationId="{87E3165C-70AB-4F07-A213-974569884A82}"/>
      <ac:txMk cp="16">
        <ac:context len="89" hash="1082670636"/>
      </ac:txMk>
    </ac:txMkLst>
    <p188:pos x="7281406" y="638069"/>
    <p188:txBody>
      <a:bodyPr/>
      <a:lstStyle/>
      <a:p>
        <a:r>
          <a:rPr lang="en-US"/>
          <a:t>Are you sure you want to say this? My entire point is that there is no statistically significant differences between hts and mannitol</a:t>
        </a:r>
      </a:p>
    </p188:txBody>
  </p188:cm>
</p188:cmLst>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3AF41-616A-4B89-B3A5-339DD2C1D4CC}" type="doc">
      <dgm:prSet loTypeId="urn:microsoft.com/office/officeart/2005/8/layout/default" loCatId="list" qsTypeId="urn:microsoft.com/office/officeart/2005/8/quickstyle/simple1" qsCatId="simple" csTypeId="urn:microsoft.com/office/officeart/2005/8/colors/accent3_3" csCatId="accent3" phldr="1"/>
      <dgm:spPr/>
      <dgm:t>
        <a:bodyPr/>
        <a:lstStyle/>
        <a:p>
          <a:endParaRPr lang="en-US"/>
        </a:p>
      </dgm:t>
    </dgm:pt>
    <dgm:pt modelId="{99175205-C8F0-48D9-A3C0-81F0768FF588}">
      <dgm:prSet phldrT="[Text]" phldr="0"/>
      <dgm:spPr/>
      <dgm:t>
        <a:bodyPr/>
        <a:lstStyle/>
        <a:p>
          <a:pPr rtl="0"/>
          <a:r>
            <a:rPr lang="en-US">
              <a:latin typeface="Tenorite"/>
            </a:rPr>
            <a:t>Mood and Behavioral Changes</a:t>
          </a:r>
          <a:endParaRPr lang="en-US"/>
        </a:p>
      </dgm:t>
    </dgm:pt>
    <dgm:pt modelId="{519104AE-F819-46F8-AA49-F6A76FCD8088}" type="parTrans" cxnId="{C784721E-6EE1-4CAD-B552-746738A66166}">
      <dgm:prSet/>
      <dgm:spPr/>
      <dgm:t>
        <a:bodyPr/>
        <a:lstStyle/>
        <a:p>
          <a:endParaRPr lang="en-US"/>
        </a:p>
      </dgm:t>
    </dgm:pt>
    <dgm:pt modelId="{28E8058D-5E2E-45E6-8966-827AB381D564}" type="sibTrans" cxnId="{C784721E-6EE1-4CAD-B552-746738A66166}">
      <dgm:prSet/>
      <dgm:spPr/>
      <dgm:t>
        <a:bodyPr/>
        <a:lstStyle/>
        <a:p>
          <a:endParaRPr lang="en-US"/>
        </a:p>
      </dgm:t>
    </dgm:pt>
    <dgm:pt modelId="{7E9A36B9-73D6-4F2E-BD4F-84883B3DAF6A}">
      <dgm:prSet phldrT="[Text]" phldr="0"/>
      <dgm:spPr/>
      <dgm:t>
        <a:bodyPr/>
        <a:lstStyle/>
        <a:p>
          <a:r>
            <a:rPr lang="en-US">
              <a:latin typeface="Tenorite"/>
            </a:rPr>
            <a:t>Seizures</a:t>
          </a:r>
          <a:endParaRPr lang="en-US"/>
        </a:p>
      </dgm:t>
    </dgm:pt>
    <dgm:pt modelId="{B10082E2-36C0-45F2-8244-9F2C85688DF5}" type="parTrans" cxnId="{D0DB2310-A91F-46DC-AE0C-EEA2F2899880}">
      <dgm:prSet/>
      <dgm:spPr/>
      <dgm:t>
        <a:bodyPr/>
        <a:lstStyle/>
        <a:p>
          <a:endParaRPr lang="en-US"/>
        </a:p>
      </dgm:t>
    </dgm:pt>
    <dgm:pt modelId="{B8F9EEF3-4880-4A16-A4E5-EED8B38F86EC}" type="sibTrans" cxnId="{D0DB2310-A91F-46DC-AE0C-EEA2F2899880}">
      <dgm:prSet/>
      <dgm:spPr/>
      <dgm:t>
        <a:bodyPr/>
        <a:lstStyle/>
        <a:p>
          <a:endParaRPr lang="en-US"/>
        </a:p>
      </dgm:t>
    </dgm:pt>
    <dgm:pt modelId="{D2AA925E-3F48-4935-B7C1-26B5223A5BD6}">
      <dgm:prSet phldrT="[Text]" phldr="0"/>
      <dgm:spPr/>
      <dgm:t>
        <a:bodyPr/>
        <a:lstStyle/>
        <a:p>
          <a:pPr rtl="0"/>
          <a:r>
            <a:rPr lang="en-US">
              <a:latin typeface="Tenorite"/>
            </a:rPr>
            <a:t>Optic Neuropathy</a:t>
          </a:r>
          <a:endParaRPr lang="en-US"/>
        </a:p>
      </dgm:t>
    </dgm:pt>
    <dgm:pt modelId="{2B948247-D05B-4FB1-A846-ED6B60F90A70}" type="parTrans" cxnId="{C29C943C-7E61-471C-9B6B-6EEAD0B994B1}">
      <dgm:prSet/>
      <dgm:spPr/>
      <dgm:t>
        <a:bodyPr/>
        <a:lstStyle/>
        <a:p>
          <a:endParaRPr lang="en-US"/>
        </a:p>
      </dgm:t>
    </dgm:pt>
    <dgm:pt modelId="{2F91A721-C398-40A5-9738-9C692904E85C}" type="sibTrans" cxnId="{C29C943C-7E61-471C-9B6B-6EEAD0B994B1}">
      <dgm:prSet/>
      <dgm:spPr/>
      <dgm:t>
        <a:bodyPr/>
        <a:lstStyle/>
        <a:p>
          <a:endParaRPr lang="en-US"/>
        </a:p>
      </dgm:t>
    </dgm:pt>
    <dgm:pt modelId="{AEE1F2CC-3FC3-4F75-90A2-E7385AEA2352}">
      <dgm:prSet phldrT="[Text]" phldr="0"/>
      <dgm:spPr/>
      <dgm:t>
        <a:bodyPr/>
        <a:lstStyle/>
        <a:p>
          <a:pPr rtl="0"/>
          <a:r>
            <a:rPr lang="en-US">
              <a:latin typeface="Tenorite"/>
            </a:rPr>
            <a:t>Loss of Vision</a:t>
          </a:r>
          <a:endParaRPr lang="en-US"/>
        </a:p>
      </dgm:t>
    </dgm:pt>
    <dgm:pt modelId="{AA88801C-1C86-4CA2-BD6A-217638BBC889}" type="parTrans" cxnId="{8E14108C-5325-4CE4-B0A5-E38A4C1D59ED}">
      <dgm:prSet/>
      <dgm:spPr/>
      <dgm:t>
        <a:bodyPr/>
        <a:lstStyle/>
        <a:p>
          <a:endParaRPr lang="en-US"/>
        </a:p>
      </dgm:t>
    </dgm:pt>
    <dgm:pt modelId="{388E8B66-A1D0-475D-B464-E56075D1B15E}" type="sibTrans" cxnId="{8E14108C-5325-4CE4-B0A5-E38A4C1D59ED}">
      <dgm:prSet/>
      <dgm:spPr/>
      <dgm:t>
        <a:bodyPr/>
        <a:lstStyle/>
        <a:p>
          <a:endParaRPr lang="en-US"/>
        </a:p>
      </dgm:t>
    </dgm:pt>
    <dgm:pt modelId="{E966E8A3-8357-4AC7-B431-F98BC8848E04}">
      <dgm:prSet phldrT="[Text]" phldr="0"/>
      <dgm:spPr/>
      <dgm:t>
        <a:bodyPr/>
        <a:lstStyle/>
        <a:p>
          <a:pPr rtl="0"/>
          <a:r>
            <a:rPr lang="en-US">
              <a:latin typeface="Tenorite"/>
            </a:rPr>
            <a:t>Persistent Headaches or Migraines</a:t>
          </a:r>
          <a:endParaRPr lang="en-US"/>
        </a:p>
      </dgm:t>
    </dgm:pt>
    <dgm:pt modelId="{07441719-CF8B-4791-98D7-2F3EF92281D6}" type="parTrans" cxnId="{B4F79DB1-4097-4751-B252-919119838FBD}">
      <dgm:prSet/>
      <dgm:spPr/>
      <dgm:t>
        <a:bodyPr/>
        <a:lstStyle/>
        <a:p>
          <a:endParaRPr lang="en-US"/>
        </a:p>
      </dgm:t>
    </dgm:pt>
    <dgm:pt modelId="{4D002029-E512-487E-8A8B-B00E14DF51DE}" type="sibTrans" cxnId="{B4F79DB1-4097-4751-B252-919119838FBD}">
      <dgm:prSet/>
      <dgm:spPr/>
      <dgm:t>
        <a:bodyPr/>
        <a:lstStyle/>
        <a:p>
          <a:endParaRPr lang="en-US"/>
        </a:p>
      </dgm:t>
    </dgm:pt>
    <dgm:pt modelId="{6D27DFEC-D871-4EB1-92C3-784146EC07DF}">
      <dgm:prSet phldr="0"/>
      <dgm:spPr/>
      <dgm:t>
        <a:bodyPr/>
        <a:lstStyle/>
        <a:p>
          <a:pPr rtl="0"/>
          <a:r>
            <a:rPr lang="en-US">
              <a:latin typeface="Tenorite"/>
            </a:rPr>
            <a:t>Loss of Motor Function</a:t>
          </a:r>
        </a:p>
      </dgm:t>
    </dgm:pt>
    <dgm:pt modelId="{C2F8724E-6E69-4988-993F-76812295E036}" type="parTrans" cxnId="{50FA4EEA-B6AD-4835-AB79-7FF35B55D56F}">
      <dgm:prSet/>
      <dgm:spPr/>
    </dgm:pt>
    <dgm:pt modelId="{4EAEF4F5-3DE2-48EF-902F-5D30541DD172}" type="sibTrans" cxnId="{50FA4EEA-B6AD-4835-AB79-7FF35B55D56F}">
      <dgm:prSet/>
      <dgm:spPr/>
    </dgm:pt>
    <dgm:pt modelId="{6BCD5A7E-1084-4990-BB4D-22F44C5D8711}" type="pres">
      <dgm:prSet presAssocID="{2E03AF41-616A-4B89-B3A5-339DD2C1D4CC}" presName="diagram" presStyleCnt="0">
        <dgm:presLayoutVars>
          <dgm:dir/>
          <dgm:resizeHandles val="exact"/>
        </dgm:presLayoutVars>
      </dgm:prSet>
      <dgm:spPr/>
    </dgm:pt>
    <dgm:pt modelId="{D21F1660-BC3B-4FBB-B751-019DF4DD076F}" type="pres">
      <dgm:prSet presAssocID="{99175205-C8F0-48D9-A3C0-81F0768FF588}" presName="node" presStyleLbl="node1" presStyleIdx="0" presStyleCnt="6">
        <dgm:presLayoutVars>
          <dgm:bulletEnabled val="1"/>
        </dgm:presLayoutVars>
      </dgm:prSet>
      <dgm:spPr/>
    </dgm:pt>
    <dgm:pt modelId="{0A7DBF1D-C241-4C4D-84C7-5AC0F20536CB}" type="pres">
      <dgm:prSet presAssocID="{28E8058D-5E2E-45E6-8966-827AB381D564}" presName="sibTrans" presStyleCnt="0"/>
      <dgm:spPr/>
    </dgm:pt>
    <dgm:pt modelId="{DEFBEA54-30C7-4D16-898F-A8AFBB5DD02F}" type="pres">
      <dgm:prSet presAssocID="{7E9A36B9-73D6-4F2E-BD4F-84883B3DAF6A}" presName="node" presStyleLbl="node1" presStyleIdx="1" presStyleCnt="6">
        <dgm:presLayoutVars>
          <dgm:bulletEnabled val="1"/>
        </dgm:presLayoutVars>
      </dgm:prSet>
      <dgm:spPr/>
    </dgm:pt>
    <dgm:pt modelId="{5D16BEB7-5EB6-42B7-9821-7A8B160B3D18}" type="pres">
      <dgm:prSet presAssocID="{B8F9EEF3-4880-4A16-A4E5-EED8B38F86EC}" presName="sibTrans" presStyleCnt="0"/>
      <dgm:spPr/>
    </dgm:pt>
    <dgm:pt modelId="{14C3E03C-34BE-4E88-B062-4866129D2A78}" type="pres">
      <dgm:prSet presAssocID="{D2AA925E-3F48-4935-B7C1-26B5223A5BD6}" presName="node" presStyleLbl="node1" presStyleIdx="2" presStyleCnt="6">
        <dgm:presLayoutVars>
          <dgm:bulletEnabled val="1"/>
        </dgm:presLayoutVars>
      </dgm:prSet>
      <dgm:spPr/>
    </dgm:pt>
    <dgm:pt modelId="{EF8BCC9B-6F91-4D1A-A02E-E1BA02CAC3C7}" type="pres">
      <dgm:prSet presAssocID="{2F91A721-C398-40A5-9738-9C692904E85C}" presName="sibTrans" presStyleCnt="0"/>
      <dgm:spPr/>
    </dgm:pt>
    <dgm:pt modelId="{430FE691-12C5-4963-8809-1CD513C25D02}" type="pres">
      <dgm:prSet presAssocID="{6D27DFEC-D871-4EB1-92C3-784146EC07DF}" presName="node" presStyleLbl="node1" presStyleIdx="3" presStyleCnt="6">
        <dgm:presLayoutVars>
          <dgm:bulletEnabled val="1"/>
        </dgm:presLayoutVars>
      </dgm:prSet>
      <dgm:spPr/>
    </dgm:pt>
    <dgm:pt modelId="{043431A1-D466-4E9E-9C11-C8794031F7E2}" type="pres">
      <dgm:prSet presAssocID="{4EAEF4F5-3DE2-48EF-902F-5D30541DD172}" presName="sibTrans" presStyleCnt="0"/>
      <dgm:spPr/>
    </dgm:pt>
    <dgm:pt modelId="{6393BF17-3E38-415F-ACE6-3CB4D80E8BB8}" type="pres">
      <dgm:prSet presAssocID="{AEE1F2CC-3FC3-4F75-90A2-E7385AEA2352}" presName="node" presStyleLbl="node1" presStyleIdx="4" presStyleCnt="6">
        <dgm:presLayoutVars>
          <dgm:bulletEnabled val="1"/>
        </dgm:presLayoutVars>
      </dgm:prSet>
      <dgm:spPr/>
    </dgm:pt>
    <dgm:pt modelId="{736EDEAE-E642-44B5-A471-99AA6F7F1F78}" type="pres">
      <dgm:prSet presAssocID="{388E8B66-A1D0-475D-B464-E56075D1B15E}" presName="sibTrans" presStyleCnt="0"/>
      <dgm:spPr/>
    </dgm:pt>
    <dgm:pt modelId="{F136384F-04F1-40D6-897C-C0938CB887E7}" type="pres">
      <dgm:prSet presAssocID="{E966E8A3-8357-4AC7-B431-F98BC8848E04}" presName="node" presStyleLbl="node1" presStyleIdx="5" presStyleCnt="6">
        <dgm:presLayoutVars>
          <dgm:bulletEnabled val="1"/>
        </dgm:presLayoutVars>
      </dgm:prSet>
      <dgm:spPr/>
    </dgm:pt>
  </dgm:ptLst>
  <dgm:cxnLst>
    <dgm:cxn modelId="{D0DB2310-A91F-46DC-AE0C-EEA2F2899880}" srcId="{2E03AF41-616A-4B89-B3A5-339DD2C1D4CC}" destId="{7E9A36B9-73D6-4F2E-BD4F-84883B3DAF6A}" srcOrd="1" destOrd="0" parTransId="{B10082E2-36C0-45F2-8244-9F2C85688DF5}" sibTransId="{B8F9EEF3-4880-4A16-A4E5-EED8B38F86EC}"/>
    <dgm:cxn modelId="{493A0B1A-1DD8-4290-B938-3DA8F590F5D0}" type="presOf" srcId="{D2AA925E-3F48-4935-B7C1-26B5223A5BD6}" destId="{14C3E03C-34BE-4E88-B062-4866129D2A78}" srcOrd="0" destOrd="0" presId="urn:microsoft.com/office/officeart/2005/8/layout/default"/>
    <dgm:cxn modelId="{C784721E-6EE1-4CAD-B552-746738A66166}" srcId="{2E03AF41-616A-4B89-B3A5-339DD2C1D4CC}" destId="{99175205-C8F0-48D9-A3C0-81F0768FF588}" srcOrd="0" destOrd="0" parTransId="{519104AE-F819-46F8-AA49-F6A76FCD8088}" sibTransId="{28E8058D-5E2E-45E6-8966-827AB381D564}"/>
    <dgm:cxn modelId="{C29C943C-7E61-471C-9B6B-6EEAD0B994B1}" srcId="{2E03AF41-616A-4B89-B3A5-339DD2C1D4CC}" destId="{D2AA925E-3F48-4935-B7C1-26B5223A5BD6}" srcOrd="2" destOrd="0" parTransId="{2B948247-D05B-4FB1-A846-ED6B60F90A70}" sibTransId="{2F91A721-C398-40A5-9738-9C692904E85C}"/>
    <dgm:cxn modelId="{499D3A50-15E9-4FE9-9167-2C0E6B5F0247}" type="presOf" srcId="{99175205-C8F0-48D9-A3C0-81F0768FF588}" destId="{D21F1660-BC3B-4FBB-B751-019DF4DD076F}" srcOrd="0" destOrd="0" presId="urn:microsoft.com/office/officeart/2005/8/layout/default"/>
    <dgm:cxn modelId="{99BAE468-5A26-415F-8A05-C1D91A96EA34}" type="presOf" srcId="{6D27DFEC-D871-4EB1-92C3-784146EC07DF}" destId="{430FE691-12C5-4963-8809-1CD513C25D02}" srcOrd="0" destOrd="0" presId="urn:microsoft.com/office/officeart/2005/8/layout/default"/>
    <dgm:cxn modelId="{E6F7C66E-2B91-45B6-9E63-F1A97C3FDEA2}" type="presOf" srcId="{E966E8A3-8357-4AC7-B431-F98BC8848E04}" destId="{F136384F-04F1-40D6-897C-C0938CB887E7}" srcOrd="0" destOrd="0" presId="urn:microsoft.com/office/officeart/2005/8/layout/default"/>
    <dgm:cxn modelId="{246DFA72-6E26-4C25-9095-2C782990C607}" type="presOf" srcId="{7E9A36B9-73D6-4F2E-BD4F-84883B3DAF6A}" destId="{DEFBEA54-30C7-4D16-898F-A8AFBB5DD02F}" srcOrd="0" destOrd="0" presId="urn:microsoft.com/office/officeart/2005/8/layout/default"/>
    <dgm:cxn modelId="{86DBC476-779F-4CD7-8B34-824249DFE099}" type="presOf" srcId="{AEE1F2CC-3FC3-4F75-90A2-E7385AEA2352}" destId="{6393BF17-3E38-415F-ACE6-3CB4D80E8BB8}" srcOrd="0" destOrd="0" presId="urn:microsoft.com/office/officeart/2005/8/layout/default"/>
    <dgm:cxn modelId="{8E14108C-5325-4CE4-B0A5-E38A4C1D59ED}" srcId="{2E03AF41-616A-4B89-B3A5-339DD2C1D4CC}" destId="{AEE1F2CC-3FC3-4F75-90A2-E7385AEA2352}" srcOrd="4" destOrd="0" parTransId="{AA88801C-1C86-4CA2-BD6A-217638BBC889}" sibTransId="{388E8B66-A1D0-475D-B464-E56075D1B15E}"/>
    <dgm:cxn modelId="{B4F79DB1-4097-4751-B252-919119838FBD}" srcId="{2E03AF41-616A-4B89-B3A5-339DD2C1D4CC}" destId="{E966E8A3-8357-4AC7-B431-F98BC8848E04}" srcOrd="5" destOrd="0" parTransId="{07441719-CF8B-4791-98D7-2F3EF92281D6}" sibTransId="{4D002029-E512-487E-8A8B-B00E14DF51DE}"/>
    <dgm:cxn modelId="{5DB662B4-6380-4136-80DD-377203A8ABEE}" type="presOf" srcId="{2E03AF41-616A-4B89-B3A5-339DD2C1D4CC}" destId="{6BCD5A7E-1084-4990-BB4D-22F44C5D8711}" srcOrd="0" destOrd="0" presId="urn:microsoft.com/office/officeart/2005/8/layout/default"/>
    <dgm:cxn modelId="{50FA4EEA-B6AD-4835-AB79-7FF35B55D56F}" srcId="{2E03AF41-616A-4B89-B3A5-339DD2C1D4CC}" destId="{6D27DFEC-D871-4EB1-92C3-784146EC07DF}" srcOrd="3" destOrd="0" parTransId="{C2F8724E-6E69-4988-993F-76812295E036}" sibTransId="{4EAEF4F5-3DE2-48EF-902F-5D30541DD172}"/>
    <dgm:cxn modelId="{F19AE4C0-8603-4FF7-A225-BF4B697B9201}" type="presParOf" srcId="{6BCD5A7E-1084-4990-BB4D-22F44C5D8711}" destId="{D21F1660-BC3B-4FBB-B751-019DF4DD076F}" srcOrd="0" destOrd="0" presId="urn:microsoft.com/office/officeart/2005/8/layout/default"/>
    <dgm:cxn modelId="{5E87FA38-D740-4BFC-8F3A-8E12E79B5F38}" type="presParOf" srcId="{6BCD5A7E-1084-4990-BB4D-22F44C5D8711}" destId="{0A7DBF1D-C241-4C4D-84C7-5AC0F20536CB}" srcOrd="1" destOrd="0" presId="urn:microsoft.com/office/officeart/2005/8/layout/default"/>
    <dgm:cxn modelId="{C66E6474-8C70-4937-8173-9397DA0A2F4D}" type="presParOf" srcId="{6BCD5A7E-1084-4990-BB4D-22F44C5D8711}" destId="{DEFBEA54-30C7-4D16-898F-A8AFBB5DD02F}" srcOrd="2" destOrd="0" presId="urn:microsoft.com/office/officeart/2005/8/layout/default"/>
    <dgm:cxn modelId="{CBA51BE5-C073-4ECA-96F0-D4D6280E2E39}" type="presParOf" srcId="{6BCD5A7E-1084-4990-BB4D-22F44C5D8711}" destId="{5D16BEB7-5EB6-42B7-9821-7A8B160B3D18}" srcOrd="3" destOrd="0" presId="urn:microsoft.com/office/officeart/2005/8/layout/default"/>
    <dgm:cxn modelId="{18E90718-7E4B-46B2-81BF-EFAEB3E3BEB4}" type="presParOf" srcId="{6BCD5A7E-1084-4990-BB4D-22F44C5D8711}" destId="{14C3E03C-34BE-4E88-B062-4866129D2A78}" srcOrd="4" destOrd="0" presId="urn:microsoft.com/office/officeart/2005/8/layout/default"/>
    <dgm:cxn modelId="{69C661B1-37EB-4AA6-9D28-719028499833}" type="presParOf" srcId="{6BCD5A7E-1084-4990-BB4D-22F44C5D8711}" destId="{EF8BCC9B-6F91-4D1A-A02E-E1BA02CAC3C7}" srcOrd="5" destOrd="0" presId="urn:microsoft.com/office/officeart/2005/8/layout/default"/>
    <dgm:cxn modelId="{928A1410-2D35-4F13-8C11-B4F87F76882A}" type="presParOf" srcId="{6BCD5A7E-1084-4990-BB4D-22F44C5D8711}" destId="{430FE691-12C5-4963-8809-1CD513C25D02}" srcOrd="6" destOrd="0" presId="urn:microsoft.com/office/officeart/2005/8/layout/default"/>
    <dgm:cxn modelId="{FEBC2ECB-EDBB-4120-8AAF-EE0EF57AF791}" type="presParOf" srcId="{6BCD5A7E-1084-4990-BB4D-22F44C5D8711}" destId="{043431A1-D466-4E9E-9C11-C8794031F7E2}" srcOrd="7" destOrd="0" presId="urn:microsoft.com/office/officeart/2005/8/layout/default"/>
    <dgm:cxn modelId="{E2354EB3-56B0-448E-BBCF-83E30502830E}" type="presParOf" srcId="{6BCD5A7E-1084-4990-BB4D-22F44C5D8711}" destId="{6393BF17-3E38-415F-ACE6-3CB4D80E8BB8}" srcOrd="8" destOrd="0" presId="urn:microsoft.com/office/officeart/2005/8/layout/default"/>
    <dgm:cxn modelId="{4C296DD1-5238-4F33-B092-AF461CF099CB}" type="presParOf" srcId="{6BCD5A7E-1084-4990-BB4D-22F44C5D8711}" destId="{736EDEAE-E642-44B5-A471-99AA6F7F1F78}" srcOrd="9" destOrd="0" presId="urn:microsoft.com/office/officeart/2005/8/layout/default"/>
    <dgm:cxn modelId="{3CB5E3FD-64A0-455F-AA8C-B1840AC91E83}" type="presParOf" srcId="{6BCD5A7E-1084-4990-BB4D-22F44C5D8711}" destId="{F136384F-04F1-40D6-897C-C0938CB887E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997BC-10BC-4CB6-BB6B-D1445F33DBA6}"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E5661D40-D347-4B49-B764-3936B5809069}">
      <dgm:prSet phldrT="[Text]"/>
      <dgm:spPr/>
      <dgm:t>
        <a:bodyPr/>
        <a:lstStyle/>
        <a:p>
          <a:r>
            <a:rPr lang="en-US"/>
            <a:t>Hypertonic solution enters plasma, increases plasma osmolarity</a:t>
          </a:r>
        </a:p>
      </dgm:t>
    </dgm:pt>
    <dgm:pt modelId="{65397CB4-337F-41FD-9661-CB8F60E5724E}" type="parTrans" cxnId="{7C3EA0EE-F771-43FE-B9D0-9594E9040134}">
      <dgm:prSet/>
      <dgm:spPr/>
      <dgm:t>
        <a:bodyPr/>
        <a:lstStyle/>
        <a:p>
          <a:endParaRPr lang="en-US"/>
        </a:p>
      </dgm:t>
    </dgm:pt>
    <dgm:pt modelId="{746205C7-95CE-4614-84DF-06365B643DEB}" type="sibTrans" cxnId="{7C3EA0EE-F771-43FE-B9D0-9594E9040134}">
      <dgm:prSet/>
      <dgm:spPr/>
      <dgm:t>
        <a:bodyPr/>
        <a:lstStyle/>
        <a:p>
          <a:endParaRPr lang="en-US"/>
        </a:p>
      </dgm:t>
    </dgm:pt>
    <dgm:pt modelId="{97F20BB7-5D23-4795-8199-F87CF5F11493}">
      <dgm:prSet phldrT="[Text]"/>
      <dgm:spPr/>
      <dgm:t>
        <a:bodyPr/>
        <a:lstStyle/>
        <a:p>
          <a:r>
            <a:rPr lang="en-US"/>
            <a:t>Fluid is pulled from intracellular and interstitial compartments into the intravascular compartment</a:t>
          </a:r>
        </a:p>
      </dgm:t>
    </dgm:pt>
    <dgm:pt modelId="{FF1F48C0-0963-456A-812B-C5AB40AA1071}" type="parTrans" cxnId="{D340E140-31DC-4425-9FE1-A80D81DC9217}">
      <dgm:prSet/>
      <dgm:spPr/>
      <dgm:t>
        <a:bodyPr/>
        <a:lstStyle/>
        <a:p>
          <a:endParaRPr lang="en-US"/>
        </a:p>
      </dgm:t>
    </dgm:pt>
    <dgm:pt modelId="{0F44E19C-16D6-49B6-9EB6-9D1B280CB953}" type="sibTrans" cxnId="{D340E140-31DC-4425-9FE1-A80D81DC9217}">
      <dgm:prSet/>
      <dgm:spPr/>
      <dgm:t>
        <a:bodyPr/>
        <a:lstStyle/>
        <a:p>
          <a:endParaRPr lang="en-US"/>
        </a:p>
      </dgm:t>
    </dgm:pt>
    <dgm:pt modelId="{79B94743-33B3-4F63-9726-FA09A1B871A4}">
      <dgm:prSet phldrT="[Text]"/>
      <dgm:spPr/>
      <dgm:t>
        <a:bodyPr/>
        <a:lstStyle/>
        <a:p>
          <a:r>
            <a:rPr lang="en-US"/>
            <a:t>Osmotic movement promotes neuronal and endothelial cell dehydration</a:t>
          </a:r>
        </a:p>
      </dgm:t>
    </dgm:pt>
    <dgm:pt modelId="{342D1916-844F-4DF1-9A38-F0465D25EDF6}" type="parTrans" cxnId="{6C65CD10-EAAB-4036-BF31-DD6A74B76A68}">
      <dgm:prSet/>
      <dgm:spPr/>
      <dgm:t>
        <a:bodyPr/>
        <a:lstStyle/>
        <a:p>
          <a:endParaRPr lang="en-US"/>
        </a:p>
      </dgm:t>
    </dgm:pt>
    <dgm:pt modelId="{07E9D26F-1F51-4D36-A706-7DA361A3F3FE}" type="sibTrans" cxnId="{6C65CD10-EAAB-4036-BF31-DD6A74B76A68}">
      <dgm:prSet/>
      <dgm:spPr/>
      <dgm:t>
        <a:bodyPr/>
        <a:lstStyle/>
        <a:p>
          <a:endParaRPr lang="en-US"/>
        </a:p>
      </dgm:t>
    </dgm:pt>
    <dgm:pt modelId="{EF46C752-F5AC-4B65-BFE3-5DECA6958FD8}">
      <dgm:prSet phldrT="[Text]"/>
      <dgm:spPr/>
      <dgm:t>
        <a:bodyPr/>
        <a:lstStyle/>
        <a:p>
          <a:r>
            <a:rPr lang="en-US"/>
            <a:t>Decrease in brain volume </a:t>
          </a:r>
          <a:r>
            <a:rPr lang="en-US">
              <a:sym typeface="Wingdings" panose="05000000000000000000" pitchFamily="2" charset="2"/>
            </a:rPr>
            <a:t> decrease in ICP</a:t>
          </a:r>
          <a:endParaRPr lang="en-US"/>
        </a:p>
      </dgm:t>
    </dgm:pt>
    <dgm:pt modelId="{A5200736-F136-4309-B09C-D80E884F408D}" type="parTrans" cxnId="{9A011380-6A0D-46ED-961F-02B231B91F64}">
      <dgm:prSet/>
      <dgm:spPr/>
      <dgm:t>
        <a:bodyPr/>
        <a:lstStyle/>
        <a:p>
          <a:endParaRPr lang="en-US"/>
        </a:p>
      </dgm:t>
    </dgm:pt>
    <dgm:pt modelId="{83C3D128-9715-47A5-A041-CEEDEF292D5F}" type="sibTrans" cxnId="{9A011380-6A0D-46ED-961F-02B231B91F64}">
      <dgm:prSet/>
      <dgm:spPr/>
      <dgm:t>
        <a:bodyPr/>
        <a:lstStyle/>
        <a:p>
          <a:endParaRPr lang="en-US"/>
        </a:p>
      </dgm:t>
    </dgm:pt>
    <dgm:pt modelId="{F2792ECA-170C-40AB-B0E0-7BA5B820E2B9}">
      <dgm:prSet phldrT="[Text]"/>
      <dgm:spPr/>
      <dgm:t>
        <a:bodyPr/>
        <a:lstStyle/>
        <a:p>
          <a:r>
            <a:rPr lang="en-US"/>
            <a:t>Increased blood volume causes capillary vasodilation, promoting blood flow and oxygen delivery to the brain</a:t>
          </a:r>
        </a:p>
      </dgm:t>
    </dgm:pt>
    <dgm:pt modelId="{DB528FDA-D9CE-4581-AB09-6F8A6D87D39E}" type="parTrans" cxnId="{CAF7B2CA-ED18-48C0-A1C5-6450D168E693}">
      <dgm:prSet/>
      <dgm:spPr/>
      <dgm:t>
        <a:bodyPr/>
        <a:lstStyle/>
        <a:p>
          <a:endParaRPr lang="en-US"/>
        </a:p>
      </dgm:t>
    </dgm:pt>
    <dgm:pt modelId="{FA7FD7CB-8F0B-4327-84B7-140AA4EA6DA0}" type="sibTrans" cxnId="{CAF7B2CA-ED18-48C0-A1C5-6450D168E693}">
      <dgm:prSet/>
      <dgm:spPr/>
      <dgm:t>
        <a:bodyPr/>
        <a:lstStyle/>
        <a:p>
          <a:endParaRPr lang="en-US"/>
        </a:p>
      </dgm:t>
    </dgm:pt>
    <dgm:pt modelId="{17A6B8D6-BFEB-4F1A-A577-95CE2E11D25D}">
      <dgm:prSet phldrT="[Text]"/>
      <dgm:spPr/>
      <dgm:t>
        <a:bodyPr/>
        <a:lstStyle/>
        <a:p>
          <a:r>
            <a:rPr lang="en-US"/>
            <a:t>Increased water in blood reduces blood viscosity, facilitating blood flow and tissue perfusion in the brain</a:t>
          </a:r>
        </a:p>
      </dgm:t>
    </dgm:pt>
    <dgm:pt modelId="{0B13DB18-7ABE-47D7-90F3-981F8639BEA0}" type="parTrans" cxnId="{94B4B8FC-129C-4BD4-B09D-7838162ED8EB}">
      <dgm:prSet/>
      <dgm:spPr/>
      <dgm:t>
        <a:bodyPr/>
        <a:lstStyle/>
        <a:p>
          <a:endParaRPr lang="en-US"/>
        </a:p>
      </dgm:t>
    </dgm:pt>
    <dgm:pt modelId="{CF8423C3-51C3-4464-B1AD-8D913A517662}" type="sibTrans" cxnId="{94B4B8FC-129C-4BD4-B09D-7838162ED8EB}">
      <dgm:prSet/>
      <dgm:spPr/>
      <dgm:t>
        <a:bodyPr/>
        <a:lstStyle/>
        <a:p>
          <a:endParaRPr lang="en-US"/>
        </a:p>
      </dgm:t>
    </dgm:pt>
    <dgm:pt modelId="{A5307AA2-A3DE-4C2B-BD69-1EFFF3EA0DED}" type="pres">
      <dgm:prSet presAssocID="{B94997BC-10BC-4CB6-BB6B-D1445F33DBA6}" presName="hierChild1" presStyleCnt="0">
        <dgm:presLayoutVars>
          <dgm:orgChart val="1"/>
          <dgm:chPref val="1"/>
          <dgm:dir/>
          <dgm:animOne val="branch"/>
          <dgm:animLvl val="lvl"/>
          <dgm:resizeHandles/>
        </dgm:presLayoutVars>
      </dgm:prSet>
      <dgm:spPr/>
    </dgm:pt>
    <dgm:pt modelId="{A49F4B4E-AE6E-4521-9D11-42CE7B6A6952}" type="pres">
      <dgm:prSet presAssocID="{E5661D40-D347-4B49-B764-3936B5809069}" presName="hierRoot1" presStyleCnt="0">
        <dgm:presLayoutVars>
          <dgm:hierBranch val="init"/>
        </dgm:presLayoutVars>
      </dgm:prSet>
      <dgm:spPr/>
    </dgm:pt>
    <dgm:pt modelId="{98863959-05B0-429C-8C8A-16DEDC2AB4A8}" type="pres">
      <dgm:prSet presAssocID="{E5661D40-D347-4B49-B764-3936B5809069}" presName="rootComposite1" presStyleCnt="0"/>
      <dgm:spPr/>
    </dgm:pt>
    <dgm:pt modelId="{5AA0EB0D-B1F1-4216-8517-FB4AB8426739}" type="pres">
      <dgm:prSet presAssocID="{E5661D40-D347-4B49-B764-3936B5809069}" presName="rootText1" presStyleLbl="node0" presStyleIdx="0" presStyleCnt="1">
        <dgm:presLayoutVars>
          <dgm:chPref val="3"/>
        </dgm:presLayoutVars>
      </dgm:prSet>
      <dgm:spPr/>
    </dgm:pt>
    <dgm:pt modelId="{0E291A44-116E-44AE-AB5A-4408E21CD0EF}" type="pres">
      <dgm:prSet presAssocID="{E5661D40-D347-4B49-B764-3936B5809069}" presName="rootConnector1" presStyleLbl="node1" presStyleIdx="0" presStyleCnt="0"/>
      <dgm:spPr/>
    </dgm:pt>
    <dgm:pt modelId="{0425E102-97A4-40C9-AB38-1773F6D50826}" type="pres">
      <dgm:prSet presAssocID="{E5661D40-D347-4B49-B764-3936B5809069}" presName="hierChild2" presStyleCnt="0"/>
      <dgm:spPr/>
    </dgm:pt>
    <dgm:pt modelId="{2FBB82D1-D4D5-4F11-B4D2-55AD414CD96F}" type="pres">
      <dgm:prSet presAssocID="{FF1F48C0-0963-456A-812B-C5AB40AA1071}" presName="Name37" presStyleLbl="parChTrans1D2" presStyleIdx="0" presStyleCnt="1"/>
      <dgm:spPr/>
    </dgm:pt>
    <dgm:pt modelId="{2F3CDCD0-EF8F-416F-8D52-346AA3919C86}" type="pres">
      <dgm:prSet presAssocID="{97F20BB7-5D23-4795-8199-F87CF5F11493}" presName="hierRoot2" presStyleCnt="0">
        <dgm:presLayoutVars>
          <dgm:hierBranch val="init"/>
        </dgm:presLayoutVars>
      </dgm:prSet>
      <dgm:spPr/>
    </dgm:pt>
    <dgm:pt modelId="{1F968164-5830-46AE-A2F1-33F1BEBED7A3}" type="pres">
      <dgm:prSet presAssocID="{97F20BB7-5D23-4795-8199-F87CF5F11493}" presName="rootComposite" presStyleCnt="0"/>
      <dgm:spPr/>
    </dgm:pt>
    <dgm:pt modelId="{2538A656-911D-47BF-A724-0C85366D3726}" type="pres">
      <dgm:prSet presAssocID="{97F20BB7-5D23-4795-8199-F87CF5F11493}" presName="rootText" presStyleLbl="node2" presStyleIdx="0" presStyleCnt="1">
        <dgm:presLayoutVars>
          <dgm:chPref val="3"/>
        </dgm:presLayoutVars>
      </dgm:prSet>
      <dgm:spPr/>
    </dgm:pt>
    <dgm:pt modelId="{97369005-89F6-477A-9DC5-484F237946C6}" type="pres">
      <dgm:prSet presAssocID="{97F20BB7-5D23-4795-8199-F87CF5F11493}" presName="rootConnector" presStyleLbl="node2" presStyleIdx="0" presStyleCnt="1"/>
      <dgm:spPr/>
    </dgm:pt>
    <dgm:pt modelId="{EA454565-3C45-42B0-8549-F18ADEDDDAFF}" type="pres">
      <dgm:prSet presAssocID="{97F20BB7-5D23-4795-8199-F87CF5F11493}" presName="hierChild4" presStyleCnt="0"/>
      <dgm:spPr/>
    </dgm:pt>
    <dgm:pt modelId="{A05318E2-9423-4F13-BEE2-3A32829096BC}" type="pres">
      <dgm:prSet presAssocID="{342D1916-844F-4DF1-9A38-F0465D25EDF6}" presName="Name37" presStyleLbl="parChTrans1D3" presStyleIdx="0" presStyleCnt="3"/>
      <dgm:spPr/>
    </dgm:pt>
    <dgm:pt modelId="{FB5BC127-3775-4D49-8D49-3BF48E038BC6}" type="pres">
      <dgm:prSet presAssocID="{79B94743-33B3-4F63-9726-FA09A1B871A4}" presName="hierRoot2" presStyleCnt="0">
        <dgm:presLayoutVars>
          <dgm:hierBranch val="init"/>
        </dgm:presLayoutVars>
      </dgm:prSet>
      <dgm:spPr/>
    </dgm:pt>
    <dgm:pt modelId="{B87B790A-32CC-43D0-AE46-B27AEC38C25E}" type="pres">
      <dgm:prSet presAssocID="{79B94743-33B3-4F63-9726-FA09A1B871A4}" presName="rootComposite" presStyleCnt="0"/>
      <dgm:spPr/>
    </dgm:pt>
    <dgm:pt modelId="{E87870B4-40C6-4A29-8BE4-55D00A1F9761}" type="pres">
      <dgm:prSet presAssocID="{79B94743-33B3-4F63-9726-FA09A1B871A4}" presName="rootText" presStyleLbl="node3" presStyleIdx="0" presStyleCnt="3">
        <dgm:presLayoutVars>
          <dgm:chPref val="3"/>
        </dgm:presLayoutVars>
      </dgm:prSet>
      <dgm:spPr/>
    </dgm:pt>
    <dgm:pt modelId="{5E3A9D4D-76FD-4C97-8317-02319B516BBF}" type="pres">
      <dgm:prSet presAssocID="{79B94743-33B3-4F63-9726-FA09A1B871A4}" presName="rootConnector" presStyleLbl="node3" presStyleIdx="0" presStyleCnt="3"/>
      <dgm:spPr/>
    </dgm:pt>
    <dgm:pt modelId="{8F77A8AA-D09F-4EA1-A50F-879FF2E4CCFB}" type="pres">
      <dgm:prSet presAssocID="{79B94743-33B3-4F63-9726-FA09A1B871A4}" presName="hierChild4" presStyleCnt="0"/>
      <dgm:spPr/>
    </dgm:pt>
    <dgm:pt modelId="{A0542E51-7488-4444-9F19-3482034127E1}" type="pres">
      <dgm:prSet presAssocID="{A5200736-F136-4309-B09C-D80E884F408D}" presName="Name37" presStyleLbl="parChTrans1D4" presStyleIdx="0" presStyleCnt="1"/>
      <dgm:spPr/>
    </dgm:pt>
    <dgm:pt modelId="{49B2C71D-9C1B-42E7-A3FF-305CC4613DEC}" type="pres">
      <dgm:prSet presAssocID="{EF46C752-F5AC-4B65-BFE3-5DECA6958FD8}" presName="hierRoot2" presStyleCnt="0">
        <dgm:presLayoutVars>
          <dgm:hierBranch val="init"/>
        </dgm:presLayoutVars>
      </dgm:prSet>
      <dgm:spPr/>
    </dgm:pt>
    <dgm:pt modelId="{1E75BA0E-C1CF-4012-B3BA-7D54E0717D0C}" type="pres">
      <dgm:prSet presAssocID="{EF46C752-F5AC-4B65-BFE3-5DECA6958FD8}" presName="rootComposite" presStyleCnt="0"/>
      <dgm:spPr/>
    </dgm:pt>
    <dgm:pt modelId="{5928995A-7640-4356-BA4A-C991A3F801FA}" type="pres">
      <dgm:prSet presAssocID="{EF46C752-F5AC-4B65-BFE3-5DECA6958FD8}" presName="rootText" presStyleLbl="node4" presStyleIdx="0" presStyleCnt="1">
        <dgm:presLayoutVars>
          <dgm:chPref val="3"/>
        </dgm:presLayoutVars>
      </dgm:prSet>
      <dgm:spPr/>
    </dgm:pt>
    <dgm:pt modelId="{94BD95F4-8DBE-4F2D-8470-B76ECA359A95}" type="pres">
      <dgm:prSet presAssocID="{EF46C752-F5AC-4B65-BFE3-5DECA6958FD8}" presName="rootConnector" presStyleLbl="node4" presStyleIdx="0" presStyleCnt="1"/>
      <dgm:spPr/>
    </dgm:pt>
    <dgm:pt modelId="{4F173487-03FB-4F78-BB12-523A8C81BF3A}" type="pres">
      <dgm:prSet presAssocID="{EF46C752-F5AC-4B65-BFE3-5DECA6958FD8}" presName="hierChild4" presStyleCnt="0"/>
      <dgm:spPr/>
    </dgm:pt>
    <dgm:pt modelId="{1D5E1580-16E7-4137-A35C-4418002ED050}" type="pres">
      <dgm:prSet presAssocID="{EF46C752-F5AC-4B65-BFE3-5DECA6958FD8}" presName="hierChild5" presStyleCnt="0"/>
      <dgm:spPr/>
    </dgm:pt>
    <dgm:pt modelId="{0B06A680-2834-4228-91C3-8FA8562BCB43}" type="pres">
      <dgm:prSet presAssocID="{79B94743-33B3-4F63-9726-FA09A1B871A4}" presName="hierChild5" presStyleCnt="0"/>
      <dgm:spPr/>
    </dgm:pt>
    <dgm:pt modelId="{A9C48134-F196-4C4C-AF18-3A7C16B540FB}" type="pres">
      <dgm:prSet presAssocID="{DB528FDA-D9CE-4581-AB09-6F8A6D87D39E}" presName="Name37" presStyleLbl="parChTrans1D3" presStyleIdx="1" presStyleCnt="3"/>
      <dgm:spPr/>
    </dgm:pt>
    <dgm:pt modelId="{C631C3E2-8A36-4900-A8DC-36AC63975AED}" type="pres">
      <dgm:prSet presAssocID="{F2792ECA-170C-40AB-B0E0-7BA5B820E2B9}" presName="hierRoot2" presStyleCnt="0">
        <dgm:presLayoutVars>
          <dgm:hierBranch val="init"/>
        </dgm:presLayoutVars>
      </dgm:prSet>
      <dgm:spPr/>
    </dgm:pt>
    <dgm:pt modelId="{052A6426-2747-4460-91B1-39FB903EBDF1}" type="pres">
      <dgm:prSet presAssocID="{F2792ECA-170C-40AB-B0E0-7BA5B820E2B9}" presName="rootComposite" presStyleCnt="0"/>
      <dgm:spPr/>
    </dgm:pt>
    <dgm:pt modelId="{2294836F-6BE8-4450-B3CF-C7C09DF888B8}" type="pres">
      <dgm:prSet presAssocID="{F2792ECA-170C-40AB-B0E0-7BA5B820E2B9}" presName="rootText" presStyleLbl="node3" presStyleIdx="1" presStyleCnt="3">
        <dgm:presLayoutVars>
          <dgm:chPref val="3"/>
        </dgm:presLayoutVars>
      </dgm:prSet>
      <dgm:spPr/>
    </dgm:pt>
    <dgm:pt modelId="{F9710478-8A47-43AB-9E2C-B4CE9D3F6B2B}" type="pres">
      <dgm:prSet presAssocID="{F2792ECA-170C-40AB-B0E0-7BA5B820E2B9}" presName="rootConnector" presStyleLbl="node3" presStyleIdx="1" presStyleCnt="3"/>
      <dgm:spPr/>
    </dgm:pt>
    <dgm:pt modelId="{F346589D-90B0-46E9-992B-947BB1CEC06D}" type="pres">
      <dgm:prSet presAssocID="{F2792ECA-170C-40AB-B0E0-7BA5B820E2B9}" presName="hierChild4" presStyleCnt="0"/>
      <dgm:spPr/>
    </dgm:pt>
    <dgm:pt modelId="{BF1A5CAB-22C8-44EF-B0BE-709AFEDFE2CF}" type="pres">
      <dgm:prSet presAssocID="{F2792ECA-170C-40AB-B0E0-7BA5B820E2B9}" presName="hierChild5" presStyleCnt="0"/>
      <dgm:spPr/>
    </dgm:pt>
    <dgm:pt modelId="{351F1954-5754-4F8A-81C7-14F3AC1A18BF}" type="pres">
      <dgm:prSet presAssocID="{0B13DB18-7ABE-47D7-90F3-981F8639BEA0}" presName="Name37" presStyleLbl="parChTrans1D3" presStyleIdx="2" presStyleCnt="3"/>
      <dgm:spPr/>
    </dgm:pt>
    <dgm:pt modelId="{2CAB0882-3C20-4BEF-8868-1AE60371D5EF}" type="pres">
      <dgm:prSet presAssocID="{17A6B8D6-BFEB-4F1A-A577-95CE2E11D25D}" presName="hierRoot2" presStyleCnt="0">
        <dgm:presLayoutVars>
          <dgm:hierBranch val="init"/>
        </dgm:presLayoutVars>
      </dgm:prSet>
      <dgm:spPr/>
    </dgm:pt>
    <dgm:pt modelId="{58571D51-E65A-47AE-930F-514FEBA038D8}" type="pres">
      <dgm:prSet presAssocID="{17A6B8D6-BFEB-4F1A-A577-95CE2E11D25D}" presName="rootComposite" presStyleCnt="0"/>
      <dgm:spPr/>
    </dgm:pt>
    <dgm:pt modelId="{82DE30F4-FCFE-4418-A5FC-24585E77653C}" type="pres">
      <dgm:prSet presAssocID="{17A6B8D6-BFEB-4F1A-A577-95CE2E11D25D}" presName="rootText" presStyleLbl="node3" presStyleIdx="2" presStyleCnt="3">
        <dgm:presLayoutVars>
          <dgm:chPref val="3"/>
        </dgm:presLayoutVars>
      </dgm:prSet>
      <dgm:spPr/>
    </dgm:pt>
    <dgm:pt modelId="{6B018168-F364-4538-BBE1-A2BA591106BA}" type="pres">
      <dgm:prSet presAssocID="{17A6B8D6-BFEB-4F1A-A577-95CE2E11D25D}" presName="rootConnector" presStyleLbl="node3" presStyleIdx="2" presStyleCnt="3"/>
      <dgm:spPr/>
    </dgm:pt>
    <dgm:pt modelId="{0A8561E8-A3BA-4ED4-8B80-ECECE73A6B4F}" type="pres">
      <dgm:prSet presAssocID="{17A6B8D6-BFEB-4F1A-A577-95CE2E11D25D}" presName="hierChild4" presStyleCnt="0"/>
      <dgm:spPr/>
    </dgm:pt>
    <dgm:pt modelId="{AC320E3A-322A-46F4-9800-3407EB354C13}" type="pres">
      <dgm:prSet presAssocID="{17A6B8D6-BFEB-4F1A-A577-95CE2E11D25D}" presName="hierChild5" presStyleCnt="0"/>
      <dgm:spPr/>
    </dgm:pt>
    <dgm:pt modelId="{40C4AA8F-4F10-46FE-9742-094D5479AFBA}" type="pres">
      <dgm:prSet presAssocID="{97F20BB7-5D23-4795-8199-F87CF5F11493}" presName="hierChild5" presStyleCnt="0"/>
      <dgm:spPr/>
    </dgm:pt>
    <dgm:pt modelId="{12408B56-5809-406A-B9FE-4EDDD59FF9AC}" type="pres">
      <dgm:prSet presAssocID="{E5661D40-D347-4B49-B764-3936B5809069}" presName="hierChild3" presStyleCnt="0"/>
      <dgm:spPr/>
    </dgm:pt>
  </dgm:ptLst>
  <dgm:cxnLst>
    <dgm:cxn modelId="{70822F04-E4EC-4DA7-84DD-AB7E32F13E75}" type="presOf" srcId="{DB528FDA-D9CE-4581-AB09-6F8A6D87D39E}" destId="{A9C48134-F196-4C4C-AF18-3A7C16B540FB}" srcOrd="0" destOrd="0" presId="urn:microsoft.com/office/officeart/2005/8/layout/orgChart1"/>
    <dgm:cxn modelId="{6C65CD10-EAAB-4036-BF31-DD6A74B76A68}" srcId="{97F20BB7-5D23-4795-8199-F87CF5F11493}" destId="{79B94743-33B3-4F63-9726-FA09A1B871A4}" srcOrd="0" destOrd="0" parTransId="{342D1916-844F-4DF1-9A38-F0465D25EDF6}" sibTransId="{07E9D26F-1F51-4D36-A706-7DA361A3F3FE}"/>
    <dgm:cxn modelId="{16BAB421-A376-49BC-BEA8-55C5B44086FC}" type="presOf" srcId="{FF1F48C0-0963-456A-812B-C5AB40AA1071}" destId="{2FBB82D1-D4D5-4F11-B4D2-55AD414CD96F}" srcOrd="0" destOrd="0" presId="urn:microsoft.com/office/officeart/2005/8/layout/orgChart1"/>
    <dgm:cxn modelId="{D340E140-31DC-4425-9FE1-A80D81DC9217}" srcId="{E5661D40-D347-4B49-B764-3936B5809069}" destId="{97F20BB7-5D23-4795-8199-F87CF5F11493}" srcOrd="0" destOrd="0" parTransId="{FF1F48C0-0963-456A-812B-C5AB40AA1071}" sibTransId="{0F44E19C-16D6-49B6-9EB6-9D1B280CB953}"/>
    <dgm:cxn modelId="{8A126B53-005E-4613-B1E8-2DC9AFBD9B65}" type="presOf" srcId="{79B94743-33B3-4F63-9726-FA09A1B871A4}" destId="{5E3A9D4D-76FD-4C97-8317-02319B516BBF}" srcOrd="1" destOrd="0" presId="urn:microsoft.com/office/officeart/2005/8/layout/orgChart1"/>
    <dgm:cxn modelId="{C57E9860-F296-408C-BD92-4F60D2505AF8}" type="presOf" srcId="{342D1916-844F-4DF1-9A38-F0465D25EDF6}" destId="{A05318E2-9423-4F13-BEE2-3A32829096BC}" srcOrd="0" destOrd="0" presId="urn:microsoft.com/office/officeart/2005/8/layout/orgChart1"/>
    <dgm:cxn modelId="{809D1270-899A-4E78-A197-EB5FA309A86A}" type="presOf" srcId="{B94997BC-10BC-4CB6-BB6B-D1445F33DBA6}" destId="{A5307AA2-A3DE-4C2B-BD69-1EFFF3EA0DED}" srcOrd="0" destOrd="0" presId="urn:microsoft.com/office/officeart/2005/8/layout/orgChart1"/>
    <dgm:cxn modelId="{7CF4587F-A3B7-42FD-938E-28F4865B591E}" type="presOf" srcId="{A5200736-F136-4309-B09C-D80E884F408D}" destId="{A0542E51-7488-4444-9F19-3482034127E1}" srcOrd="0" destOrd="0" presId="urn:microsoft.com/office/officeart/2005/8/layout/orgChart1"/>
    <dgm:cxn modelId="{9A011380-6A0D-46ED-961F-02B231B91F64}" srcId="{79B94743-33B3-4F63-9726-FA09A1B871A4}" destId="{EF46C752-F5AC-4B65-BFE3-5DECA6958FD8}" srcOrd="0" destOrd="0" parTransId="{A5200736-F136-4309-B09C-D80E884F408D}" sibTransId="{83C3D128-9715-47A5-A041-CEEDEF292D5F}"/>
    <dgm:cxn modelId="{E8F9B28A-FCF7-4FBB-BBC4-AB6B0DF41413}" type="presOf" srcId="{EF46C752-F5AC-4B65-BFE3-5DECA6958FD8}" destId="{94BD95F4-8DBE-4F2D-8470-B76ECA359A95}" srcOrd="1" destOrd="0" presId="urn:microsoft.com/office/officeart/2005/8/layout/orgChart1"/>
    <dgm:cxn modelId="{B6454AA6-10E1-4460-AA79-8C7F17F267FE}" type="presOf" srcId="{F2792ECA-170C-40AB-B0E0-7BA5B820E2B9}" destId="{2294836F-6BE8-4450-B3CF-C7C09DF888B8}" srcOrd="0" destOrd="0" presId="urn:microsoft.com/office/officeart/2005/8/layout/orgChart1"/>
    <dgm:cxn modelId="{A094FEAC-99BE-4E4C-830C-8497F5E2EA71}" type="presOf" srcId="{97F20BB7-5D23-4795-8199-F87CF5F11493}" destId="{2538A656-911D-47BF-A724-0C85366D3726}" srcOrd="0" destOrd="0" presId="urn:microsoft.com/office/officeart/2005/8/layout/orgChart1"/>
    <dgm:cxn modelId="{0D0C16B4-DA2F-4844-BD2B-EBF09A039CD7}" type="presOf" srcId="{0B13DB18-7ABE-47D7-90F3-981F8639BEA0}" destId="{351F1954-5754-4F8A-81C7-14F3AC1A18BF}" srcOrd="0" destOrd="0" presId="urn:microsoft.com/office/officeart/2005/8/layout/orgChart1"/>
    <dgm:cxn modelId="{ED6F62B5-B840-410D-9505-2BC2B0F5EA25}" type="presOf" srcId="{17A6B8D6-BFEB-4F1A-A577-95CE2E11D25D}" destId="{6B018168-F364-4538-BBE1-A2BA591106BA}" srcOrd="1" destOrd="0" presId="urn:microsoft.com/office/officeart/2005/8/layout/orgChart1"/>
    <dgm:cxn modelId="{BA6466B6-F2D9-4DD0-B9A7-B0C43EB5D0F4}" type="presOf" srcId="{EF46C752-F5AC-4B65-BFE3-5DECA6958FD8}" destId="{5928995A-7640-4356-BA4A-C991A3F801FA}" srcOrd="0" destOrd="0" presId="urn:microsoft.com/office/officeart/2005/8/layout/orgChart1"/>
    <dgm:cxn modelId="{DA7D8AB6-6607-4997-A9BC-4C79A6B9EC5D}" type="presOf" srcId="{E5661D40-D347-4B49-B764-3936B5809069}" destId="{5AA0EB0D-B1F1-4216-8517-FB4AB8426739}" srcOrd="0" destOrd="0" presId="urn:microsoft.com/office/officeart/2005/8/layout/orgChart1"/>
    <dgm:cxn modelId="{C2208CC0-B83D-43C3-956E-D4B0D3274EC7}" type="presOf" srcId="{97F20BB7-5D23-4795-8199-F87CF5F11493}" destId="{97369005-89F6-477A-9DC5-484F237946C6}" srcOrd="1" destOrd="0" presId="urn:microsoft.com/office/officeart/2005/8/layout/orgChart1"/>
    <dgm:cxn modelId="{CAF7B2CA-ED18-48C0-A1C5-6450D168E693}" srcId="{97F20BB7-5D23-4795-8199-F87CF5F11493}" destId="{F2792ECA-170C-40AB-B0E0-7BA5B820E2B9}" srcOrd="1" destOrd="0" parTransId="{DB528FDA-D9CE-4581-AB09-6F8A6D87D39E}" sibTransId="{FA7FD7CB-8F0B-4327-84B7-140AA4EA6DA0}"/>
    <dgm:cxn modelId="{AFC903D3-6581-4A9E-8488-7BA4D60DAB41}" type="presOf" srcId="{E5661D40-D347-4B49-B764-3936B5809069}" destId="{0E291A44-116E-44AE-AB5A-4408E21CD0EF}" srcOrd="1" destOrd="0" presId="urn:microsoft.com/office/officeart/2005/8/layout/orgChart1"/>
    <dgm:cxn modelId="{21AD49D4-2E5C-4026-9704-A0378064042F}" type="presOf" srcId="{79B94743-33B3-4F63-9726-FA09A1B871A4}" destId="{E87870B4-40C6-4A29-8BE4-55D00A1F9761}" srcOrd="0" destOrd="0" presId="urn:microsoft.com/office/officeart/2005/8/layout/orgChart1"/>
    <dgm:cxn modelId="{7C3EA0EE-F771-43FE-B9D0-9594E9040134}" srcId="{B94997BC-10BC-4CB6-BB6B-D1445F33DBA6}" destId="{E5661D40-D347-4B49-B764-3936B5809069}" srcOrd="0" destOrd="0" parTransId="{65397CB4-337F-41FD-9661-CB8F60E5724E}" sibTransId="{746205C7-95CE-4614-84DF-06365B643DEB}"/>
    <dgm:cxn modelId="{6EFF3CFA-58A1-427E-A693-9E0961EE3C98}" type="presOf" srcId="{17A6B8D6-BFEB-4F1A-A577-95CE2E11D25D}" destId="{82DE30F4-FCFE-4418-A5FC-24585E77653C}" srcOrd="0" destOrd="0" presId="urn:microsoft.com/office/officeart/2005/8/layout/orgChart1"/>
    <dgm:cxn modelId="{94B4B8FC-129C-4BD4-B09D-7838162ED8EB}" srcId="{97F20BB7-5D23-4795-8199-F87CF5F11493}" destId="{17A6B8D6-BFEB-4F1A-A577-95CE2E11D25D}" srcOrd="2" destOrd="0" parTransId="{0B13DB18-7ABE-47D7-90F3-981F8639BEA0}" sibTransId="{CF8423C3-51C3-4464-B1AD-8D913A517662}"/>
    <dgm:cxn modelId="{0EDC72FD-5433-4238-9B12-3BF8BFDFF47F}" type="presOf" srcId="{F2792ECA-170C-40AB-B0E0-7BA5B820E2B9}" destId="{F9710478-8A47-43AB-9E2C-B4CE9D3F6B2B}" srcOrd="1" destOrd="0" presId="urn:microsoft.com/office/officeart/2005/8/layout/orgChart1"/>
    <dgm:cxn modelId="{E51BED19-2F0C-49DF-813D-314AF46B224E}" type="presParOf" srcId="{A5307AA2-A3DE-4C2B-BD69-1EFFF3EA0DED}" destId="{A49F4B4E-AE6E-4521-9D11-42CE7B6A6952}" srcOrd="0" destOrd="0" presId="urn:microsoft.com/office/officeart/2005/8/layout/orgChart1"/>
    <dgm:cxn modelId="{ECD963AB-D74E-4FFF-B055-01871204B55B}" type="presParOf" srcId="{A49F4B4E-AE6E-4521-9D11-42CE7B6A6952}" destId="{98863959-05B0-429C-8C8A-16DEDC2AB4A8}" srcOrd="0" destOrd="0" presId="urn:microsoft.com/office/officeart/2005/8/layout/orgChart1"/>
    <dgm:cxn modelId="{FC5A13D9-EE20-4DCF-AB65-277547244334}" type="presParOf" srcId="{98863959-05B0-429C-8C8A-16DEDC2AB4A8}" destId="{5AA0EB0D-B1F1-4216-8517-FB4AB8426739}" srcOrd="0" destOrd="0" presId="urn:microsoft.com/office/officeart/2005/8/layout/orgChart1"/>
    <dgm:cxn modelId="{C4CB89C7-1C4F-4CAB-8633-80AB9F7799BC}" type="presParOf" srcId="{98863959-05B0-429C-8C8A-16DEDC2AB4A8}" destId="{0E291A44-116E-44AE-AB5A-4408E21CD0EF}" srcOrd="1" destOrd="0" presId="urn:microsoft.com/office/officeart/2005/8/layout/orgChart1"/>
    <dgm:cxn modelId="{7951D786-8323-49AB-8418-984BE3FF004C}" type="presParOf" srcId="{A49F4B4E-AE6E-4521-9D11-42CE7B6A6952}" destId="{0425E102-97A4-40C9-AB38-1773F6D50826}" srcOrd="1" destOrd="0" presId="urn:microsoft.com/office/officeart/2005/8/layout/orgChart1"/>
    <dgm:cxn modelId="{6E6FC3DF-3D85-4A25-8BBD-590C56EC8BA7}" type="presParOf" srcId="{0425E102-97A4-40C9-AB38-1773F6D50826}" destId="{2FBB82D1-D4D5-4F11-B4D2-55AD414CD96F}" srcOrd="0" destOrd="0" presId="urn:microsoft.com/office/officeart/2005/8/layout/orgChart1"/>
    <dgm:cxn modelId="{C4734F2D-B3FE-4CA8-8B96-B54863E7B6B3}" type="presParOf" srcId="{0425E102-97A4-40C9-AB38-1773F6D50826}" destId="{2F3CDCD0-EF8F-416F-8D52-346AA3919C86}" srcOrd="1" destOrd="0" presId="urn:microsoft.com/office/officeart/2005/8/layout/orgChart1"/>
    <dgm:cxn modelId="{72F08642-284B-45AD-A75A-13812CEF9F6B}" type="presParOf" srcId="{2F3CDCD0-EF8F-416F-8D52-346AA3919C86}" destId="{1F968164-5830-46AE-A2F1-33F1BEBED7A3}" srcOrd="0" destOrd="0" presId="urn:microsoft.com/office/officeart/2005/8/layout/orgChart1"/>
    <dgm:cxn modelId="{25EC8B2D-91FD-4EFD-A05E-36EBDE457483}" type="presParOf" srcId="{1F968164-5830-46AE-A2F1-33F1BEBED7A3}" destId="{2538A656-911D-47BF-A724-0C85366D3726}" srcOrd="0" destOrd="0" presId="urn:microsoft.com/office/officeart/2005/8/layout/orgChart1"/>
    <dgm:cxn modelId="{622F28C3-ED62-433C-AE75-1915172F3A82}" type="presParOf" srcId="{1F968164-5830-46AE-A2F1-33F1BEBED7A3}" destId="{97369005-89F6-477A-9DC5-484F237946C6}" srcOrd="1" destOrd="0" presId="urn:microsoft.com/office/officeart/2005/8/layout/orgChart1"/>
    <dgm:cxn modelId="{FDBFD7D0-6D9D-455B-BF9B-F6FE403731D9}" type="presParOf" srcId="{2F3CDCD0-EF8F-416F-8D52-346AA3919C86}" destId="{EA454565-3C45-42B0-8549-F18ADEDDDAFF}" srcOrd="1" destOrd="0" presId="urn:microsoft.com/office/officeart/2005/8/layout/orgChart1"/>
    <dgm:cxn modelId="{C13034D1-66F6-48EB-AEDA-094DCDF0E221}" type="presParOf" srcId="{EA454565-3C45-42B0-8549-F18ADEDDDAFF}" destId="{A05318E2-9423-4F13-BEE2-3A32829096BC}" srcOrd="0" destOrd="0" presId="urn:microsoft.com/office/officeart/2005/8/layout/orgChart1"/>
    <dgm:cxn modelId="{BB9B86F7-BFC2-4694-B4B8-0627F9E54BAB}" type="presParOf" srcId="{EA454565-3C45-42B0-8549-F18ADEDDDAFF}" destId="{FB5BC127-3775-4D49-8D49-3BF48E038BC6}" srcOrd="1" destOrd="0" presId="urn:microsoft.com/office/officeart/2005/8/layout/orgChart1"/>
    <dgm:cxn modelId="{C4402193-49D7-41B9-AC95-823EB8B143AF}" type="presParOf" srcId="{FB5BC127-3775-4D49-8D49-3BF48E038BC6}" destId="{B87B790A-32CC-43D0-AE46-B27AEC38C25E}" srcOrd="0" destOrd="0" presId="urn:microsoft.com/office/officeart/2005/8/layout/orgChart1"/>
    <dgm:cxn modelId="{E2ED0B28-BEC4-479A-8016-4A4BB536B4D1}" type="presParOf" srcId="{B87B790A-32CC-43D0-AE46-B27AEC38C25E}" destId="{E87870B4-40C6-4A29-8BE4-55D00A1F9761}" srcOrd="0" destOrd="0" presId="urn:microsoft.com/office/officeart/2005/8/layout/orgChart1"/>
    <dgm:cxn modelId="{D416557E-71D5-474A-9917-70D7F700A519}" type="presParOf" srcId="{B87B790A-32CC-43D0-AE46-B27AEC38C25E}" destId="{5E3A9D4D-76FD-4C97-8317-02319B516BBF}" srcOrd="1" destOrd="0" presId="urn:microsoft.com/office/officeart/2005/8/layout/orgChart1"/>
    <dgm:cxn modelId="{EEE6D156-45E8-4146-89AB-C681EBE70303}" type="presParOf" srcId="{FB5BC127-3775-4D49-8D49-3BF48E038BC6}" destId="{8F77A8AA-D09F-4EA1-A50F-879FF2E4CCFB}" srcOrd="1" destOrd="0" presId="urn:microsoft.com/office/officeart/2005/8/layout/orgChart1"/>
    <dgm:cxn modelId="{6353EC04-7AF9-4C31-9086-5BDB2C64946F}" type="presParOf" srcId="{8F77A8AA-D09F-4EA1-A50F-879FF2E4CCFB}" destId="{A0542E51-7488-4444-9F19-3482034127E1}" srcOrd="0" destOrd="0" presId="urn:microsoft.com/office/officeart/2005/8/layout/orgChart1"/>
    <dgm:cxn modelId="{90936EF1-3741-4007-ABD6-5DDC844B438B}" type="presParOf" srcId="{8F77A8AA-D09F-4EA1-A50F-879FF2E4CCFB}" destId="{49B2C71D-9C1B-42E7-A3FF-305CC4613DEC}" srcOrd="1" destOrd="0" presId="urn:microsoft.com/office/officeart/2005/8/layout/orgChart1"/>
    <dgm:cxn modelId="{E117013B-6419-4A74-B999-9CB9C3E3CDC3}" type="presParOf" srcId="{49B2C71D-9C1B-42E7-A3FF-305CC4613DEC}" destId="{1E75BA0E-C1CF-4012-B3BA-7D54E0717D0C}" srcOrd="0" destOrd="0" presId="urn:microsoft.com/office/officeart/2005/8/layout/orgChart1"/>
    <dgm:cxn modelId="{AA1E59DC-24B4-468D-B210-CC3243BBF253}" type="presParOf" srcId="{1E75BA0E-C1CF-4012-B3BA-7D54E0717D0C}" destId="{5928995A-7640-4356-BA4A-C991A3F801FA}" srcOrd="0" destOrd="0" presId="urn:microsoft.com/office/officeart/2005/8/layout/orgChart1"/>
    <dgm:cxn modelId="{1D656AA5-07CC-4470-90DF-68DE99E15E6F}" type="presParOf" srcId="{1E75BA0E-C1CF-4012-B3BA-7D54E0717D0C}" destId="{94BD95F4-8DBE-4F2D-8470-B76ECA359A95}" srcOrd="1" destOrd="0" presId="urn:microsoft.com/office/officeart/2005/8/layout/orgChart1"/>
    <dgm:cxn modelId="{C6469F4F-2A95-4189-86E8-443AEF324367}" type="presParOf" srcId="{49B2C71D-9C1B-42E7-A3FF-305CC4613DEC}" destId="{4F173487-03FB-4F78-BB12-523A8C81BF3A}" srcOrd="1" destOrd="0" presId="urn:microsoft.com/office/officeart/2005/8/layout/orgChart1"/>
    <dgm:cxn modelId="{BADE99CA-C344-49E2-AC64-445E17593606}" type="presParOf" srcId="{49B2C71D-9C1B-42E7-A3FF-305CC4613DEC}" destId="{1D5E1580-16E7-4137-A35C-4418002ED050}" srcOrd="2" destOrd="0" presId="urn:microsoft.com/office/officeart/2005/8/layout/orgChart1"/>
    <dgm:cxn modelId="{985265F2-D48B-4FF6-9B54-3C2DCFB3BC52}" type="presParOf" srcId="{FB5BC127-3775-4D49-8D49-3BF48E038BC6}" destId="{0B06A680-2834-4228-91C3-8FA8562BCB43}" srcOrd="2" destOrd="0" presId="urn:microsoft.com/office/officeart/2005/8/layout/orgChart1"/>
    <dgm:cxn modelId="{46CEE8AB-974A-46A7-8A12-D2DDC8F33F68}" type="presParOf" srcId="{EA454565-3C45-42B0-8549-F18ADEDDDAFF}" destId="{A9C48134-F196-4C4C-AF18-3A7C16B540FB}" srcOrd="2" destOrd="0" presId="urn:microsoft.com/office/officeart/2005/8/layout/orgChart1"/>
    <dgm:cxn modelId="{56B99F28-A7F5-426E-A826-0419FEBAFD70}" type="presParOf" srcId="{EA454565-3C45-42B0-8549-F18ADEDDDAFF}" destId="{C631C3E2-8A36-4900-A8DC-36AC63975AED}" srcOrd="3" destOrd="0" presId="urn:microsoft.com/office/officeart/2005/8/layout/orgChart1"/>
    <dgm:cxn modelId="{B81DB62A-DDD3-4E7A-8174-7BF3DE1FBF79}" type="presParOf" srcId="{C631C3E2-8A36-4900-A8DC-36AC63975AED}" destId="{052A6426-2747-4460-91B1-39FB903EBDF1}" srcOrd="0" destOrd="0" presId="urn:microsoft.com/office/officeart/2005/8/layout/orgChart1"/>
    <dgm:cxn modelId="{46F455E0-87E5-4F75-B8FB-128513EB0CEB}" type="presParOf" srcId="{052A6426-2747-4460-91B1-39FB903EBDF1}" destId="{2294836F-6BE8-4450-B3CF-C7C09DF888B8}" srcOrd="0" destOrd="0" presId="urn:microsoft.com/office/officeart/2005/8/layout/orgChart1"/>
    <dgm:cxn modelId="{DED61C3E-9222-4B1B-8C00-D865767A0F60}" type="presParOf" srcId="{052A6426-2747-4460-91B1-39FB903EBDF1}" destId="{F9710478-8A47-43AB-9E2C-B4CE9D3F6B2B}" srcOrd="1" destOrd="0" presId="urn:microsoft.com/office/officeart/2005/8/layout/orgChart1"/>
    <dgm:cxn modelId="{9A8011F8-56FB-4D26-B8EC-FF54E6A7CEFF}" type="presParOf" srcId="{C631C3E2-8A36-4900-A8DC-36AC63975AED}" destId="{F346589D-90B0-46E9-992B-947BB1CEC06D}" srcOrd="1" destOrd="0" presId="urn:microsoft.com/office/officeart/2005/8/layout/orgChart1"/>
    <dgm:cxn modelId="{748E3F66-CAD3-416F-BDCE-B557F1CB57FA}" type="presParOf" srcId="{C631C3E2-8A36-4900-A8DC-36AC63975AED}" destId="{BF1A5CAB-22C8-44EF-B0BE-709AFEDFE2CF}" srcOrd="2" destOrd="0" presId="urn:microsoft.com/office/officeart/2005/8/layout/orgChart1"/>
    <dgm:cxn modelId="{B7F43672-6732-4A71-8576-97F5EEA66773}" type="presParOf" srcId="{EA454565-3C45-42B0-8549-F18ADEDDDAFF}" destId="{351F1954-5754-4F8A-81C7-14F3AC1A18BF}" srcOrd="4" destOrd="0" presId="urn:microsoft.com/office/officeart/2005/8/layout/orgChart1"/>
    <dgm:cxn modelId="{11390241-E184-4062-A109-529AB339CB06}" type="presParOf" srcId="{EA454565-3C45-42B0-8549-F18ADEDDDAFF}" destId="{2CAB0882-3C20-4BEF-8868-1AE60371D5EF}" srcOrd="5" destOrd="0" presId="urn:microsoft.com/office/officeart/2005/8/layout/orgChart1"/>
    <dgm:cxn modelId="{677D021D-0DCC-4549-ADFB-C11FED876134}" type="presParOf" srcId="{2CAB0882-3C20-4BEF-8868-1AE60371D5EF}" destId="{58571D51-E65A-47AE-930F-514FEBA038D8}" srcOrd="0" destOrd="0" presId="urn:microsoft.com/office/officeart/2005/8/layout/orgChart1"/>
    <dgm:cxn modelId="{E07AF3A5-7EE9-4E4A-B53E-5AAE1B7C8E8C}" type="presParOf" srcId="{58571D51-E65A-47AE-930F-514FEBA038D8}" destId="{82DE30F4-FCFE-4418-A5FC-24585E77653C}" srcOrd="0" destOrd="0" presId="urn:microsoft.com/office/officeart/2005/8/layout/orgChart1"/>
    <dgm:cxn modelId="{668EF60A-17F5-4CE1-8124-F00B6C43B3C0}" type="presParOf" srcId="{58571D51-E65A-47AE-930F-514FEBA038D8}" destId="{6B018168-F364-4538-BBE1-A2BA591106BA}" srcOrd="1" destOrd="0" presId="urn:microsoft.com/office/officeart/2005/8/layout/orgChart1"/>
    <dgm:cxn modelId="{BAA35B40-DF79-4439-BABD-191C21F6E41D}" type="presParOf" srcId="{2CAB0882-3C20-4BEF-8868-1AE60371D5EF}" destId="{0A8561E8-A3BA-4ED4-8B80-ECECE73A6B4F}" srcOrd="1" destOrd="0" presId="urn:microsoft.com/office/officeart/2005/8/layout/orgChart1"/>
    <dgm:cxn modelId="{31E91992-C4E5-4464-8F79-5006C9E76648}" type="presParOf" srcId="{2CAB0882-3C20-4BEF-8868-1AE60371D5EF}" destId="{AC320E3A-322A-46F4-9800-3407EB354C13}" srcOrd="2" destOrd="0" presId="urn:microsoft.com/office/officeart/2005/8/layout/orgChart1"/>
    <dgm:cxn modelId="{9AAA2870-02C7-4D0C-B894-DEA8344BF70F}" type="presParOf" srcId="{2F3CDCD0-EF8F-416F-8D52-346AA3919C86}" destId="{40C4AA8F-4F10-46FE-9742-094D5479AFBA}" srcOrd="2" destOrd="0" presId="urn:microsoft.com/office/officeart/2005/8/layout/orgChart1"/>
    <dgm:cxn modelId="{B1380E59-3674-449D-9D9E-4A231D5A4277}" type="presParOf" srcId="{A49F4B4E-AE6E-4521-9D11-42CE7B6A6952}" destId="{12408B56-5809-406A-B9FE-4EDDD59FF9AC}"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F1660-BC3B-4FBB-B751-019DF4DD076F}">
      <dsp:nvSpPr>
        <dsp:cNvPr id="0" name=""/>
        <dsp:cNvSpPr/>
      </dsp:nvSpPr>
      <dsp:spPr>
        <a:xfrm>
          <a:off x="714732" y="3022"/>
          <a:ext cx="2839417" cy="170365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Tenorite"/>
            </a:rPr>
            <a:t>Mood and Behavioral Changes</a:t>
          </a:r>
          <a:endParaRPr lang="en-US" sz="3400" kern="1200"/>
        </a:p>
      </dsp:txBody>
      <dsp:txXfrm>
        <a:off x="714732" y="3022"/>
        <a:ext cx="2839417" cy="1703650"/>
      </dsp:txXfrm>
    </dsp:sp>
    <dsp:sp modelId="{DEFBEA54-30C7-4D16-898F-A8AFBB5DD02F}">
      <dsp:nvSpPr>
        <dsp:cNvPr id="0" name=""/>
        <dsp:cNvSpPr/>
      </dsp:nvSpPr>
      <dsp:spPr>
        <a:xfrm>
          <a:off x="3838091" y="3022"/>
          <a:ext cx="2839417" cy="1703650"/>
        </a:xfrm>
        <a:prstGeom prst="rect">
          <a:avLst/>
        </a:prstGeom>
        <a:solidFill>
          <a:schemeClr val="accent3">
            <a:shade val="80000"/>
            <a:hueOff val="0"/>
            <a:satOff val="0"/>
            <a:lumOff val="3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latin typeface="Tenorite"/>
            </a:rPr>
            <a:t>Seizures</a:t>
          </a:r>
          <a:endParaRPr lang="en-US" sz="3400" kern="1200"/>
        </a:p>
      </dsp:txBody>
      <dsp:txXfrm>
        <a:off x="3838091" y="3022"/>
        <a:ext cx="2839417" cy="1703650"/>
      </dsp:txXfrm>
    </dsp:sp>
    <dsp:sp modelId="{14C3E03C-34BE-4E88-B062-4866129D2A78}">
      <dsp:nvSpPr>
        <dsp:cNvPr id="0" name=""/>
        <dsp:cNvSpPr/>
      </dsp:nvSpPr>
      <dsp:spPr>
        <a:xfrm>
          <a:off x="6961450" y="3022"/>
          <a:ext cx="2839417" cy="1703650"/>
        </a:xfrm>
        <a:prstGeom prst="rect">
          <a:avLst/>
        </a:prstGeom>
        <a:solidFill>
          <a:schemeClr val="accent3">
            <a:shade val="80000"/>
            <a:hueOff val="0"/>
            <a:satOff val="0"/>
            <a:lumOff val="7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Tenorite"/>
            </a:rPr>
            <a:t>Optic Neuropathy</a:t>
          </a:r>
          <a:endParaRPr lang="en-US" sz="3400" kern="1200"/>
        </a:p>
      </dsp:txBody>
      <dsp:txXfrm>
        <a:off x="6961450" y="3022"/>
        <a:ext cx="2839417" cy="1703650"/>
      </dsp:txXfrm>
    </dsp:sp>
    <dsp:sp modelId="{430FE691-12C5-4963-8809-1CD513C25D02}">
      <dsp:nvSpPr>
        <dsp:cNvPr id="0" name=""/>
        <dsp:cNvSpPr/>
      </dsp:nvSpPr>
      <dsp:spPr>
        <a:xfrm>
          <a:off x="714732" y="1990614"/>
          <a:ext cx="2839417" cy="1703650"/>
        </a:xfrm>
        <a:prstGeom prst="rect">
          <a:avLst/>
        </a:prstGeom>
        <a:solidFill>
          <a:schemeClr val="accent3">
            <a:shade val="80000"/>
            <a:hueOff val="0"/>
            <a:satOff val="0"/>
            <a:lumOff val="11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Tenorite"/>
            </a:rPr>
            <a:t>Loss of Motor Function</a:t>
          </a:r>
        </a:p>
      </dsp:txBody>
      <dsp:txXfrm>
        <a:off x="714732" y="1990614"/>
        <a:ext cx="2839417" cy="1703650"/>
      </dsp:txXfrm>
    </dsp:sp>
    <dsp:sp modelId="{6393BF17-3E38-415F-ACE6-3CB4D80E8BB8}">
      <dsp:nvSpPr>
        <dsp:cNvPr id="0" name=""/>
        <dsp:cNvSpPr/>
      </dsp:nvSpPr>
      <dsp:spPr>
        <a:xfrm>
          <a:off x="3838091" y="1990614"/>
          <a:ext cx="2839417" cy="1703650"/>
        </a:xfrm>
        <a:prstGeom prst="rect">
          <a:avLst/>
        </a:prstGeom>
        <a:solidFill>
          <a:schemeClr val="accent3">
            <a:shade val="80000"/>
            <a:hueOff val="0"/>
            <a:satOff val="0"/>
            <a:lumOff val="15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Tenorite"/>
            </a:rPr>
            <a:t>Loss of Vision</a:t>
          </a:r>
          <a:endParaRPr lang="en-US" sz="3400" kern="1200"/>
        </a:p>
      </dsp:txBody>
      <dsp:txXfrm>
        <a:off x="3838091" y="1990614"/>
        <a:ext cx="2839417" cy="1703650"/>
      </dsp:txXfrm>
    </dsp:sp>
    <dsp:sp modelId="{F136384F-04F1-40D6-897C-C0938CB887E7}">
      <dsp:nvSpPr>
        <dsp:cNvPr id="0" name=""/>
        <dsp:cNvSpPr/>
      </dsp:nvSpPr>
      <dsp:spPr>
        <a:xfrm>
          <a:off x="6961450" y="1990614"/>
          <a:ext cx="2839417" cy="1703650"/>
        </a:xfrm>
        <a:prstGeom prst="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Tenorite"/>
            </a:rPr>
            <a:t>Persistent Headaches or Migraines</a:t>
          </a:r>
          <a:endParaRPr lang="en-US" sz="3400" kern="1200"/>
        </a:p>
      </dsp:txBody>
      <dsp:txXfrm>
        <a:off x="6961450" y="1990614"/>
        <a:ext cx="2839417" cy="1703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F1954-5754-4F8A-81C7-14F3AC1A18BF}">
      <dsp:nvSpPr>
        <dsp:cNvPr id="0" name=""/>
        <dsp:cNvSpPr/>
      </dsp:nvSpPr>
      <dsp:spPr>
        <a:xfrm>
          <a:off x="5438140" y="2618076"/>
          <a:ext cx="2614549" cy="453764"/>
        </a:xfrm>
        <a:custGeom>
          <a:avLst/>
          <a:gdLst/>
          <a:ahLst/>
          <a:cxnLst/>
          <a:rect l="0" t="0" r="0" b="0"/>
          <a:pathLst>
            <a:path>
              <a:moveTo>
                <a:pt x="0" y="0"/>
              </a:moveTo>
              <a:lnTo>
                <a:pt x="0" y="226882"/>
              </a:lnTo>
              <a:lnTo>
                <a:pt x="2614549" y="226882"/>
              </a:lnTo>
              <a:lnTo>
                <a:pt x="2614549" y="45376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C48134-F196-4C4C-AF18-3A7C16B540FB}">
      <dsp:nvSpPr>
        <dsp:cNvPr id="0" name=""/>
        <dsp:cNvSpPr/>
      </dsp:nvSpPr>
      <dsp:spPr>
        <a:xfrm>
          <a:off x="5392419" y="2618076"/>
          <a:ext cx="91440" cy="453764"/>
        </a:xfrm>
        <a:custGeom>
          <a:avLst/>
          <a:gdLst/>
          <a:ahLst/>
          <a:cxnLst/>
          <a:rect l="0" t="0" r="0" b="0"/>
          <a:pathLst>
            <a:path>
              <a:moveTo>
                <a:pt x="45720" y="0"/>
              </a:moveTo>
              <a:lnTo>
                <a:pt x="45720" y="45376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542E51-7488-4444-9F19-3482034127E1}">
      <dsp:nvSpPr>
        <dsp:cNvPr id="0" name=""/>
        <dsp:cNvSpPr/>
      </dsp:nvSpPr>
      <dsp:spPr>
        <a:xfrm>
          <a:off x="1959277" y="4152233"/>
          <a:ext cx="324117" cy="993960"/>
        </a:xfrm>
        <a:custGeom>
          <a:avLst/>
          <a:gdLst/>
          <a:ahLst/>
          <a:cxnLst/>
          <a:rect l="0" t="0" r="0" b="0"/>
          <a:pathLst>
            <a:path>
              <a:moveTo>
                <a:pt x="0" y="0"/>
              </a:moveTo>
              <a:lnTo>
                <a:pt x="0" y="993960"/>
              </a:lnTo>
              <a:lnTo>
                <a:pt x="324117" y="99396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5318E2-9423-4F13-BEE2-3A32829096BC}">
      <dsp:nvSpPr>
        <dsp:cNvPr id="0" name=""/>
        <dsp:cNvSpPr/>
      </dsp:nvSpPr>
      <dsp:spPr>
        <a:xfrm>
          <a:off x="2823590" y="2618076"/>
          <a:ext cx="2614549" cy="453764"/>
        </a:xfrm>
        <a:custGeom>
          <a:avLst/>
          <a:gdLst/>
          <a:ahLst/>
          <a:cxnLst/>
          <a:rect l="0" t="0" r="0" b="0"/>
          <a:pathLst>
            <a:path>
              <a:moveTo>
                <a:pt x="2614549" y="0"/>
              </a:moveTo>
              <a:lnTo>
                <a:pt x="2614549" y="226882"/>
              </a:lnTo>
              <a:lnTo>
                <a:pt x="0" y="226882"/>
              </a:lnTo>
              <a:lnTo>
                <a:pt x="0" y="45376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BB82D1-D4D5-4F11-B4D2-55AD414CD96F}">
      <dsp:nvSpPr>
        <dsp:cNvPr id="0" name=""/>
        <dsp:cNvSpPr/>
      </dsp:nvSpPr>
      <dsp:spPr>
        <a:xfrm>
          <a:off x="5392419" y="1083919"/>
          <a:ext cx="91440" cy="453764"/>
        </a:xfrm>
        <a:custGeom>
          <a:avLst/>
          <a:gdLst/>
          <a:ahLst/>
          <a:cxnLst/>
          <a:rect l="0" t="0" r="0" b="0"/>
          <a:pathLst>
            <a:path>
              <a:moveTo>
                <a:pt x="45720" y="0"/>
              </a:moveTo>
              <a:lnTo>
                <a:pt x="45720" y="45376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0EB0D-B1F1-4216-8517-FB4AB8426739}">
      <dsp:nvSpPr>
        <dsp:cNvPr id="0" name=""/>
        <dsp:cNvSpPr/>
      </dsp:nvSpPr>
      <dsp:spPr>
        <a:xfrm>
          <a:off x="4357747" y="3527"/>
          <a:ext cx="2160784" cy="10803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Hypertonic solution enters plasma, increases plasma osmolarity</a:t>
          </a:r>
        </a:p>
      </dsp:txBody>
      <dsp:txXfrm>
        <a:off x="4357747" y="3527"/>
        <a:ext cx="2160784" cy="1080392"/>
      </dsp:txXfrm>
    </dsp:sp>
    <dsp:sp modelId="{2538A656-911D-47BF-A724-0C85366D3726}">
      <dsp:nvSpPr>
        <dsp:cNvPr id="0" name=""/>
        <dsp:cNvSpPr/>
      </dsp:nvSpPr>
      <dsp:spPr>
        <a:xfrm>
          <a:off x="4357747" y="1537683"/>
          <a:ext cx="2160784" cy="10803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Fluid is pulled from intracellular and interstitial compartments into the intravascular compartment</a:t>
          </a:r>
        </a:p>
      </dsp:txBody>
      <dsp:txXfrm>
        <a:off x="4357747" y="1537683"/>
        <a:ext cx="2160784" cy="1080392"/>
      </dsp:txXfrm>
    </dsp:sp>
    <dsp:sp modelId="{E87870B4-40C6-4A29-8BE4-55D00A1F9761}">
      <dsp:nvSpPr>
        <dsp:cNvPr id="0" name=""/>
        <dsp:cNvSpPr/>
      </dsp:nvSpPr>
      <dsp:spPr>
        <a:xfrm>
          <a:off x="1743198" y="3071840"/>
          <a:ext cx="2160784" cy="10803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Osmotic movement promotes neuronal and endothelial cell dehydration</a:t>
          </a:r>
        </a:p>
      </dsp:txBody>
      <dsp:txXfrm>
        <a:off x="1743198" y="3071840"/>
        <a:ext cx="2160784" cy="1080392"/>
      </dsp:txXfrm>
    </dsp:sp>
    <dsp:sp modelId="{5928995A-7640-4356-BA4A-C991A3F801FA}">
      <dsp:nvSpPr>
        <dsp:cNvPr id="0" name=""/>
        <dsp:cNvSpPr/>
      </dsp:nvSpPr>
      <dsp:spPr>
        <a:xfrm>
          <a:off x="2283394" y="4605997"/>
          <a:ext cx="2160784" cy="10803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Decrease in brain volume </a:t>
          </a:r>
          <a:r>
            <a:rPr lang="en-US" sz="1500" kern="1200">
              <a:sym typeface="Wingdings" panose="05000000000000000000" pitchFamily="2" charset="2"/>
            </a:rPr>
            <a:t> decrease in ICP</a:t>
          </a:r>
          <a:endParaRPr lang="en-US" sz="1500" kern="1200"/>
        </a:p>
      </dsp:txBody>
      <dsp:txXfrm>
        <a:off x="2283394" y="4605997"/>
        <a:ext cx="2160784" cy="1080392"/>
      </dsp:txXfrm>
    </dsp:sp>
    <dsp:sp modelId="{2294836F-6BE8-4450-B3CF-C7C09DF888B8}">
      <dsp:nvSpPr>
        <dsp:cNvPr id="0" name=""/>
        <dsp:cNvSpPr/>
      </dsp:nvSpPr>
      <dsp:spPr>
        <a:xfrm>
          <a:off x="4357747" y="3071840"/>
          <a:ext cx="2160784" cy="10803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Increased blood volume causes capillary vasodilation, promoting blood flow and oxygen delivery to the brain</a:t>
          </a:r>
        </a:p>
      </dsp:txBody>
      <dsp:txXfrm>
        <a:off x="4357747" y="3071840"/>
        <a:ext cx="2160784" cy="1080392"/>
      </dsp:txXfrm>
    </dsp:sp>
    <dsp:sp modelId="{82DE30F4-FCFE-4418-A5FC-24585E77653C}">
      <dsp:nvSpPr>
        <dsp:cNvPr id="0" name=""/>
        <dsp:cNvSpPr/>
      </dsp:nvSpPr>
      <dsp:spPr>
        <a:xfrm>
          <a:off x="6972296" y="3071840"/>
          <a:ext cx="2160784" cy="10803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Increased water in blood reduces blood viscosity, facilitating blood flow and tissue perfusion in the brain</a:t>
          </a:r>
        </a:p>
      </dsp:txBody>
      <dsp:txXfrm>
        <a:off x="6972296" y="3071840"/>
        <a:ext cx="2160784" cy="10803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12/9/22</a:t>
            </a:fld>
            <a:endParaRPr lang="en-US"/>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ubmed.ncbi.nlm.nih.gov/10616075/"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jnnp.bmj.com/content/75/6/813" TargetMode="External"/><Relationship Id="rId5" Type="http://schemas.openxmlformats.org/officeDocument/2006/relationships/hyperlink" Target="https://www.sciencedirect.com/topics/medicine-and-dentistry/cerebral-perfusion-pressure" TargetMode="External"/><Relationship Id="rId4" Type="http://schemas.openxmlformats.org/officeDocument/2006/relationships/hyperlink" Target="file:///ctxfs/tshome$/erin5210.MEDCAMPUS/Windows/Downloads/Guidelines_for_the_Management_of_Severe_Traumatic.3.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~30% mortality</a:t>
            </a:r>
          </a:p>
        </p:txBody>
      </p:sp>
      <p:sp>
        <p:nvSpPr>
          <p:cNvPr id="4" name="Slide Number Placeholder 3"/>
          <p:cNvSpPr>
            <a:spLocks noGrp="1"/>
          </p:cNvSpPr>
          <p:nvPr>
            <p:ph type="sldNum" sz="quarter" idx="5"/>
          </p:nvPr>
        </p:nvSpPr>
        <p:spPr/>
        <p:txBody>
          <a:bodyPr/>
          <a:lstStyle/>
          <a:p>
            <a:fld id="{D4B9A9E5-4F7F-4A7D-9DE1-899232329269}" type="slidenum">
              <a:rPr lang="en-US" smtClean="0"/>
              <a:t>7</a:t>
            </a:fld>
            <a:endParaRPr lang="en-US"/>
          </a:p>
        </p:txBody>
      </p:sp>
    </p:spTree>
    <p:extLst>
      <p:ext uri="{BB962C8B-B14F-4D97-AF65-F5344CB8AC3E}">
        <p14:creationId xmlns:p14="http://schemas.microsoft.com/office/powerpoint/2010/main" val="1334929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17</a:t>
            </a:fld>
            <a:endParaRPr lang="en-US"/>
          </a:p>
        </p:txBody>
      </p:sp>
    </p:spTree>
    <p:extLst>
      <p:ext uri="{BB962C8B-B14F-4D97-AF65-F5344CB8AC3E}">
        <p14:creationId xmlns:p14="http://schemas.microsoft.com/office/powerpoint/2010/main" val="119824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20</a:t>
            </a:fld>
            <a:endParaRPr lang="en-US"/>
          </a:p>
        </p:txBody>
      </p:sp>
    </p:spTree>
    <p:extLst>
      <p:ext uri="{BB962C8B-B14F-4D97-AF65-F5344CB8AC3E}">
        <p14:creationId xmlns:p14="http://schemas.microsoft.com/office/powerpoint/2010/main" val="111075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Chad – bags 3% HTS versus vials of mannitol</a:t>
            </a:r>
          </a:p>
        </p:txBody>
      </p:sp>
      <p:sp>
        <p:nvSpPr>
          <p:cNvPr id="4" name="Slide Number Placeholder 3"/>
          <p:cNvSpPr>
            <a:spLocks noGrp="1"/>
          </p:cNvSpPr>
          <p:nvPr>
            <p:ph type="sldNum" sz="quarter" idx="5"/>
          </p:nvPr>
        </p:nvSpPr>
        <p:spPr/>
        <p:txBody>
          <a:bodyPr/>
          <a:lstStyle/>
          <a:p>
            <a:fld id="{D4B9A9E5-4F7F-4A7D-9DE1-899232329269}" type="slidenum">
              <a:rPr lang="en-US" smtClean="0"/>
              <a:t>25</a:t>
            </a:fld>
            <a:endParaRPr lang="en-US"/>
          </a:p>
        </p:txBody>
      </p:sp>
    </p:spTree>
    <p:extLst>
      <p:ext uri="{BB962C8B-B14F-4D97-AF65-F5344CB8AC3E}">
        <p14:creationId xmlns:p14="http://schemas.microsoft.com/office/powerpoint/2010/main" val="3084541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26</a:t>
            </a:fld>
            <a:endParaRPr lang="en-US"/>
          </a:p>
        </p:txBody>
      </p:sp>
    </p:spTree>
    <p:extLst>
      <p:ext uri="{BB962C8B-B14F-4D97-AF65-F5344CB8AC3E}">
        <p14:creationId xmlns:p14="http://schemas.microsoft.com/office/powerpoint/2010/main" val="367137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-29 patients were treated with alternating treatment protocols</a:t>
            </a:r>
          </a:p>
          <a:p>
            <a:r>
              <a:rPr lang="en-US"/>
              <a:t>-Equal osmotic burden</a:t>
            </a:r>
          </a:p>
          <a:p>
            <a:r>
              <a:rPr lang="en-US"/>
              <a:t>-Mannitol infused over 20 minutes, Saline bolus</a:t>
            </a:r>
          </a:p>
        </p:txBody>
      </p:sp>
      <p:sp>
        <p:nvSpPr>
          <p:cNvPr id="4" name="Slide Number Placeholder 3"/>
          <p:cNvSpPr>
            <a:spLocks noGrp="1"/>
          </p:cNvSpPr>
          <p:nvPr>
            <p:ph type="sldNum" sz="quarter" idx="5"/>
          </p:nvPr>
        </p:nvSpPr>
        <p:spPr/>
        <p:txBody>
          <a:bodyPr/>
          <a:lstStyle/>
          <a:p>
            <a:fld id="{D4B9A9E5-4F7F-4A7D-9DE1-899232329269}" type="slidenum">
              <a:rPr lang="en-US" smtClean="0"/>
              <a:t>28</a:t>
            </a:fld>
            <a:endParaRPr lang="en-US"/>
          </a:p>
        </p:txBody>
      </p:sp>
    </p:spTree>
    <p:extLst>
      <p:ext uri="{BB962C8B-B14F-4D97-AF65-F5344CB8AC3E}">
        <p14:creationId xmlns:p14="http://schemas.microsoft.com/office/powerpoint/2010/main" val="36364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-Equal osmolarity</a:t>
            </a:r>
          </a:p>
          <a:p>
            <a:r>
              <a:rPr lang="en-US"/>
              <a:t>-Patients randomized to receive either mannitol 4 mL/kg or 7.5% </a:t>
            </a:r>
            <a:r>
              <a:rPr lang="en-US" err="1"/>
              <a:t>hts</a:t>
            </a:r>
            <a:r>
              <a:rPr lang="en-US"/>
              <a:t> 2 mL/kg when ICP &gt;15 mm Hg</a:t>
            </a:r>
          </a:p>
          <a:p>
            <a:r>
              <a:rPr lang="en-US"/>
              <a:t>-Recorded ICP prior to infusion and at 30 minutes and 2 hours after infusion. A larger reduction occurred after in the mannitol group, but was not statistically significant. By 2 hours, the reduction in ICP had equalized. </a:t>
            </a:r>
          </a:p>
        </p:txBody>
      </p:sp>
      <p:sp>
        <p:nvSpPr>
          <p:cNvPr id="4" name="Slide Number Placeholder 3"/>
          <p:cNvSpPr>
            <a:spLocks noGrp="1"/>
          </p:cNvSpPr>
          <p:nvPr>
            <p:ph type="sldNum" sz="quarter" idx="5"/>
          </p:nvPr>
        </p:nvSpPr>
        <p:spPr/>
        <p:txBody>
          <a:bodyPr/>
          <a:lstStyle/>
          <a:p>
            <a:fld id="{D4B9A9E5-4F7F-4A7D-9DE1-899232329269}" type="slidenum">
              <a:rPr lang="en-US" smtClean="0"/>
              <a:t>29</a:t>
            </a:fld>
            <a:endParaRPr lang="en-US"/>
          </a:p>
        </p:txBody>
      </p:sp>
    </p:spTree>
    <p:extLst>
      <p:ext uri="{BB962C8B-B14F-4D97-AF65-F5344CB8AC3E}">
        <p14:creationId xmlns:p14="http://schemas.microsoft.com/office/powerpoint/2010/main" val="325238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Patients with elevated ICP randomized to receive either</a:t>
            </a:r>
          </a:p>
          <a:p>
            <a:r>
              <a:rPr lang="en-US"/>
              <a:t>-equal osmolar doses</a:t>
            </a:r>
          </a:p>
          <a:p>
            <a:r>
              <a:rPr lang="en-US"/>
              <a:t>-Authors measured ICP at 30, 60, 90 and 120 minutes after the infusion and reported it as % difference</a:t>
            </a:r>
          </a:p>
          <a:p>
            <a:r>
              <a:rPr lang="en-US"/>
              <a:t>-Difference in % ICP reduction was higher in the mannitol group but not statistically significant due to overlapping confidence intervals</a:t>
            </a:r>
          </a:p>
        </p:txBody>
      </p:sp>
      <p:sp>
        <p:nvSpPr>
          <p:cNvPr id="4" name="Slide Number Placeholder 3"/>
          <p:cNvSpPr>
            <a:spLocks noGrp="1"/>
          </p:cNvSpPr>
          <p:nvPr>
            <p:ph type="sldNum" sz="quarter" idx="5"/>
          </p:nvPr>
        </p:nvSpPr>
        <p:spPr/>
        <p:txBody>
          <a:bodyPr/>
          <a:lstStyle/>
          <a:p>
            <a:fld id="{D4B9A9E5-4F7F-4A7D-9DE1-899232329269}" type="slidenum">
              <a:rPr lang="en-US" smtClean="0"/>
              <a:t>30</a:t>
            </a:fld>
            <a:endParaRPr lang="en-US"/>
          </a:p>
        </p:txBody>
      </p:sp>
    </p:spTree>
    <p:extLst>
      <p:ext uri="{BB962C8B-B14F-4D97-AF65-F5344CB8AC3E}">
        <p14:creationId xmlns:p14="http://schemas.microsoft.com/office/powerpoint/2010/main" val="407611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CCP &gt;70 in TBI associated with respiratory complications such as ARDS and poor outcomes </a:t>
            </a:r>
          </a:p>
          <a:p>
            <a:r>
              <a:rPr lang="en-US">
                <a:hlinkClick r:id="rId3"/>
              </a:rPr>
              <a:t>https://pubmed.ncbi.nlm.nih.gov/10616075/</a:t>
            </a:r>
            <a:r>
              <a:rPr lang="en-US"/>
              <a:t> </a:t>
            </a:r>
          </a:p>
          <a:p>
            <a:r>
              <a:rPr lang="en-US">
                <a:hlinkClick r:id="rId4"/>
              </a:rPr>
              <a:t>file://ctxfs/tshome$/erin5210.MEDCAMPUS/Windows/Downloads/Guidelines_for_the_Management_of_Severe_Traumatic.3.pdf</a:t>
            </a:r>
            <a:r>
              <a:rPr lang="en-US"/>
              <a:t> </a:t>
            </a:r>
          </a:p>
          <a:p>
            <a:r>
              <a:rPr lang="en-US">
                <a:hlinkClick r:id="rId5"/>
              </a:rPr>
              <a:t>https://www.sciencedirect.com/topics/medicine-and-dentistry/cerebral-perfusion-pressure</a:t>
            </a:r>
            <a:r>
              <a:rPr lang="en-US"/>
              <a:t> </a:t>
            </a:r>
            <a:endParaRPr lang="en-US">
              <a:cs typeface="Calibri"/>
            </a:endParaRPr>
          </a:p>
          <a:p>
            <a:endParaRPr lang="en-US">
              <a:cs typeface="Calibri"/>
            </a:endParaRPr>
          </a:p>
          <a:p>
            <a:endParaRPr lang="en-US">
              <a:cs typeface="Calibri"/>
            </a:endParaRPr>
          </a:p>
          <a:p>
            <a:r>
              <a:rPr lang="en-US" err="1">
                <a:cs typeface="Calibri"/>
              </a:rPr>
              <a:t>Icp</a:t>
            </a:r>
            <a:r>
              <a:rPr lang="en-US">
                <a:cs typeface="Calibri"/>
              </a:rPr>
              <a:t> </a:t>
            </a:r>
            <a:r>
              <a:rPr lang="en-US">
                <a:hlinkClick r:id="rId6"/>
              </a:rPr>
              <a:t>https://jnnp.bmj.com/content/75/6/813</a:t>
            </a:r>
            <a:r>
              <a:rPr lang="en-US"/>
              <a:t> </a:t>
            </a:r>
          </a:p>
          <a:p>
            <a:endParaRPr lang="en-US">
              <a:cs typeface="Calibri"/>
            </a:endParaRPr>
          </a:p>
          <a:p>
            <a:r>
              <a:rPr lang="en-US" err="1">
                <a:cs typeface="Calibri"/>
              </a:rPr>
              <a:t>Ccp</a:t>
            </a:r>
            <a:r>
              <a:rPr lang="en-US">
                <a:cs typeface="Calibri"/>
              </a:rPr>
              <a:t> </a:t>
            </a:r>
            <a:r>
              <a:rPr lang="en-US" err="1">
                <a:cs typeface="Calibri"/>
              </a:rPr>
              <a:t>statpearls</a:t>
            </a:r>
            <a:endParaRPr lang="en-US">
              <a:cs typeface="Calibri"/>
            </a:endParaRPr>
          </a:p>
          <a:p>
            <a:endParaRPr lang="en-US">
              <a:cs typeface="Calibri"/>
            </a:endParaRPr>
          </a:p>
          <a:p>
            <a:endParaRPr lang="en-US">
              <a:cs typeface="Calibri"/>
            </a:endParaRPr>
          </a:p>
          <a:p>
            <a:r>
              <a:rPr lang="en-US">
                <a:cs typeface="Calibri"/>
              </a:rPr>
              <a:t>-120 randomized to three groups: mannitol, </a:t>
            </a:r>
            <a:r>
              <a:rPr lang="en-US" err="1">
                <a:cs typeface="Calibri"/>
              </a:rPr>
              <a:t>hts</a:t>
            </a:r>
            <a:r>
              <a:rPr lang="en-US">
                <a:cs typeface="Calibri"/>
              </a:rPr>
              <a:t>, or mannitol + glycerol</a:t>
            </a:r>
          </a:p>
        </p:txBody>
      </p:sp>
      <p:sp>
        <p:nvSpPr>
          <p:cNvPr id="4" name="Slide Number Placeholder 3"/>
          <p:cNvSpPr>
            <a:spLocks noGrp="1"/>
          </p:cNvSpPr>
          <p:nvPr>
            <p:ph type="sldNum" sz="quarter" idx="5"/>
          </p:nvPr>
        </p:nvSpPr>
        <p:spPr/>
        <p:txBody>
          <a:bodyPr/>
          <a:lstStyle/>
          <a:p>
            <a:fld id="{D4B9A9E5-4F7F-4A7D-9DE1-899232329269}" type="slidenum">
              <a:rPr lang="en-US" smtClean="0"/>
              <a:t>31</a:t>
            </a:fld>
            <a:endParaRPr lang="en-US"/>
          </a:p>
        </p:txBody>
      </p:sp>
    </p:spTree>
    <p:extLst>
      <p:ext uri="{BB962C8B-B14F-4D97-AF65-F5344CB8AC3E}">
        <p14:creationId xmlns:p14="http://schemas.microsoft.com/office/powerpoint/2010/main" val="3245159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Mentioned this study earlier</a:t>
            </a:r>
          </a:p>
          <a:p>
            <a:endParaRPr lang="en-US"/>
          </a:p>
          <a:p>
            <a:r>
              <a:rPr lang="en-US"/>
              <a:t>-Equal osmolarity</a:t>
            </a:r>
          </a:p>
          <a:p>
            <a:r>
              <a:rPr lang="en-US"/>
              <a:t>-Patients randomized to receive either mannitol 4 mL/kg or 7.5% </a:t>
            </a:r>
            <a:r>
              <a:rPr lang="en-US" err="1"/>
              <a:t>hts</a:t>
            </a:r>
            <a:r>
              <a:rPr lang="en-US"/>
              <a:t> 2 mL/kg when ICP &gt;15 mm Hg</a:t>
            </a:r>
          </a:p>
          <a:p>
            <a:endParaRPr lang="en-US"/>
          </a:p>
          <a:p>
            <a:r>
              <a:rPr lang="en-US"/>
              <a:t>Followed patients for 6 </a:t>
            </a:r>
            <a:r>
              <a:rPr lang="en-US" err="1"/>
              <a:t>mo</a:t>
            </a:r>
            <a:r>
              <a:rPr lang="en-US"/>
              <a:t> to assess their GOS</a:t>
            </a:r>
          </a:p>
        </p:txBody>
      </p:sp>
      <p:sp>
        <p:nvSpPr>
          <p:cNvPr id="4" name="Slide Number Placeholder 3"/>
          <p:cNvSpPr>
            <a:spLocks noGrp="1"/>
          </p:cNvSpPr>
          <p:nvPr>
            <p:ph type="sldNum" sz="quarter" idx="5"/>
          </p:nvPr>
        </p:nvSpPr>
        <p:spPr/>
        <p:txBody>
          <a:bodyPr/>
          <a:lstStyle/>
          <a:p>
            <a:fld id="{D4B9A9E5-4F7F-4A7D-9DE1-899232329269}" type="slidenum">
              <a:rPr lang="en-US" smtClean="0"/>
              <a:t>32</a:t>
            </a:fld>
            <a:endParaRPr lang="en-US"/>
          </a:p>
        </p:txBody>
      </p:sp>
    </p:spTree>
    <p:extLst>
      <p:ext uri="{BB962C8B-B14F-4D97-AF65-F5344CB8AC3E}">
        <p14:creationId xmlns:p14="http://schemas.microsoft.com/office/powerpoint/2010/main" val="826870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-Patients who received individualized doses of </a:t>
            </a:r>
            <a:r>
              <a:rPr lang="en-US" err="1"/>
              <a:t>hts</a:t>
            </a:r>
            <a:r>
              <a:rPr lang="en-US"/>
              <a:t> or mannitol 1:1, and then again 1 </a:t>
            </a:r>
            <a:r>
              <a:rPr lang="en-US" err="1"/>
              <a:t>hts</a:t>
            </a:r>
            <a:r>
              <a:rPr lang="en-US"/>
              <a:t> to 2: mannitol for sensitivity analysis</a:t>
            </a:r>
          </a:p>
          <a:p>
            <a:endParaRPr lang="en-US"/>
          </a:p>
          <a:p>
            <a:pPr marL="171450" indent="-171450">
              <a:buFontTx/>
              <a:buChar char="-"/>
            </a:pPr>
            <a:r>
              <a:rPr lang="en-US"/>
              <a:t>Primary outcome was reduction in cumulative and daily ICP, which the study found </a:t>
            </a:r>
            <a:r>
              <a:rPr lang="en-US" err="1"/>
              <a:t>hts</a:t>
            </a:r>
            <a:r>
              <a:rPr lang="en-US"/>
              <a:t> to be more effective</a:t>
            </a:r>
          </a:p>
          <a:p>
            <a:pPr marL="171450" indent="-171450">
              <a:buFontTx/>
              <a:buChar char="-"/>
            </a:pPr>
            <a:endParaRPr lang="en-US"/>
          </a:p>
          <a:p>
            <a:pPr marL="171450" indent="-171450">
              <a:buFontTx/>
              <a:buChar char="-"/>
            </a:pPr>
            <a:r>
              <a:rPr lang="en-US"/>
              <a:t>However secondary outcome was morality at 2 weeks, which was not different between the two groups</a:t>
            </a:r>
          </a:p>
        </p:txBody>
      </p:sp>
      <p:sp>
        <p:nvSpPr>
          <p:cNvPr id="4" name="Slide Number Placeholder 3"/>
          <p:cNvSpPr>
            <a:spLocks noGrp="1"/>
          </p:cNvSpPr>
          <p:nvPr>
            <p:ph type="sldNum" sz="quarter" idx="5"/>
          </p:nvPr>
        </p:nvSpPr>
        <p:spPr/>
        <p:txBody>
          <a:bodyPr/>
          <a:lstStyle/>
          <a:p>
            <a:fld id="{D4B9A9E5-4F7F-4A7D-9DE1-899232329269}" type="slidenum">
              <a:rPr lang="en-US" smtClean="0"/>
              <a:t>33</a:t>
            </a:fld>
            <a:endParaRPr lang="en-US"/>
          </a:p>
        </p:txBody>
      </p:sp>
    </p:spTree>
    <p:extLst>
      <p:ext uri="{BB962C8B-B14F-4D97-AF65-F5344CB8AC3E}">
        <p14:creationId xmlns:p14="http://schemas.microsoft.com/office/powerpoint/2010/main" val="33194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Component volume percentages:</a:t>
            </a:r>
          </a:p>
          <a:p>
            <a:pPr marL="171450" indent="-171450">
              <a:buFont typeface="Arial"/>
              <a:buChar char="•"/>
            </a:pPr>
            <a:r>
              <a:rPr lang="en-US">
                <a:cs typeface="Calibri"/>
              </a:rPr>
              <a:t>Brain ~80% </a:t>
            </a:r>
          </a:p>
          <a:p>
            <a:pPr marL="171450" indent="-171450">
              <a:buFont typeface="Arial"/>
              <a:buChar char="•"/>
            </a:pPr>
            <a:r>
              <a:rPr lang="en-US">
                <a:cs typeface="Calibri"/>
              </a:rPr>
              <a:t>CSF ~10%</a:t>
            </a:r>
          </a:p>
          <a:p>
            <a:pPr marL="171450" indent="-171450">
              <a:buFont typeface="Arial"/>
              <a:buChar char="•"/>
            </a:pPr>
            <a:r>
              <a:rPr lang="en-US">
                <a:cs typeface="Calibri"/>
              </a:rPr>
              <a:t>Intracranial Blood ~10%</a:t>
            </a:r>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a:p>
        </p:txBody>
      </p:sp>
    </p:spTree>
    <p:extLst>
      <p:ext uri="{BB962C8B-B14F-4D97-AF65-F5344CB8AC3E}">
        <p14:creationId xmlns:p14="http://schemas.microsoft.com/office/powerpoint/2010/main" val="285291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34</a:t>
            </a:fld>
            <a:endParaRPr lang="en-US"/>
          </a:p>
        </p:txBody>
      </p:sp>
    </p:spTree>
    <p:extLst>
      <p:ext uri="{BB962C8B-B14F-4D97-AF65-F5344CB8AC3E}">
        <p14:creationId xmlns:p14="http://schemas.microsoft.com/office/powerpoint/2010/main" val="3940470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37</a:t>
            </a:fld>
            <a:endParaRPr lang="en-US"/>
          </a:p>
        </p:txBody>
      </p:sp>
    </p:spTree>
    <p:extLst>
      <p:ext uri="{BB962C8B-B14F-4D97-AF65-F5344CB8AC3E}">
        <p14:creationId xmlns:p14="http://schemas.microsoft.com/office/powerpoint/2010/main" val="1418307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38</a:t>
            </a:fld>
            <a:endParaRPr lang="en-US"/>
          </a:p>
        </p:txBody>
      </p:sp>
    </p:spTree>
    <p:extLst>
      <p:ext uri="{BB962C8B-B14F-4D97-AF65-F5344CB8AC3E}">
        <p14:creationId xmlns:p14="http://schemas.microsoft.com/office/powerpoint/2010/main" val="3693964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39</a:t>
            </a:fld>
            <a:endParaRPr lang="en-US"/>
          </a:p>
        </p:txBody>
      </p:sp>
    </p:spTree>
    <p:extLst>
      <p:ext uri="{BB962C8B-B14F-4D97-AF65-F5344CB8AC3E}">
        <p14:creationId xmlns:p14="http://schemas.microsoft.com/office/powerpoint/2010/main" val="217732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40</a:t>
            </a:fld>
            <a:endParaRPr lang="en-US"/>
          </a:p>
        </p:txBody>
      </p:sp>
    </p:spTree>
    <p:extLst>
      <p:ext uri="{BB962C8B-B14F-4D97-AF65-F5344CB8AC3E}">
        <p14:creationId xmlns:p14="http://schemas.microsoft.com/office/powerpoint/2010/main" val="240417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41</a:t>
            </a:fld>
            <a:endParaRPr lang="en-US"/>
          </a:p>
        </p:txBody>
      </p:sp>
    </p:spTree>
    <p:extLst>
      <p:ext uri="{BB962C8B-B14F-4D97-AF65-F5344CB8AC3E}">
        <p14:creationId xmlns:p14="http://schemas.microsoft.com/office/powerpoint/2010/main" val="4132325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42</a:t>
            </a:fld>
            <a:endParaRPr lang="en-US"/>
          </a:p>
        </p:txBody>
      </p:sp>
    </p:spTree>
    <p:extLst>
      <p:ext uri="{BB962C8B-B14F-4D97-AF65-F5344CB8AC3E}">
        <p14:creationId xmlns:p14="http://schemas.microsoft.com/office/powerpoint/2010/main" val="176615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44</a:t>
            </a:fld>
            <a:endParaRPr lang="en-US"/>
          </a:p>
        </p:txBody>
      </p:sp>
    </p:spTree>
    <p:extLst>
      <p:ext uri="{BB962C8B-B14F-4D97-AF65-F5344CB8AC3E}">
        <p14:creationId xmlns:p14="http://schemas.microsoft.com/office/powerpoint/2010/main" val="1121393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trial only had 22 patients, which if you remember from a few minutes ago, is a very big deal to my opposition , so I’m surprised she included it</a:t>
            </a:r>
          </a:p>
        </p:txBody>
      </p:sp>
      <p:sp>
        <p:nvSpPr>
          <p:cNvPr id="4" name="Slide Number Placeholder 3"/>
          <p:cNvSpPr>
            <a:spLocks noGrp="1"/>
          </p:cNvSpPr>
          <p:nvPr>
            <p:ph type="sldNum" sz="quarter" idx="5"/>
          </p:nvPr>
        </p:nvSpPr>
        <p:spPr/>
        <p:txBody>
          <a:bodyPr/>
          <a:lstStyle/>
          <a:p>
            <a:fld id="{D4B9A9E5-4F7F-4A7D-9DE1-899232329269}" type="slidenum">
              <a:rPr lang="en-US" smtClean="0"/>
              <a:t>45</a:t>
            </a:fld>
            <a:endParaRPr lang="en-US"/>
          </a:p>
        </p:txBody>
      </p:sp>
    </p:spTree>
    <p:extLst>
      <p:ext uri="{BB962C8B-B14F-4D97-AF65-F5344CB8AC3E}">
        <p14:creationId xmlns:p14="http://schemas.microsoft.com/office/powerpoint/2010/main" val="368485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46</a:t>
            </a:fld>
            <a:endParaRPr lang="en-US"/>
          </a:p>
        </p:txBody>
      </p:sp>
    </p:spTree>
    <p:extLst>
      <p:ext uri="{BB962C8B-B14F-4D97-AF65-F5344CB8AC3E}">
        <p14:creationId xmlns:p14="http://schemas.microsoft.com/office/powerpoint/2010/main" val="199032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Compensatory mechanisms:</a:t>
            </a:r>
            <a:endParaRPr lang="en-US"/>
          </a:p>
          <a:p>
            <a:pPr marL="171450" indent="-171450">
              <a:buFont typeface="Arial"/>
              <a:buChar char="•"/>
            </a:pPr>
            <a:r>
              <a:rPr lang="en-US">
                <a:cs typeface="Calibri"/>
              </a:rPr>
              <a:t>If there is an addition of a mass (e.g., hematoma, cerebral edema, tumor) equal volumes of venous and CSF volume will decrease to maintain normal ICP and to protect brain matter. However, when these mechanisms are exhausted, the mass will be able to swell in volume – causing an exponential increase in ICP. When ICP elevates, CPP decreases, thus causing deoxygenation and brain ischemia and infarction may occur due to this mechanism (as well as being "squished")</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a:p>
        </p:txBody>
      </p:sp>
    </p:spTree>
    <p:extLst>
      <p:ext uri="{BB962C8B-B14F-4D97-AF65-F5344CB8AC3E}">
        <p14:creationId xmlns:p14="http://schemas.microsoft.com/office/powerpoint/2010/main" val="2156434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47</a:t>
            </a:fld>
            <a:endParaRPr lang="en-US"/>
          </a:p>
        </p:txBody>
      </p:sp>
    </p:spTree>
    <p:extLst>
      <p:ext uri="{BB962C8B-B14F-4D97-AF65-F5344CB8AC3E}">
        <p14:creationId xmlns:p14="http://schemas.microsoft.com/office/powerpoint/2010/main" val="2712779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48</a:t>
            </a:fld>
            <a:endParaRPr lang="en-US"/>
          </a:p>
        </p:txBody>
      </p:sp>
    </p:spTree>
    <p:extLst>
      <p:ext uri="{BB962C8B-B14F-4D97-AF65-F5344CB8AC3E}">
        <p14:creationId xmlns:p14="http://schemas.microsoft.com/office/powerpoint/2010/main" val="304946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49</a:t>
            </a:fld>
            <a:endParaRPr lang="en-US"/>
          </a:p>
        </p:txBody>
      </p:sp>
    </p:spTree>
    <p:extLst>
      <p:ext uri="{BB962C8B-B14F-4D97-AF65-F5344CB8AC3E}">
        <p14:creationId xmlns:p14="http://schemas.microsoft.com/office/powerpoint/2010/main" val="1750663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Mannitol is not reabsorbed from the renal tubule</a:t>
            </a:r>
          </a:p>
        </p:txBody>
      </p:sp>
      <p:sp>
        <p:nvSpPr>
          <p:cNvPr id="4" name="Slide Number Placeholder 3"/>
          <p:cNvSpPr>
            <a:spLocks noGrp="1"/>
          </p:cNvSpPr>
          <p:nvPr>
            <p:ph type="sldNum" sz="quarter" idx="5"/>
          </p:nvPr>
        </p:nvSpPr>
        <p:spPr/>
        <p:txBody>
          <a:bodyPr/>
          <a:lstStyle/>
          <a:p>
            <a:fld id="{D4B9A9E5-4F7F-4A7D-9DE1-899232329269}" type="slidenum">
              <a:rPr lang="en-US" smtClean="0"/>
              <a:t>55</a:t>
            </a:fld>
            <a:endParaRPr lang="en-US"/>
          </a:p>
        </p:txBody>
      </p:sp>
    </p:spTree>
    <p:extLst>
      <p:ext uri="{BB962C8B-B14F-4D97-AF65-F5344CB8AC3E}">
        <p14:creationId xmlns:p14="http://schemas.microsoft.com/office/powerpoint/2010/main" val="131148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r>
              <a:rPr lang="en-US">
                <a:cs typeface="Calibri"/>
              </a:rPr>
              <a:t>Proverbial death spiral of elevated ICP:</a:t>
            </a:r>
          </a:p>
          <a:p>
            <a:pPr marL="1314450" lvl="2" indent="-171450">
              <a:buFont typeface="Arial"/>
              <a:buChar char="•"/>
            </a:pPr>
            <a:r>
              <a:rPr lang="en-US">
                <a:cs typeface="Calibri"/>
              </a:rPr>
              <a:t>Brain ischemia – brain is being "squished" and cell death occurs due to lack of oxygenation and energy (glucose) supply</a:t>
            </a:r>
          </a:p>
          <a:p>
            <a:pPr marL="1314450" lvl="2" indent="-171450">
              <a:buFont typeface="Arial"/>
              <a:buChar char="•"/>
            </a:pPr>
            <a:r>
              <a:rPr lang="en-US">
                <a:cs typeface="Calibri"/>
              </a:rPr>
              <a:t>Cerebral herniation – this is when brain tissue </a:t>
            </a:r>
            <a:r>
              <a:rPr lang="en-US" err="1">
                <a:cs typeface="Calibri"/>
              </a:rPr>
              <a:t>translocates</a:t>
            </a:r>
            <a:r>
              <a:rPr lang="en-US">
                <a:cs typeface="Calibri"/>
              </a:rPr>
              <a:t>. This may be towards the largest hole in the skull – the foramen magnum. If this occurs and pressure is put on the brainstem – essential functions (e.g., respiratory drive, heart functions) may cease and death occurs.</a:t>
            </a:r>
          </a:p>
          <a:p>
            <a:pPr marL="1314450" lvl="2"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a:p>
        </p:txBody>
      </p:sp>
    </p:spTree>
    <p:extLst>
      <p:ext uri="{BB962C8B-B14F-4D97-AF65-F5344CB8AC3E}">
        <p14:creationId xmlns:p14="http://schemas.microsoft.com/office/powerpoint/2010/main" val="382042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CPP 60-70 mmHg shown to be associated with reduction in 2-week mortality</a:t>
            </a:r>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a:p>
        </p:txBody>
      </p:sp>
    </p:spTree>
    <p:extLst>
      <p:ext uri="{BB962C8B-B14F-4D97-AF65-F5344CB8AC3E}">
        <p14:creationId xmlns:p14="http://schemas.microsoft.com/office/powerpoint/2010/main" val="234475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-CSF drainage, decompressive craniectomy</a:t>
            </a:r>
          </a:p>
        </p:txBody>
      </p:sp>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a:p>
        </p:txBody>
      </p:sp>
    </p:spTree>
    <p:extLst>
      <p:ext uri="{BB962C8B-B14F-4D97-AF65-F5344CB8AC3E}">
        <p14:creationId xmlns:p14="http://schemas.microsoft.com/office/powerpoint/2010/main" val="268030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14</a:t>
            </a:fld>
            <a:endParaRPr lang="en-US"/>
          </a:p>
        </p:txBody>
      </p:sp>
    </p:spTree>
    <p:extLst>
      <p:ext uri="{BB962C8B-B14F-4D97-AF65-F5344CB8AC3E}">
        <p14:creationId xmlns:p14="http://schemas.microsoft.com/office/powerpoint/2010/main" val="295118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B9A9E5-4F7F-4A7D-9DE1-899232329269}" type="slidenum">
              <a:rPr lang="en-US" smtClean="0"/>
              <a:t>15</a:t>
            </a:fld>
            <a:endParaRPr lang="en-US"/>
          </a:p>
        </p:txBody>
      </p:sp>
    </p:spTree>
    <p:extLst>
      <p:ext uri="{BB962C8B-B14F-4D97-AF65-F5344CB8AC3E}">
        <p14:creationId xmlns:p14="http://schemas.microsoft.com/office/powerpoint/2010/main" val="167477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Reflection coefficient- is the selectivity of the blood brain barrier to a particular substance</a:t>
            </a:r>
          </a:p>
          <a:p>
            <a:endParaRPr lang="en-US"/>
          </a:p>
          <a:p>
            <a:r>
              <a:rPr lang="en-US"/>
              <a:t>Normal plasma osmolarity 275-290 </a:t>
            </a:r>
            <a:r>
              <a:rPr lang="en-US" err="1"/>
              <a:t>mOsmol</a:t>
            </a:r>
            <a:r>
              <a:rPr lang="en-US"/>
              <a:t>/kg</a:t>
            </a:r>
          </a:p>
        </p:txBody>
      </p:sp>
      <p:sp>
        <p:nvSpPr>
          <p:cNvPr id="4" name="Slide Number Placeholder 3"/>
          <p:cNvSpPr>
            <a:spLocks noGrp="1"/>
          </p:cNvSpPr>
          <p:nvPr>
            <p:ph type="sldNum" sz="quarter" idx="5"/>
          </p:nvPr>
        </p:nvSpPr>
        <p:spPr/>
        <p:txBody>
          <a:bodyPr/>
          <a:lstStyle/>
          <a:p>
            <a:fld id="{D4B9A9E5-4F7F-4A7D-9DE1-899232329269}" type="slidenum">
              <a:rPr lang="en-US" smtClean="0"/>
              <a:t>16</a:t>
            </a:fld>
            <a:endParaRPr lang="en-US"/>
          </a:p>
        </p:txBody>
      </p:sp>
    </p:spTree>
    <p:extLst>
      <p:ext uri="{BB962C8B-B14F-4D97-AF65-F5344CB8AC3E}">
        <p14:creationId xmlns:p14="http://schemas.microsoft.com/office/powerpoint/2010/main" val="2246910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endParaRPr lang="en-US"/>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CCSAP, 2022</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CCSAP, 2022</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CCSAP, 2022</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a:t>CCSAP, 2022</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CCSAP, 2022</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CCSAP, 2022</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CCSAP, 2022</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CCSAP, 2022</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CCSAP, 2022</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CCSAP, 2022</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CCSAP, 2022</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w/ Footnote">
    <p:spTree>
      <p:nvGrpSpPr>
        <p:cNvPr id="1" name=""/>
        <p:cNvGrpSpPr/>
        <p:nvPr/>
      </p:nvGrpSpPr>
      <p:grpSpPr>
        <a:xfrm>
          <a:off x="0" y="0"/>
          <a:ext cx="0" cy="0"/>
          <a:chOff x="0" y="0"/>
          <a:chExt cx="0" cy="0"/>
        </a:xfrm>
      </p:grpSpPr>
      <p:sp>
        <p:nvSpPr>
          <p:cNvPr id="11" name="Text Placeholder 10"/>
          <p:cNvSpPr>
            <a:spLocks noGrp="1"/>
          </p:cNvSpPr>
          <p:nvPr>
            <p:ph type="body" sz="quarter" idx="17" hasCustomPrompt="1"/>
          </p:nvPr>
        </p:nvSpPr>
        <p:spPr>
          <a:xfrm>
            <a:off x="1307531" y="6062928"/>
            <a:ext cx="5721920" cy="581010"/>
          </a:xfrm>
          <a:prstGeom prst="rect">
            <a:avLst/>
          </a:prstGeom>
        </p:spPr>
        <p:txBody>
          <a:bodyPr tIns="91440">
            <a:noAutofit/>
          </a:bodyPr>
          <a:lstStyle>
            <a:lvl1pPr marL="0" indent="0" algn="l">
              <a:buNone/>
              <a:defRPr sz="1000" baseline="0">
                <a:solidFill>
                  <a:schemeClr val="tx1">
                    <a:lumMod val="75000"/>
                    <a:lumOff val="2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footnote content goes here. To place footnotes on additional slides, copy and paste this footnote onto those slides.</a:t>
            </a:r>
          </a:p>
        </p:txBody>
      </p:sp>
      <p:sp>
        <p:nvSpPr>
          <p:cNvPr id="8" name="Slide Number Placeholder 8">
            <a:extLst>
              <a:ext uri="{FF2B5EF4-FFF2-40B4-BE49-F238E27FC236}">
                <a16:creationId xmlns:a16="http://schemas.microsoft.com/office/drawing/2014/main" id="{691A5427-DB1D-F143-A86C-104FEB50021D}"/>
              </a:ext>
            </a:extLst>
          </p:cNvPr>
          <p:cNvSpPr>
            <a:spLocks noGrp="1"/>
          </p:cNvSpPr>
          <p:nvPr>
            <p:ph type="sldNum" sz="quarter" idx="16"/>
          </p:nvPr>
        </p:nvSpPr>
        <p:spPr>
          <a:xfrm>
            <a:off x="11544952" y="6166751"/>
            <a:ext cx="355119" cy="182880"/>
          </a:xfrm>
        </p:spPr>
        <p:txBody>
          <a:bodyPr/>
          <a:lstStyle/>
          <a:p>
            <a:fld id="{34971C27-C87E-45F4-8EEB-007BFB32C23B}" type="slidenum">
              <a:rPr lang="en-US" smtClean="0"/>
              <a:pPr/>
              <a:t>‹#›</a:t>
            </a:fld>
            <a:endParaRPr lang="en-US" dirty="0"/>
          </a:p>
        </p:txBody>
      </p:sp>
      <p:sp>
        <p:nvSpPr>
          <p:cNvPr id="6" name="Content Placeholder 6">
            <a:extLst>
              <a:ext uri="{FF2B5EF4-FFF2-40B4-BE49-F238E27FC236}">
                <a16:creationId xmlns:a16="http://schemas.microsoft.com/office/drawing/2014/main" id="{D610636D-7196-EE47-AD8B-090073B425DF}"/>
              </a:ext>
            </a:extLst>
          </p:cNvPr>
          <p:cNvSpPr>
            <a:spLocks noGrp="1"/>
          </p:cNvSpPr>
          <p:nvPr>
            <p:ph sz="quarter" idx="13"/>
          </p:nvPr>
        </p:nvSpPr>
        <p:spPr>
          <a:xfrm>
            <a:off x="1307530" y="1795463"/>
            <a:ext cx="9231778" cy="3966359"/>
          </a:xfrm>
          <a:prstGeom prst="rect">
            <a:avLst/>
          </a:prstGeom>
        </p:spPr>
        <p:txBody>
          <a:bodyPr/>
          <a:lstStyle>
            <a:lvl4pPr>
              <a:spcBef>
                <a:spcPts val="0"/>
              </a:spcBef>
              <a:defRPr/>
            </a:lvl4pPr>
            <a:lvl5pPr>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8190C09F-3611-9349-BBBD-09398FCCE526}"/>
              </a:ext>
            </a:extLst>
          </p:cNvPr>
          <p:cNvSpPr>
            <a:spLocks noGrp="1"/>
          </p:cNvSpPr>
          <p:nvPr>
            <p:ph type="title"/>
          </p:nvPr>
        </p:nvSpPr>
        <p:spPr>
          <a:xfrm>
            <a:off x="1307530" y="566898"/>
            <a:ext cx="10360246" cy="346449"/>
          </a:xfrm>
          <a:prstGeom prst="rect">
            <a:avLst/>
          </a:prstGeom>
        </p:spPr>
        <p:txBody>
          <a:bodyPr vert="horz" lIns="0" tIns="0" rIns="0" bIns="0" rtlCol="0" anchor="t" anchorCtr="0">
            <a:noAutofit/>
          </a:bodyPr>
          <a:lstStyle/>
          <a:p>
            <a:r>
              <a:rPr lang="en-US" dirty="0"/>
              <a:t>Slide Title, Georgia Bold 34 </a:t>
            </a:r>
            <a:r>
              <a:rPr lang="en-US" dirty="0" err="1"/>
              <a:t>pt</a:t>
            </a:r>
            <a:endParaRPr lang="en-US" dirty="0"/>
          </a:p>
        </p:txBody>
      </p:sp>
    </p:spTree>
    <p:extLst>
      <p:ext uri="{BB962C8B-B14F-4D97-AF65-F5344CB8AC3E}">
        <p14:creationId xmlns:p14="http://schemas.microsoft.com/office/powerpoint/2010/main" val="18391290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a:t>CCSAP, 2022</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a:t>CCSAP, 2022</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a:t>CCSAP, 2022</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a:t>CCSAP, 2022</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a:t>CCSAP, 2022</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CCSAP, 2022</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CCSAP, 2022</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 id="2147483701" r:id="rId20"/>
  </p:sldLayoutIdLst>
  <p:hf hd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4A_EA8E4EC6.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45_DC02B4EB.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4B_2A8EF80A.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4D_E7C55BD6.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4E_54DD848.xml"/><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4C_1AD90FE7.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4F_60DC920D.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5_67A0589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35_A45440CE.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21_6DF79403.xm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8/10/relationships/comments" Target="../comments/modernComment_165_76E639FC.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microsoft.com/office/2018/10/relationships/comments" Target="../comments/modernComment_139_858E063D.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3D_743111B.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3C_8CE5EBB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0A_7E6E9BD5.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50_BC8340F2.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2B_FF2305A0.xm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microsoft.com/office/2018/10/relationships/comments" Target="../comments/modernComment_141_25366611.xm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microsoft.com/office/2018/10/relationships/comments" Target="../comments/modernComment_130_408E76F5.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microsoft.com/office/2018/10/relationships/comments" Target="../comments/modernComment_168_D0F1F1A8.xm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160_41B9A2B1.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microsoft.com/office/2018/10/relationships/comments" Target="../comments/modernComment_155_D9D4710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traumaticbraininjury/moderate-severe/index.html" TargetMode="External"/><Relationship Id="rId2" Type="http://schemas.openxmlformats.org/officeDocument/2006/relationships/hyperlink" Target="https://www.cdc.gov/traumaticbraininjury/data/index.html" TargetMode="External"/><Relationship Id="rId1" Type="http://schemas.openxmlformats.org/officeDocument/2006/relationships/slideLayout" Target="../slideLayouts/slideLayout14.xml"/><Relationship Id="rId6" Type="http://schemas.openxmlformats.org/officeDocument/2006/relationships/hyperlink" Target="https://www.uptodate.com/contents/management-of-acute-moderate-and-severe-traumatic-brain-injury" TargetMode="External"/><Relationship Id="rId5" Type="http://schemas.openxmlformats.org/officeDocument/2006/relationships/hyperlink" Target="https://www.thesciencehive.co.uk/biological-membranes-alevel#:~:text=Transport%20across%20cell%20membranes,moving%20against%20its%20concentration%20gradient." TargetMode="External"/><Relationship Id="rId4" Type="http://schemas.openxmlformats.org/officeDocument/2006/relationships/hyperlink" Target="http://www.ncbi.nlm.nih.gov/books/NBK482119/"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doi.org/10.1016/j.rcae.2014.07.010"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18/10/relationships/comments" Target="../comments/modernComment_143_C8347EEF.xml"/><Relationship Id="rId7" Type="http://schemas.openxmlformats.org/officeDocument/2006/relationships/image" Target="../media/image30.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microsoft.com/office/2018/10/relationships/comments" Target="../comments/modernComment_144_F8A6DB89.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49_BB159EC5.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665785" y="1275449"/>
            <a:ext cx="7310016" cy="3007427"/>
          </a:xfrm>
        </p:spPr>
        <p:txBody>
          <a:bodyPr/>
          <a:lstStyle/>
          <a:p>
            <a:r>
              <a:rPr lang="en-US" sz="4000" dirty="0"/>
              <a:t>Hypertonic Saline Versus Mannitol For Treatment of Elevated Intracranial Pressure in Traumatic Brain Injury</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78518" y="5117967"/>
            <a:ext cx="7648491" cy="1039130"/>
          </a:xfrm>
        </p:spPr>
        <p:txBody>
          <a:bodyPr vert="horz" lIns="91440" tIns="45720" rIns="91440" bIns="45720" rtlCol="0" anchor="t">
            <a:noAutofit/>
          </a:bodyPr>
          <a:lstStyle/>
          <a:p>
            <a:r>
              <a:rPr lang="en-US" sz="2400"/>
              <a:t>Erin Beauclair, Pharm.D. and Elli Emerson, Pharm.D.</a:t>
            </a:r>
          </a:p>
          <a:p>
            <a:r>
              <a:rPr lang="en-US" sz="2400"/>
              <a:t>Essentia Health PGY-1 Acute Care Pharmacy Residents</a:t>
            </a:r>
          </a:p>
          <a:p>
            <a:r>
              <a:rPr lang="en-US" sz="2400"/>
              <a:t>October 27th, 2022</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648CB0-19D2-6328-473B-50F7AB303845}"/>
              </a:ext>
            </a:extLst>
          </p:cNvPr>
          <p:cNvSpPr>
            <a:spLocks noGrp="1"/>
          </p:cNvSpPr>
          <p:nvPr>
            <p:ph type="title"/>
          </p:nvPr>
        </p:nvSpPr>
        <p:spPr/>
        <p:txBody>
          <a:bodyPr/>
          <a:lstStyle/>
          <a:p>
            <a:r>
              <a:rPr lang="en-US"/>
              <a:t>Pathophysiology – </a:t>
            </a:r>
            <a:r>
              <a:rPr lang="en-US" err="1"/>
              <a:t>Monro-KellIe</a:t>
            </a:r>
            <a:r>
              <a:rPr lang="en-US"/>
              <a:t> Hypothesis</a:t>
            </a:r>
          </a:p>
        </p:txBody>
      </p:sp>
      <p:sp>
        <p:nvSpPr>
          <p:cNvPr id="4" name="Footer Placeholder 3">
            <a:extLst>
              <a:ext uri="{FF2B5EF4-FFF2-40B4-BE49-F238E27FC236}">
                <a16:creationId xmlns:a16="http://schemas.microsoft.com/office/drawing/2014/main" id="{C7B6B685-F383-2DB6-2764-5D0BD002533B}"/>
              </a:ext>
            </a:extLst>
          </p:cNvPr>
          <p:cNvSpPr>
            <a:spLocks noGrp="1"/>
          </p:cNvSpPr>
          <p:nvPr>
            <p:ph type="ftr" sz="quarter" idx="11"/>
          </p:nvPr>
        </p:nvSpPr>
        <p:spPr>
          <a:xfrm>
            <a:off x="284101" y="6429163"/>
            <a:ext cx="1609846" cy="365125"/>
          </a:xfrm>
        </p:spPr>
        <p:txBody>
          <a:bodyPr/>
          <a:lstStyle/>
          <a:p>
            <a:pPr algn="l"/>
            <a:r>
              <a:rPr lang="en-US" sz="1400" err="1"/>
              <a:t>Mokri</a:t>
            </a:r>
            <a:r>
              <a:rPr lang="en-US" sz="1400"/>
              <a:t>, 2001</a:t>
            </a:r>
          </a:p>
        </p:txBody>
      </p:sp>
      <p:sp>
        <p:nvSpPr>
          <p:cNvPr id="2" name="Arrow: Curved Right 1">
            <a:extLst>
              <a:ext uri="{FF2B5EF4-FFF2-40B4-BE49-F238E27FC236}">
                <a16:creationId xmlns:a16="http://schemas.microsoft.com/office/drawing/2014/main" id="{100C816F-AE9C-2A2E-D60D-58CF95877BE1}"/>
              </a:ext>
            </a:extLst>
          </p:cNvPr>
          <p:cNvSpPr/>
          <p:nvPr/>
        </p:nvSpPr>
        <p:spPr>
          <a:xfrm>
            <a:off x="4261802" y="2820924"/>
            <a:ext cx="730250" cy="1586953"/>
          </a:xfrm>
          <a:prstGeom prst="curvedRightArrow">
            <a:avLst/>
          </a:prstGeom>
          <a:solidFill>
            <a:srgbClr val="F6F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Left 5">
            <a:extLst>
              <a:ext uri="{FF2B5EF4-FFF2-40B4-BE49-F238E27FC236}">
                <a16:creationId xmlns:a16="http://schemas.microsoft.com/office/drawing/2014/main" id="{99899BFD-8657-1E7E-2183-B502160F8833}"/>
              </a:ext>
            </a:extLst>
          </p:cNvPr>
          <p:cNvSpPr/>
          <p:nvPr/>
        </p:nvSpPr>
        <p:spPr>
          <a:xfrm>
            <a:off x="6181090" y="3654360"/>
            <a:ext cx="730250" cy="1578496"/>
          </a:xfrm>
          <a:prstGeom prst="curvedLeftArrow">
            <a:avLst/>
          </a:prstGeom>
          <a:solidFill>
            <a:srgbClr val="F6F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Right 6">
            <a:extLst>
              <a:ext uri="{FF2B5EF4-FFF2-40B4-BE49-F238E27FC236}">
                <a16:creationId xmlns:a16="http://schemas.microsoft.com/office/drawing/2014/main" id="{71ED312A-E657-0667-91F7-CAE9331F2596}"/>
              </a:ext>
            </a:extLst>
          </p:cNvPr>
          <p:cNvSpPr/>
          <p:nvPr/>
        </p:nvSpPr>
        <p:spPr>
          <a:xfrm>
            <a:off x="3614483" y="2083372"/>
            <a:ext cx="4111625" cy="698499"/>
          </a:xfrm>
          <a:prstGeom prst="rightArrow">
            <a:avLst/>
          </a:prstGeom>
          <a:solidFill>
            <a:srgbClr val="F6F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0B3C9CF-3D08-7F82-529B-F367C64E36D9}"/>
              </a:ext>
            </a:extLst>
          </p:cNvPr>
          <p:cNvSpPr/>
          <p:nvPr/>
        </p:nvSpPr>
        <p:spPr>
          <a:xfrm>
            <a:off x="8020050" y="2082800"/>
            <a:ext cx="2436812" cy="1158874"/>
          </a:xfrm>
          <a:prstGeom prst="roundRect">
            <a:avLst/>
          </a:prstGeom>
          <a:solidFill>
            <a:srgbClr val="F5D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C5CF5A7-A72E-FF2B-7586-769D9277F1AF}"/>
              </a:ext>
            </a:extLst>
          </p:cNvPr>
          <p:cNvSpPr/>
          <p:nvPr/>
        </p:nvSpPr>
        <p:spPr>
          <a:xfrm>
            <a:off x="4630738" y="5329238"/>
            <a:ext cx="2436812" cy="1158874"/>
          </a:xfrm>
          <a:prstGeom prst="roundRect">
            <a:avLst/>
          </a:prstGeom>
          <a:solidFill>
            <a:srgbClr val="F5D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93768C7-E65C-E058-996B-C311C0F474D0}"/>
              </a:ext>
            </a:extLst>
          </p:cNvPr>
          <p:cNvSpPr/>
          <p:nvPr/>
        </p:nvSpPr>
        <p:spPr>
          <a:xfrm>
            <a:off x="955675" y="2082800"/>
            <a:ext cx="2436812" cy="1158874"/>
          </a:xfrm>
          <a:prstGeom prst="roundRect">
            <a:avLst/>
          </a:prstGeom>
          <a:solidFill>
            <a:srgbClr val="F5D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031064C-BDEB-9C4C-CA86-1267BA757CE9}"/>
              </a:ext>
            </a:extLst>
          </p:cNvPr>
          <p:cNvSpPr/>
          <p:nvPr/>
        </p:nvSpPr>
        <p:spPr>
          <a:xfrm rot="7980000">
            <a:off x="6690522" y="4544479"/>
            <a:ext cx="3503218" cy="761999"/>
          </a:xfrm>
          <a:prstGeom prst="rightArrow">
            <a:avLst/>
          </a:prstGeom>
          <a:solidFill>
            <a:srgbClr val="F6F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B558497-D572-2EA7-C8B1-5D9B1C5482CC}"/>
              </a:ext>
            </a:extLst>
          </p:cNvPr>
          <p:cNvSpPr/>
          <p:nvPr/>
        </p:nvSpPr>
        <p:spPr>
          <a:xfrm rot="13500000">
            <a:off x="1117607" y="4414879"/>
            <a:ext cx="3857625" cy="761999"/>
          </a:xfrm>
          <a:prstGeom prst="rightArrow">
            <a:avLst/>
          </a:prstGeom>
          <a:solidFill>
            <a:srgbClr val="F6F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9DFC5B4-DAD6-F9DC-7055-4A285EBB0A23}"/>
              </a:ext>
            </a:extLst>
          </p:cNvPr>
          <p:cNvSpPr txBox="1"/>
          <p:nvPr/>
        </p:nvSpPr>
        <p:spPr>
          <a:xfrm>
            <a:off x="1089024" y="1991507"/>
            <a:ext cx="218122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Brain inflammation and edema (cerebral vasodilation)</a:t>
            </a:r>
          </a:p>
        </p:txBody>
      </p:sp>
      <p:sp>
        <p:nvSpPr>
          <p:cNvPr id="20" name="TextBox 19">
            <a:extLst>
              <a:ext uri="{FF2B5EF4-FFF2-40B4-BE49-F238E27FC236}">
                <a16:creationId xmlns:a16="http://schemas.microsoft.com/office/drawing/2014/main" id="{2AEA084F-7609-76AD-EEDC-E5DFCEF05507}"/>
              </a:ext>
            </a:extLst>
          </p:cNvPr>
          <p:cNvSpPr txBox="1"/>
          <p:nvPr/>
        </p:nvSpPr>
        <p:spPr>
          <a:xfrm>
            <a:off x="8372694" y="2468560"/>
            <a:ext cx="21494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ICP Elevation</a:t>
            </a:r>
          </a:p>
        </p:txBody>
      </p:sp>
      <p:sp>
        <p:nvSpPr>
          <p:cNvPr id="21" name="TextBox 20">
            <a:extLst>
              <a:ext uri="{FF2B5EF4-FFF2-40B4-BE49-F238E27FC236}">
                <a16:creationId xmlns:a16="http://schemas.microsoft.com/office/drawing/2014/main" id="{A06F4999-ED63-2A72-3E3D-97B7FC2970A0}"/>
              </a:ext>
            </a:extLst>
          </p:cNvPr>
          <p:cNvSpPr txBox="1"/>
          <p:nvPr/>
        </p:nvSpPr>
        <p:spPr>
          <a:xfrm>
            <a:off x="4709872" y="5525840"/>
            <a:ext cx="22288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Brain hypoperfusion</a:t>
            </a:r>
          </a:p>
        </p:txBody>
      </p:sp>
      <p:sp>
        <p:nvSpPr>
          <p:cNvPr id="22" name="TextBox 21">
            <a:extLst>
              <a:ext uri="{FF2B5EF4-FFF2-40B4-BE49-F238E27FC236}">
                <a16:creationId xmlns:a16="http://schemas.microsoft.com/office/drawing/2014/main" id="{4494232C-1DF0-CC7A-E4D0-6C99C0518A08}"/>
              </a:ext>
            </a:extLst>
          </p:cNvPr>
          <p:cNvSpPr txBox="1"/>
          <p:nvPr/>
        </p:nvSpPr>
        <p:spPr>
          <a:xfrm>
            <a:off x="4997450" y="2986087"/>
            <a:ext cx="130079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Brain ischemia</a:t>
            </a:r>
          </a:p>
          <a:p>
            <a:endParaRPr lang="en-US" sz="2000"/>
          </a:p>
          <a:p>
            <a:r>
              <a:rPr lang="en-US" sz="2000"/>
              <a:t>Cerebral herniation</a:t>
            </a:r>
          </a:p>
          <a:p>
            <a:endParaRPr lang="en-US" sz="2000"/>
          </a:p>
          <a:p>
            <a:r>
              <a:rPr lang="en-US" sz="2000"/>
              <a:t>Death</a:t>
            </a:r>
          </a:p>
        </p:txBody>
      </p:sp>
      <p:sp>
        <p:nvSpPr>
          <p:cNvPr id="8" name="TextBox 7">
            <a:extLst>
              <a:ext uri="{FF2B5EF4-FFF2-40B4-BE49-F238E27FC236}">
                <a16:creationId xmlns:a16="http://schemas.microsoft.com/office/drawing/2014/main" id="{430470C6-579D-CD8F-6135-89FADF0741A2}"/>
              </a:ext>
            </a:extLst>
          </p:cNvPr>
          <p:cNvSpPr txBox="1"/>
          <p:nvPr/>
        </p:nvSpPr>
        <p:spPr>
          <a:xfrm>
            <a:off x="8799285" y="5052785"/>
            <a:ext cx="1877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Decreased CPP</a:t>
            </a:r>
          </a:p>
        </p:txBody>
      </p:sp>
      <p:sp>
        <p:nvSpPr>
          <p:cNvPr id="9" name="TextBox 8">
            <a:extLst>
              <a:ext uri="{FF2B5EF4-FFF2-40B4-BE49-F238E27FC236}">
                <a16:creationId xmlns:a16="http://schemas.microsoft.com/office/drawing/2014/main" id="{3C6EF7F1-76BC-75AE-3A2A-48E22BA0981F}"/>
              </a:ext>
            </a:extLst>
          </p:cNvPr>
          <p:cNvSpPr txBox="1"/>
          <p:nvPr/>
        </p:nvSpPr>
        <p:spPr>
          <a:xfrm>
            <a:off x="1088572" y="5052785"/>
            <a:ext cx="1714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Deoxygenation</a:t>
            </a:r>
          </a:p>
        </p:txBody>
      </p:sp>
      <p:sp>
        <p:nvSpPr>
          <p:cNvPr id="12" name="Slide Number Placeholder 11">
            <a:extLst>
              <a:ext uri="{FF2B5EF4-FFF2-40B4-BE49-F238E27FC236}">
                <a16:creationId xmlns:a16="http://schemas.microsoft.com/office/drawing/2014/main" id="{CD0D4D85-100D-416E-B7D9-A95D29C50833}"/>
              </a:ext>
            </a:extLst>
          </p:cNvPr>
          <p:cNvSpPr>
            <a:spLocks noGrp="1"/>
          </p:cNvSpPr>
          <p:nvPr>
            <p:ph type="sldNum" sz="quarter" idx="12"/>
          </p:nvPr>
        </p:nvSpPr>
        <p:spPr/>
        <p:txBody>
          <a:bodyPr/>
          <a:lstStyle/>
          <a:p>
            <a:fld id="{B5CEABB6-07DC-46E8-9B57-56EC44A396E5}" type="slidenum">
              <a:rPr lang="en-US" smtClean="0"/>
              <a:t>10</a:t>
            </a:fld>
            <a:endParaRPr lang="en-US"/>
          </a:p>
        </p:txBody>
      </p:sp>
    </p:spTree>
    <p:extLst>
      <p:ext uri="{BB962C8B-B14F-4D97-AF65-F5344CB8AC3E}">
        <p14:creationId xmlns:p14="http://schemas.microsoft.com/office/powerpoint/2010/main" val="393519482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B9A031F5-3963-61DD-461E-0BFD714138BB}"/>
              </a:ext>
            </a:extLst>
          </p:cNvPr>
          <p:cNvGraphicFramePr>
            <a:graphicFrameLocks noGrp="1"/>
          </p:cNvGraphicFramePr>
          <p:nvPr>
            <p:ph type="dgm" sz="quarter" idx="15"/>
            <p:extLst>
              <p:ext uri="{D42A27DB-BD31-4B8C-83A1-F6EECF244321}">
                <p14:modId xmlns:p14="http://schemas.microsoft.com/office/powerpoint/2010/main" val="2058527704"/>
              </p:ext>
            </p:extLst>
          </p:nvPr>
        </p:nvGraphicFramePr>
        <p:xfrm>
          <a:off x="920376" y="2196539"/>
          <a:ext cx="10515600" cy="369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EA4D72D-86E1-94D6-6689-CB36C0D8C272}"/>
              </a:ext>
            </a:extLst>
          </p:cNvPr>
          <p:cNvSpPr>
            <a:spLocks noGrp="1"/>
          </p:cNvSpPr>
          <p:nvPr>
            <p:ph type="title"/>
          </p:nvPr>
        </p:nvSpPr>
        <p:spPr/>
        <p:txBody>
          <a:bodyPr/>
          <a:lstStyle/>
          <a:p>
            <a:r>
              <a:rPr lang="en-US"/>
              <a:t>Other Consequences of Uncontrolled ICP</a:t>
            </a:r>
          </a:p>
        </p:txBody>
      </p:sp>
      <p:sp>
        <p:nvSpPr>
          <p:cNvPr id="7" name="Footer Placeholder 6">
            <a:extLst>
              <a:ext uri="{FF2B5EF4-FFF2-40B4-BE49-F238E27FC236}">
                <a16:creationId xmlns:a16="http://schemas.microsoft.com/office/drawing/2014/main" id="{B3EDCAB6-AD2F-4EAB-AEA9-EE450CF9181F}"/>
              </a:ext>
            </a:extLst>
          </p:cNvPr>
          <p:cNvSpPr>
            <a:spLocks noGrp="1"/>
          </p:cNvSpPr>
          <p:nvPr>
            <p:ph type="ftr" sz="quarter" idx="11"/>
          </p:nvPr>
        </p:nvSpPr>
        <p:spPr>
          <a:xfrm>
            <a:off x="149888" y="6399678"/>
            <a:ext cx="1379275" cy="365125"/>
          </a:xfrm>
        </p:spPr>
        <p:txBody>
          <a:bodyPr/>
          <a:lstStyle/>
          <a:p>
            <a:r>
              <a:rPr lang="en-US" sz="1400"/>
              <a:t>Sharma, 2022</a:t>
            </a:r>
          </a:p>
        </p:txBody>
      </p:sp>
      <p:sp>
        <p:nvSpPr>
          <p:cNvPr id="8" name="Slide Number Placeholder 7">
            <a:extLst>
              <a:ext uri="{FF2B5EF4-FFF2-40B4-BE49-F238E27FC236}">
                <a16:creationId xmlns:a16="http://schemas.microsoft.com/office/drawing/2014/main" id="{C0740D2B-6100-4A3E-AB0A-0469EDF8BB1C}"/>
              </a:ext>
            </a:extLst>
          </p:cNvPr>
          <p:cNvSpPr>
            <a:spLocks noGrp="1"/>
          </p:cNvSpPr>
          <p:nvPr>
            <p:ph type="sldNum" sz="quarter" idx="12"/>
          </p:nvPr>
        </p:nvSpPr>
        <p:spPr/>
        <p:txBody>
          <a:bodyPr/>
          <a:lstStyle/>
          <a:p>
            <a:fld id="{B5CEABB6-07DC-46E8-9B57-56EC44A396E5}" type="slidenum">
              <a:rPr lang="en-US" smtClean="0"/>
              <a:t>11</a:t>
            </a:fld>
            <a:endParaRPr lang="en-US"/>
          </a:p>
        </p:txBody>
      </p:sp>
    </p:spTree>
    <p:extLst>
      <p:ext uri="{BB962C8B-B14F-4D97-AF65-F5344CB8AC3E}">
        <p14:creationId xmlns:p14="http://schemas.microsoft.com/office/powerpoint/2010/main" val="369116490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ADC4F-9375-D181-451C-4F290DC52F89}"/>
              </a:ext>
            </a:extLst>
          </p:cNvPr>
          <p:cNvSpPr>
            <a:spLocks noGrp="1"/>
          </p:cNvSpPr>
          <p:nvPr>
            <p:ph type="title"/>
          </p:nvPr>
        </p:nvSpPr>
        <p:spPr>
          <a:xfrm>
            <a:off x="838200" y="365125"/>
            <a:ext cx="10515600" cy="655807"/>
          </a:xfrm>
        </p:spPr>
        <p:txBody>
          <a:bodyPr/>
          <a:lstStyle/>
          <a:p>
            <a:r>
              <a:rPr lang="en-US"/>
              <a:t>Goals of Care</a:t>
            </a:r>
          </a:p>
        </p:txBody>
      </p:sp>
      <p:sp>
        <p:nvSpPr>
          <p:cNvPr id="6" name="TextBox 5">
            <a:extLst>
              <a:ext uri="{FF2B5EF4-FFF2-40B4-BE49-F238E27FC236}">
                <a16:creationId xmlns:a16="http://schemas.microsoft.com/office/drawing/2014/main" id="{135C69E6-C5EF-4CA7-FD0D-5574C760772D}"/>
              </a:ext>
            </a:extLst>
          </p:cNvPr>
          <p:cNvSpPr txBox="1"/>
          <p:nvPr/>
        </p:nvSpPr>
        <p:spPr>
          <a:xfrm>
            <a:off x="206829" y="4276754"/>
            <a:ext cx="413071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000">
                <a:ea typeface="+mn-lt"/>
                <a:cs typeface="+mn-lt"/>
              </a:rPr>
              <a:t>CPP used as surrogate to measure global cerebral blood flow:</a:t>
            </a:r>
          </a:p>
          <a:p>
            <a:pPr marL="1200150" lvl="2" indent="-285750">
              <a:buFont typeface="Arial" panose="020B0604020202020204" pitchFamily="34" charset="0"/>
              <a:buChar char="•"/>
            </a:pPr>
            <a:r>
              <a:rPr lang="en-US" sz="2000">
                <a:ea typeface="+mn-lt"/>
                <a:cs typeface="+mn-lt"/>
              </a:rPr>
              <a:t>CPP = MAP – ICP</a:t>
            </a:r>
          </a:p>
          <a:p>
            <a:pPr marL="1200150" lvl="2" indent="-285750">
              <a:buFont typeface="Arial,Sans-Serif"/>
              <a:buChar char="•"/>
            </a:pPr>
            <a:r>
              <a:rPr lang="en-US" sz="2000">
                <a:ea typeface="+mn-lt"/>
                <a:cs typeface="+mn-lt"/>
              </a:rPr>
              <a:t>Goal ICP: &lt;20-22 mmHg</a:t>
            </a:r>
            <a:endParaRPr lang="en-US" sz="2000"/>
          </a:p>
          <a:p>
            <a:pPr marL="1200150" lvl="2" indent="-285750">
              <a:buFont typeface="Arial,Sans-Serif"/>
              <a:buChar char="•"/>
            </a:pPr>
            <a:r>
              <a:rPr lang="en-US" sz="2000">
                <a:ea typeface="+mn-lt"/>
                <a:cs typeface="+mn-lt"/>
              </a:rPr>
              <a:t>Goal CPP: 60-70 mmHg</a:t>
            </a:r>
          </a:p>
          <a:p>
            <a:endParaRPr lang="en-US"/>
          </a:p>
        </p:txBody>
      </p:sp>
      <p:sp>
        <p:nvSpPr>
          <p:cNvPr id="9" name="Oval 8">
            <a:extLst>
              <a:ext uri="{FF2B5EF4-FFF2-40B4-BE49-F238E27FC236}">
                <a16:creationId xmlns:a16="http://schemas.microsoft.com/office/drawing/2014/main" id="{347C7FD1-DDC2-49B5-88CB-7ACB7DB75FCB}"/>
              </a:ext>
            </a:extLst>
          </p:cNvPr>
          <p:cNvSpPr/>
          <p:nvPr/>
        </p:nvSpPr>
        <p:spPr>
          <a:xfrm>
            <a:off x="1211062" y="1544716"/>
            <a:ext cx="2543453" cy="237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Maintain adequate oxygen delivery</a:t>
            </a:r>
          </a:p>
        </p:txBody>
      </p:sp>
      <p:sp>
        <p:nvSpPr>
          <p:cNvPr id="12" name="Oval 11">
            <a:extLst>
              <a:ext uri="{FF2B5EF4-FFF2-40B4-BE49-F238E27FC236}">
                <a16:creationId xmlns:a16="http://schemas.microsoft.com/office/drawing/2014/main" id="{570BA093-2744-46E3-BFFB-B2D1573AF32D}"/>
              </a:ext>
            </a:extLst>
          </p:cNvPr>
          <p:cNvSpPr/>
          <p:nvPr/>
        </p:nvSpPr>
        <p:spPr>
          <a:xfrm>
            <a:off x="4692588" y="1544716"/>
            <a:ext cx="2543453" cy="237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95000"/>
                    <a:lumOff val="5000"/>
                  </a:schemeClr>
                </a:solidFill>
              </a:rPr>
              <a:t>Avoid further injury</a:t>
            </a:r>
          </a:p>
        </p:txBody>
      </p:sp>
      <p:sp>
        <p:nvSpPr>
          <p:cNvPr id="13" name="Oval 12">
            <a:extLst>
              <a:ext uri="{FF2B5EF4-FFF2-40B4-BE49-F238E27FC236}">
                <a16:creationId xmlns:a16="http://schemas.microsoft.com/office/drawing/2014/main" id="{E2D43C09-0CDC-4A9C-8230-0EAC6A42356C}"/>
              </a:ext>
            </a:extLst>
          </p:cNvPr>
          <p:cNvSpPr/>
          <p:nvPr/>
        </p:nvSpPr>
        <p:spPr>
          <a:xfrm>
            <a:off x="8174114" y="1544716"/>
            <a:ext cx="2543453" cy="237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2">
                    <a:lumMod val="10000"/>
                  </a:schemeClr>
                </a:solidFill>
              </a:rPr>
              <a:t>Prevent cerebral herniation</a:t>
            </a:r>
          </a:p>
        </p:txBody>
      </p:sp>
      <p:sp>
        <p:nvSpPr>
          <p:cNvPr id="15" name="TextBox 14">
            <a:extLst>
              <a:ext uri="{FF2B5EF4-FFF2-40B4-BE49-F238E27FC236}">
                <a16:creationId xmlns:a16="http://schemas.microsoft.com/office/drawing/2014/main" id="{A2635162-3EF2-4652-A649-D84986B20541}"/>
              </a:ext>
            </a:extLst>
          </p:cNvPr>
          <p:cNvSpPr txBox="1"/>
          <p:nvPr/>
        </p:nvSpPr>
        <p:spPr>
          <a:xfrm>
            <a:off x="4337539" y="4276754"/>
            <a:ext cx="335797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Therapeutic hypothermia or maintain normothermia</a:t>
            </a:r>
          </a:p>
          <a:p>
            <a:pPr algn="ctr"/>
            <a:endParaRPr lang="en-US" sz="2000"/>
          </a:p>
          <a:p>
            <a:pPr algn="ctr"/>
            <a:r>
              <a:rPr lang="en-US" sz="2000"/>
              <a:t>30-degree elevation of skull</a:t>
            </a:r>
          </a:p>
        </p:txBody>
      </p:sp>
      <p:sp>
        <p:nvSpPr>
          <p:cNvPr id="16" name="TextBox 15">
            <a:extLst>
              <a:ext uri="{FF2B5EF4-FFF2-40B4-BE49-F238E27FC236}">
                <a16:creationId xmlns:a16="http://schemas.microsoft.com/office/drawing/2014/main" id="{34A170CC-9860-4702-ADB5-1AA0D6330106}"/>
              </a:ext>
            </a:extLst>
          </p:cNvPr>
          <p:cNvSpPr txBox="1"/>
          <p:nvPr/>
        </p:nvSpPr>
        <p:spPr>
          <a:xfrm>
            <a:off x="7441419" y="4244632"/>
            <a:ext cx="364778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US" sz="2000"/>
              <a:t>Brain tissue moves into adjacent space (especially foramen magnum)</a:t>
            </a:r>
          </a:p>
          <a:p>
            <a:pPr marL="285750" indent="-285750">
              <a:buFont typeface="Arial"/>
              <a:buChar char="•"/>
            </a:pPr>
            <a:endParaRPr lang="en-US"/>
          </a:p>
        </p:txBody>
      </p:sp>
      <p:sp>
        <p:nvSpPr>
          <p:cNvPr id="5" name="Slide Number Placeholder 4">
            <a:extLst>
              <a:ext uri="{FF2B5EF4-FFF2-40B4-BE49-F238E27FC236}">
                <a16:creationId xmlns:a16="http://schemas.microsoft.com/office/drawing/2014/main" id="{1DEFB1A0-801B-4D28-8668-17FFE70104FA}"/>
              </a:ext>
            </a:extLst>
          </p:cNvPr>
          <p:cNvSpPr>
            <a:spLocks noGrp="1"/>
          </p:cNvSpPr>
          <p:nvPr>
            <p:ph type="sldNum" sz="quarter" idx="12"/>
          </p:nvPr>
        </p:nvSpPr>
        <p:spPr/>
        <p:txBody>
          <a:bodyPr/>
          <a:lstStyle/>
          <a:p>
            <a:fld id="{B5CEABB6-07DC-46E8-9B57-56EC44A396E5}" type="slidenum">
              <a:rPr lang="en-US" smtClean="0"/>
              <a:t>12</a:t>
            </a:fld>
            <a:endParaRPr lang="en-US"/>
          </a:p>
        </p:txBody>
      </p:sp>
      <p:sp>
        <p:nvSpPr>
          <p:cNvPr id="14" name="Footer Placeholder 3">
            <a:extLst>
              <a:ext uri="{FF2B5EF4-FFF2-40B4-BE49-F238E27FC236}">
                <a16:creationId xmlns:a16="http://schemas.microsoft.com/office/drawing/2014/main" id="{947BD55A-3185-4872-A9CD-E2C0F178B61A}"/>
              </a:ext>
            </a:extLst>
          </p:cNvPr>
          <p:cNvSpPr txBox="1">
            <a:spLocks/>
          </p:cNvSpPr>
          <p:nvPr/>
        </p:nvSpPr>
        <p:spPr>
          <a:xfrm>
            <a:off x="135004" y="6171276"/>
            <a:ext cx="1320890" cy="64293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Cook, 2020</a:t>
            </a:r>
          </a:p>
          <a:p>
            <a:r>
              <a:rPr lang="en-US" sz="1400"/>
              <a:t>Carney, 2016</a:t>
            </a:r>
          </a:p>
        </p:txBody>
      </p:sp>
    </p:spTree>
    <p:extLst>
      <p:ext uri="{BB962C8B-B14F-4D97-AF65-F5344CB8AC3E}">
        <p14:creationId xmlns:p14="http://schemas.microsoft.com/office/powerpoint/2010/main" val="71401268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EC07D-EF2E-4D5F-976C-E4EBDF5F7DB9}"/>
              </a:ext>
            </a:extLst>
          </p:cNvPr>
          <p:cNvSpPr>
            <a:spLocks noGrp="1"/>
          </p:cNvSpPr>
          <p:nvPr>
            <p:ph type="title"/>
          </p:nvPr>
        </p:nvSpPr>
        <p:spPr>
          <a:xfrm>
            <a:off x="838200" y="344805"/>
            <a:ext cx="10515600" cy="671195"/>
          </a:xfrm>
        </p:spPr>
        <p:txBody>
          <a:bodyPr>
            <a:normAutofit/>
          </a:bodyPr>
          <a:lstStyle/>
          <a:p>
            <a:r>
              <a:rPr lang="en-US" sz="3200"/>
              <a:t>Osmotherapy- mechanism of action </a:t>
            </a:r>
          </a:p>
        </p:txBody>
      </p:sp>
      <p:sp>
        <p:nvSpPr>
          <p:cNvPr id="4" name="Footer Placeholder 3">
            <a:extLst>
              <a:ext uri="{FF2B5EF4-FFF2-40B4-BE49-F238E27FC236}">
                <a16:creationId xmlns:a16="http://schemas.microsoft.com/office/drawing/2014/main" id="{525A4D22-B61D-4A49-BA61-5748F65BA09E}"/>
              </a:ext>
            </a:extLst>
          </p:cNvPr>
          <p:cNvSpPr>
            <a:spLocks noGrp="1"/>
          </p:cNvSpPr>
          <p:nvPr>
            <p:ph type="ftr" sz="quarter" idx="11"/>
          </p:nvPr>
        </p:nvSpPr>
        <p:spPr>
          <a:xfrm>
            <a:off x="218997" y="6250272"/>
            <a:ext cx="2564396" cy="525846"/>
          </a:xfrm>
        </p:spPr>
        <p:txBody>
          <a:bodyPr/>
          <a:lstStyle/>
          <a:p>
            <a:r>
              <a:rPr lang="en-US" sz="1400"/>
              <a:t>Biological Membranes, 2022</a:t>
            </a:r>
          </a:p>
        </p:txBody>
      </p:sp>
      <p:sp>
        <p:nvSpPr>
          <p:cNvPr id="6" name="TextBox 5">
            <a:extLst>
              <a:ext uri="{FF2B5EF4-FFF2-40B4-BE49-F238E27FC236}">
                <a16:creationId xmlns:a16="http://schemas.microsoft.com/office/drawing/2014/main" id="{9302BBA7-2FF2-4261-851F-AEBB06525CE1}"/>
              </a:ext>
            </a:extLst>
          </p:cNvPr>
          <p:cNvSpPr txBox="1"/>
          <p:nvPr/>
        </p:nvSpPr>
        <p:spPr>
          <a:xfrm>
            <a:off x="458637" y="1382286"/>
            <a:ext cx="4936323" cy="4555093"/>
          </a:xfrm>
          <a:prstGeom prst="rect">
            <a:avLst/>
          </a:prstGeom>
          <a:noFill/>
        </p:spPr>
        <p:txBody>
          <a:bodyPr wrap="square" rtlCol="0">
            <a:spAutoFit/>
          </a:bodyPr>
          <a:lstStyle/>
          <a:p>
            <a:pPr>
              <a:spcAft>
                <a:spcPts val="600"/>
              </a:spcAft>
            </a:pPr>
            <a:r>
              <a:rPr lang="en-US" sz="2000"/>
              <a:t>Key concepts:</a:t>
            </a:r>
          </a:p>
          <a:p>
            <a:pPr>
              <a:spcAft>
                <a:spcPts val="600"/>
              </a:spcAft>
            </a:pPr>
            <a:endParaRPr lang="en-US" sz="2000"/>
          </a:p>
          <a:p>
            <a:pPr>
              <a:spcAft>
                <a:spcPts val="600"/>
              </a:spcAft>
            </a:pPr>
            <a:r>
              <a:rPr lang="en-US" sz="2000" u="sng"/>
              <a:t>Osmolarity</a:t>
            </a:r>
          </a:p>
          <a:p>
            <a:pPr marL="285750" indent="-285750">
              <a:spcAft>
                <a:spcPts val="600"/>
              </a:spcAft>
              <a:buFont typeface="Arial" panose="020B0604020202020204" pitchFamily="34" charset="0"/>
              <a:buChar char="•"/>
            </a:pPr>
            <a:r>
              <a:rPr lang="en-US" sz="2000"/>
              <a:t>Concentration of a solution expressed as the total number of solute particles per unit of volume</a:t>
            </a:r>
          </a:p>
          <a:p>
            <a:pPr>
              <a:spcAft>
                <a:spcPts val="600"/>
              </a:spcAft>
            </a:pPr>
            <a:endParaRPr lang="en-US" sz="2000"/>
          </a:p>
          <a:p>
            <a:pPr>
              <a:spcAft>
                <a:spcPts val="600"/>
              </a:spcAft>
            </a:pPr>
            <a:r>
              <a:rPr lang="en-US" sz="2000" u="sng"/>
              <a:t>Osmosis</a:t>
            </a:r>
          </a:p>
          <a:p>
            <a:pPr marL="285750" indent="-285750">
              <a:spcAft>
                <a:spcPts val="600"/>
              </a:spcAft>
              <a:buFont typeface="Arial" panose="020B0604020202020204" pitchFamily="34" charset="0"/>
              <a:buChar char="•"/>
            </a:pPr>
            <a:r>
              <a:rPr lang="en-US" sz="2000"/>
              <a:t>Movement of water across a semipermeable membrane from an area of low solute concentration to an area of higher solute concentration; creates </a:t>
            </a:r>
            <a:r>
              <a:rPr lang="en-US" sz="2000" u="sng"/>
              <a:t>concentration gradient</a:t>
            </a:r>
          </a:p>
        </p:txBody>
      </p:sp>
      <p:pic>
        <p:nvPicPr>
          <p:cNvPr id="9" name="Picture 8">
            <a:extLst>
              <a:ext uri="{FF2B5EF4-FFF2-40B4-BE49-F238E27FC236}">
                <a16:creationId xmlns:a16="http://schemas.microsoft.com/office/drawing/2014/main" id="{47445F0E-509E-4FC9-BEDB-D73781B0238F}"/>
              </a:ext>
            </a:extLst>
          </p:cNvPr>
          <p:cNvPicPr>
            <a:picLocks noChangeAspect="1"/>
          </p:cNvPicPr>
          <p:nvPr/>
        </p:nvPicPr>
        <p:blipFill rotWithShape="1">
          <a:blip r:embed="rId4"/>
          <a:srcRect t="4725" b="7035"/>
          <a:stretch/>
        </p:blipFill>
        <p:spPr>
          <a:xfrm>
            <a:off x="5524833" y="1782714"/>
            <a:ext cx="5934209" cy="3827437"/>
          </a:xfrm>
          <a:prstGeom prst="rect">
            <a:avLst/>
          </a:prstGeom>
        </p:spPr>
      </p:pic>
      <p:sp>
        <p:nvSpPr>
          <p:cNvPr id="5" name="Slide Number Placeholder 4">
            <a:extLst>
              <a:ext uri="{FF2B5EF4-FFF2-40B4-BE49-F238E27FC236}">
                <a16:creationId xmlns:a16="http://schemas.microsoft.com/office/drawing/2014/main" id="{464CC3F4-D423-47B2-A9F6-EC5037A1FF07}"/>
              </a:ext>
            </a:extLst>
          </p:cNvPr>
          <p:cNvSpPr>
            <a:spLocks noGrp="1"/>
          </p:cNvSpPr>
          <p:nvPr>
            <p:ph type="sldNum" sz="quarter" idx="12"/>
          </p:nvPr>
        </p:nvSpPr>
        <p:spPr/>
        <p:txBody>
          <a:bodyPr/>
          <a:lstStyle/>
          <a:p>
            <a:fld id="{B5CEABB6-07DC-46E8-9B57-56EC44A396E5}" type="slidenum">
              <a:rPr lang="en-US" smtClean="0"/>
              <a:t>13</a:t>
            </a:fld>
            <a:endParaRPr lang="en-US"/>
          </a:p>
        </p:txBody>
      </p:sp>
    </p:spTree>
    <p:extLst>
      <p:ext uri="{BB962C8B-B14F-4D97-AF65-F5344CB8AC3E}">
        <p14:creationId xmlns:p14="http://schemas.microsoft.com/office/powerpoint/2010/main" val="388847099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EC07D-EF2E-4D5F-976C-E4EBDF5F7DB9}"/>
              </a:ext>
            </a:extLst>
          </p:cNvPr>
          <p:cNvSpPr>
            <a:spLocks noGrp="1"/>
          </p:cNvSpPr>
          <p:nvPr>
            <p:ph type="title"/>
          </p:nvPr>
        </p:nvSpPr>
        <p:spPr>
          <a:xfrm>
            <a:off x="838200" y="344805"/>
            <a:ext cx="10515600" cy="671195"/>
          </a:xfrm>
        </p:spPr>
        <p:txBody>
          <a:bodyPr>
            <a:normAutofit/>
          </a:bodyPr>
          <a:lstStyle/>
          <a:p>
            <a:r>
              <a:rPr lang="en-US" sz="3200"/>
              <a:t>Osmotherapy- mechanism of action </a:t>
            </a:r>
          </a:p>
        </p:txBody>
      </p:sp>
      <p:graphicFrame>
        <p:nvGraphicFramePr>
          <p:cNvPr id="2" name="Diagram 1">
            <a:extLst>
              <a:ext uri="{FF2B5EF4-FFF2-40B4-BE49-F238E27FC236}">
                <a16:creationId xmlns:a16="http://schemas.microsoft.com/office/drawing/2014/main" id="{7AE84FD3-C9A3-4F12-BD82-367A1EF62FEF}"/>
              </a:ext>
            </a:extLst>
          </p:cNvPr>
          <p:cNvGraphicFramePr/>
          <p:nvPr>
            <p:extLst>
              <p:ext uri="{D42A27DB-BD31-4B8C-83A1-F6EECF244321}">
                <p14:modId xmlns:p14="http://schemas.microsoft.com/office/powerpoint/2010/main" val="3669845702"/>
              </p:ext>
            </p:extLst>
          </p:nvPr>
        </p:nvGraphicFramePr>
        <p:xfrm>
          <a:off x="1567798" y="1016000"/>
          <a:ext cx="10876280" cy="5689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FA0C71EF-4618-44B9-A17D-D94210D4EAEE}"/>
              </a:ext>
            </a:extLst>
          </p:cNvPr>
          <p:cNvPicPr>
            <a:picLocks noChangeAspect="1"/>
          </p:cNvPicPr>
          <p:nvPr/>
        </p:nvPicPr>
        <p:blipFill>
          <a:blip r:embed="rId9"/>
          <a:stretch>
            <a:fillRect/>
          </a:stretch>
        </p:blipFill>
        <p:spPr>
          <a:xfrm>
            <a:off x="270819" y="1101075"/>
            <a:ext cx="2204720" cy="2204720"/>
          </a:xfrm>
          <a:prstGeom prst="rect">
            <a:avLst/>
          </a:prstGeom>
        </p:spPr>
      </p:pic>
      <p:pic>
        <p:nvPicPr>
          <p:cNvPr id="8" name="Picture 7">
            <a:extLst>
              <a:ext uri="{FF2B5EF4-FFF2-40B4-BE49-F238E27FC236}">
                <a16:creationId xmlns:a16="http://schemas.microsoft.com/office/drawing/2014/main" id="{6FC5CAD8-9D8D-4637-9C3E-E6026956DFA2}"/>
              </a:ext>
            </a:extLst>
          </p:cNvPr>
          <p:cNvPicPr>
            <a:picLocks noChangeAspect="1"/>
          </p:cNvPicPr>
          <p:nvPr/>
        </p:nvPicPr>
        <p:blipFill>
          <a:blip r:embed="rId9"/>
          <a:stretch>
            <a:fillRect/>
          </a:stretch>
        </p:blipFill>
        <p:spPr>
          <a:xfrm>
            <a:off x="3464559" y="1618622"/>
            <a:ext cx="1639555" cy="1639555"/>
          </a:xfrm>
          <a:prstGeom prst="rect">
            <a:avLst/>
          </a:prstGeom>
        </p:spPr>
      </p:pic>
      <p:sp>
        <p:nvSpPr>
          <p:cNvPr id="5" name="Arrow: Right 4">
            <a:extLst>
              <a:ext uri="{FF2B5EF4-FFF2-40B4-BE49-F238E27FC236}">
                <a16:creationId xmlns:a16="http://schemas.microsoft.com/office/drawing/2014/main" id="{CE742175-0BA9-491F-BD8D-C6E2AEF020EE}"/>
              </a:ext>
            </a:extLst>
          </p:cNvPr>
          <p:cNvSpPr/>
          <p:nvPr/>
        </p:nvSpPr>
        <p:spPr>
          <a:xfrm>
            <a:off x="2560319" y="2113280"/>
            <a:ext cx="644817" cy="3251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ooter Placeholder 3">
            <a:extLst>
              <a:ext uri="{FF2B5EF4-FFF2-40B4-BE49-F238E27FC236}">
                <a16:creationId xmlns:a16="http://schemas.microsoft.com/office/drawing/2014/main" id="{19B8E439-CD02-4D91-9A52-9C6BACDC1F67}"/>
              </a:ext>
            </a:extLst>
          </p:cNvPr>
          <p:cNvSpPr>
            <a:spLocks noGrp="1"/>
          </p:cNvSpPr>
          <p:nvPr>
            <p:ph type="ftr" sz="quarter" idx="11"/>
          </p:nvPr>
        </p:nvSpPr>
        <p:spPr>
          <a:xfrm>
            <a:off x="218997" y="6250272"/>
            <a:ext cx="1649996" cy="525846"/>
          </a:xfrm>
        </p:spPr>
        <p:txBody>
          <a:bodyPr/>
          <a:lstStyle/>
          <a:p>
            <a:r>
              <a:rPr lang="en-US" sz="1400" err="1">
                <a:ea typeface="+mn-lt"/>
                <a:cs typeface="+mn-lt"/>
              </a:rPr>
              <a:t>Rajajee</a:t>
            </a:r>
            <a:r>
              <a:rPr lang="en-US" sz="1400">
                <a:ea typeface="+mn-lt"/>
                <a:cs typeface="+mn-lt"/>
              </a:rPr>
              <a:t>, 2022</a:t>
            </a:r>
            <a:endParaRPr lang="en-US" sz="1400"/>
          </a:p>
        </p:txBody>
      </p:sp>
      <p:sp>
        <p:nvSpPr>
          <p:cNvPr id="6" name="Slide Number Placeholder 5">
            <a:extLst>
              <a:ext uri="{FF2B5EF4-FFF2-40B4-BE49-F238E27FC236}">
                <a16:creationId xmlns:a16="http://schemas.microsoft.com/office/drawing/2014/main" id="{11C81E54-AF2A-4AFF-B180-96DC187567AA}"/>
              </a:ext>
            </a:extLst>
          </p:cNvPr>
          <p:cNvSpPr>
            <a:spLocks noGrp="1"/>
          </p:cNvSpPr>
          <p:nvPr>
            <p:ph type="sldNum" sz="quarter" idx="12"/>
          </p:nvPr>
        </p:nvSpPr>
        <p:spPr/>
        <p:txBody>
          <a:bodyPr/>
          <a:lstStyle/>
          <a:p>
            <a:fld id="{B5CEABB6-07DC-46E8-9B57-56EC44A396E5}" type="slidenum">
              <a:rPr lang="en-US" smtClean="0"/>
              <a:t>14</a:t>
            </a:fld>
            <a:endParaRPr lang="en-US"/>
          </a:p>
        </p:txBody>
      </p:sp>
      <p:sp>
        <p:nvSpPr>
          <p:cNvPr id="4" name="TextBox 3">
            <a:extLst>
              <a:ext uri="{FF2B5EF4-FFF2-40B4-BE49-F238E27FC236}">
                <a16:creationId xmlns:a16="http://schemas.microsoft.com/office/drawing/2014/main" id="{D6BE5B68-34E3-4F5B-8DB8-AC73E8E7B49D}"/>
              </a:ext>
            </a:extLst>
          </p:cNvPr>
          <p:cNvSpPr txBox="1"/>
          <p:nvPr/>
        </p:nvSpPr>
        <p:spPr>
          <a:xfrm>
            <a:off x="8816454" y="1337481"/>
            <a:ext cx="2947916" cy="523220"/>
          </a:xfrm>
          <a:prstGeom prst="rect">
            <a:avLst/>
          </a:prstGeom>
          <a:noFill/>
        </p:spPr>
        <p:txBody>
          <a:bodyPr wrap="square" rtlCol="0">
            <a:spAutoFit/>
          </a:bodyPr>
          <a:lstStyle/>
          <a:p>
            <a:r>
              <a:rPr lang="en-US" sz="2800"/>
              <a:t>NaCl </a:t>
            </a:r>
            <a:r>
              <a:rPr lang="en-US" sz="2800">
                <a:sym typeface="Wingdings" panose="05000000000000000000" pitchFamily="2" charset="2"/>
              </a:rPr>
              <a:t> Na</a:t>
            </a:r>
            <a:r>
              <a:rPr lang="en-US" sz="2800" baseline="30000">
                <a:sym typeface="Wingdings" panose="05000000000000000000" pitchFamily="2" charset="2"/>
              </a:rPr>
              <a:t>+</a:t>
            </a:r>
            <a:r>
              <a:rPr lang="en-US" sz="2800">
                <a:sym typeface="Wingdings" panose="05000000000000000000" pitchFamily="2" charset="2"/>
              </a:rPr>
              <a:t>  Cl</a:t>
            </a:r>
            <a:r>
              <a:rPr lang="en-US" sz="2800" baseline="30000">
                <a:sym typeface="Wingdings" panose="05000000000000000000" pitchFamily="2" charset="2"/>
              </a:rPr>
              <a:t>-</a:t>
            </a:r>
            <a:endParaRPr lang="en-US" sz="2800" baseline="30000"/>
          </a:p>
        </p:txBody>
      </p:sp>
      <p:sp>
        <p:nvSpPr>
          <p:cNvPr id="10" name="TextBox 9">
            <a:extLst>
              <a:ext uri="{FF2B5EF4-FFF2-40B4-BE49-F238E27FC236}">
                <a16:creationId xmlns:a16="http://schemas.microsoft.com/office/drawing/2014/main" id="{8C48A5E8-AB00-474F-A10A-D575327007E1}"/>
              </a:ext>
            </a:extLst>
          </p:cNvPr>
          <p:cNvSpPr txBox="1"/>
          <p:nvPr/>
        </p:nvSpPr>
        <p:spPr>
          <a:xfrm>
            <a:off x="8816454" y="2275840"/>
            <a:ext cx="1542197" cy="523220"/>
          </a:xfrm>
          <a:prstGeom prst="rect">
            <a:avLst/>
          </a:prstGeom>
          <a:noFill/>
        </p:spPr>
        <p:txBody>
          <a:bodyPr wrap="square" rtlCol="0">
            <a:spAutoFit/>
          </a:bodyPr>
          <a:lstStyle/>
          <a:p>
            <a:r>
              <a:rPr lang="en-US" sz="2800"/>
              <a:t>C</a:t>
            </a:r>
            <a:r>
              <a:rPr lang="en-US" sz="2800" baseline="-25000"/>
              <a:t>6</a:t>
            </a:r>
            <a:r>
              <a:rPr lang="en-US" sz="2800"/>
              <a:t>H</a:t>
            </a:r>
            <a:r>
              <a:rPr lang="en-US" sz="2800" baseline="-25000"/>
              <a:t>14</a:t>
            </a:r>
            <a:r>
              <a:rPr lang="en-US" sz="2800"/>
              <a:t>O</a:t>
            </a:r>
            <a:r>
              <a:rPr lang="en-US" sz="2800" baseline="-25000"/>
              <a:t>6</a:t>
            </a:r>
          </a:p>
        </p:txBody>
      </p:sp>
    </p:spTree>
    <p:extLst>
      <p:ext uri="{BB962C8B-B14F-4D97-AF65-F5344CB8AC3E}">
        <p14:creationId xmlns:p14="http://schemas.microsoft.com/office/powerpoint/2010/main" val="8898772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ADC4F-9375-D181-451C-4F290DC52F89}"/>
              </a:ext>
            </a:extLst>
          </p:cNvPr>
          <p:cNvSpPr>
            <a:spLocks noGrp="1"/>
          </p:cNvSpPr>
          <p:nvPr>
            <p:ph type="title"/>
          </p:nvPr>
        </p:nvSpPr>
        <p:spPr>
          <a:xfrm>
            <a:off x="838200" y="365125"/>
            <a:ext cx="10515600" cy="640715"/>
          </a:xfrm>
        </p:spPr>
        <p:txBody>
          <a:bodyPr>
            <a:normAutofit/>
          </a:bodyPr>
          <a:lstStyle/>
          <a:p>
            <a:r>
              <a:rPr lang="en-US" sz="3200"/>
              <a:t>Osmotherapy</a:t>
            </a:r>
          </a:p>
        </p:txBody>
      </p:sp>
      <p:sp>
        <p:nvSpPr>
          <p:cNvPr id="4" name="Footer Placeholder 3">
            <a:extLst>
              <a:ext uri="{FF2B5EF4-FFF2-40B4-BE49-F238E27FC236}">
                <a16:creationId xmlns:a16="http://schemas.microsoft.com/office/drawing/2014/main" id="{98A4E9EC-541D-FCF6-81BF-639515E8D042}"/>
              </a:ext>
            </a:extLst>
          </p:cNvPr>
          <p:cNvSpPr>
            <a:spLocks noGrp="1"/>
          </p:cNvSpPr>
          <p:nvPr>
            <p:ph type="ftr" sz="quarter" idx="11"/>
          </p:nvPr>
        </p:nvSpPr>
        <p:spPr>
          <a:xfrm>
            <a:off x="320041" y="6310312"/>
            <a:ext cx="1729824" cy="582839"/>
          </a:xfrm>
        </p:spPr>
        <p:txBody>
          <a:bodyPr/>
          <a:lstStyle/>
          <a:p>
            <a:pPr algn="l"/>
            <a:r>
              <a:rPr lang="en-US" sz="1400">
                <a:ea typeface="+mn-lt"/>
                <a:cs typeface="+mn-lt"/>
              </a:rPr>
              <a:t>CCSAP, 2022</a:t>
            </a:r>
            <a:endParaRPr lang="en-US"/>
          </a:p>
        </p:txBody>
      </p:sp>
      <p:graphicFrame>
        <p:nvGraphicFramePr>
          <p:cNvPr id="2" name="Table 6">
            <a:extLst>
              <a:ext uri="{FF2B5EF4-FFF2-40B4-BE49-F238E27FC236}">
                <a16:creationId xmlns:a16="http://schemas.microsoft.com/office/drawing/2014/main" id="{921E677F-88B1-A681-50B7-39C0A70ADBBF}"/>
              </a:ext>
            </a:extLst>
          </p:cNvPr>
          <p:cNvGraphicFramePr>
            <a:graphicFrameLocks noGrp="1"/>
          </p:cNvGraphicFramePr>
          <p:nvPr>
            <p:extLst>
              <p:ext uri="{D42A27DB-BD31-4B8C-83A1-F6EECF244321}">
                <p14:modId xmlns:p14="http://schemas.microsoft.com/office/powerpoint/2010/main" val="4236226558"/>
              </p:ext>
            </p:extLst>
          </p:nvPr>
        </p:nvGraphicFramePr>
        <p:xfrm>
          <a:off x="1475964" y="1418820"/>
          <a:ext cx="9240072" cy="4524549"/>
        </p:xfrm>
        <a:graphic>
          <a:graphicData uri="http://schemas.openxmlformats.org/drawingml/2006/table">
            <a:tbl>
              <a:tblPr firstRow="1" bandRow="1">
                <a:tableStyleId>{3C2FFA5D-87B4-456A-9821-1D502468CF0F}</a:tableStyleId>
              </a:tblPr>
              <a:tblGrid>
                <a:gridCol w="2310018">
                  <a:extLst>
                    <a:ext uri="{9D8B030D-6E8A-4147-A177-3AD203B41FA5}">
                      <a16:colId xmlns:a16="http://schemas.microsoft.com/office/drawing/2014/main" val="3032778515"/>
                    </a:ext>
                  </a:extLst>
                </a:gridCol>
                <a:gridCol w="2310018">
                  <a:extLst>
                    <a:ext uri="{9D8B030D-6E8A-4147-A177-3AD203B41FA5}">
                      <a16:colId xmlns:a16="http://schemas.microsoft.com/office/drawing/2014/main" val="2180800289"/>
                    </a:ext>
                  </a:extLst>
                </a:gridCol>
                <a:gridCol w="2310018">
                  <a:extLst>
                    <a:ext uri="{9D8B030D-6E8A-4147-A177-3AD203B41FA5}">
                      <a16:colId xmlns:a16="http://schemas.microsoft.com/office/drawing/2014/main" val="3526651016"/>
                    </a:ext>
                  </a:extLst>
                </a:gridCol>
                <a:gridCol w="2310018">
                  <a:extLst>
                    <a:ext uri="{9D8B030D-6E8A-4147-A177-3AD203B41FA5}">
                      <a16:colId xmlns:a16="http://schemas.microsoft.com/office/drawing/2014/main" val="3339323794"/>
                    </a:ext>
                  </a:extLst>
                </a:gridCol>
              </a:tblGrid>
              <a:tr h="904909">
                <a:tc gridSpan="4">
                  <a:txBody>
                    <a:bodyPr/>
                    <a:lstStyle/>
                    <a:p>
                      <a:pPr lvl="0" algn="ctr">
                        <a:buNone/>
                      </a:pPr>
                      <a:r>
                        <a:rPr lang="en-US" sz="3200">
                          <a:solidFill>
                            <a:schemeClr val="tx1"/>
                          </a:solidFill>
                        </a:rPr>
                        <a:t>Equimolar Doses of Osmotherapy</a:t>
                      </a:r>
                    </a:p>
                  </a:txBody>
                  <a:tcPr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360451731"/>
                  </a:ext>
                </a:extLst>
              </a:tr>
              <a:tr h="904910">
                <a:tc>
                  <a:txBody>
                    <a:bodyPr/>
                    <a:lstStyle/>
                    <a:p>
                      <a:endParaRPr lang="en-US"/>
                    </a:p>
                  </a:txBody>
                  <a:tcPr/>
                </a:tc>
                <a:tc>
                  <a:txBody>
                    <a:bodyPr/>
                    <a:lstStyle/>
                    <a:p>
                      <a:r>
                        <a:rPr lang="en-US" sz="2000"/>
                        <a:t>20% Mannitol</a:t>
                      </a:r>
                    </a:p>
                  </a:txBody>
                  <a:tcPr/>
                </a:tc>
                <a:tc>
                  <a:txBody>
                    <a:bodyPr/>
                    <a:lstStyle/>
                    <a:p>
                      <a:r>
                        <a:rPr lang="en-US" sz="2000"/>
                        <a:t>3% HTS</a:t>
                      </a:r>
                    </a:p>
                  </a:txBody>
                  <a:tcPr/>
                </a:tc>
                <a:tc>
                  <a:txBody>
                    <a:bodyPr/>
                    <a:lstStyle/>
                    <a:p>
                      <a:r>
                        <a:rPr lang="en-US" sz="2000"/>
                        <a:t>23.4% HTS</a:t>
                      </a:r>
                    </a:p>
                  </a:txBody>
                  <a:tcPr/>
                </a:tc>
                <a:extLst>
                  <a:ext uri="{0D108BD9-81ED-4DB2-BD59-A6C34878D82A}">
                    <a16:rowId xmlns:a16="http://schemas.microsoft.com/office/drawing/2014/main" val="1106200918"/>
                  </a:ext>
                </a:extLst>
              </a:tr>
              <a:tr h="904910">
                <a:tc>
                  <a:txBody>
                    <a:bodyPr/>
                    <a:lstStyle/>
                    <a:p>
                      <a:r>
                        <a:rPr lang="en-US" sz="2000" err="1"/>
                        <a:t>Equiosmolar</a:t>
                      </a:r>
                      <a:r>
                        <a:rPr lang="en-US" sz="2000"/>
                        <a:t> Dose</a:t>
                      </a:r>
                    </a:p>
                  </a:txBody>
                  <a:tcPr/>
                </a:tc>
                <a:tc>
                  <a:txBody>
                    <a:bodyPr/>
                    <a:lstStyle/>
                    <a:p>
                      <a:r>
                        <a:rPr lang="en-US" sz="2000"/>
                        <a:t>2.5 mL/kg</a:t>
                      </a:r>
                    </a:p>
                  </a:txBody>
                  <a:tcPr/>
                </a:tc>
                <a:tc>
                  <a:txBody>
                    <a:bodyPr/>
                    <a:lstStyle/>
                    <a:p>
                      <a:r>
                        <a:rPr lang="en-US" sz="2000"/>
                        <a:t>2.5 mL/kg</a:t>
                      </a:r>
                    </a:p>
                  </a:txBody>
                  <a:tcPr/>
                </a:tc>
                <a:tc>
                  <a:txBody>
                    <a:bodyPr/>
                    <a:lstStyle/>
                    <a:p>
                      <a:r>
                        <a:rPr lang="en-US" sz="2000"/>
                        <a:t>1 mL/kg</a:t>
                      </a:r>
                    </a:p>
                  </a:txBody>
                  <a:tcPr/>
                </a:tc>
                <a:extLst>
                  <a:ext uri="{0D108BD9-81ED-4DB2-BD59-A6C34878D82A}">
                    <a16:rowId xmlns:a16="http://schemas.microsoft.com/office/drawing/2014/main" val="490545133"/>
                  </a:ext>
                </a:extLst>
              </a:tr>
              <a:tr h="904910">
                <a:tc>
                  <a:txBody>
                    <a:bodyPr/>
                    <a:lstStyle/>
                    <a:p>
                      <a:r>
                        <a:rPr lang="en-US" sz="2000"/>
                        <a:t>Osmolarity</a:t>
                      </a:r>
                    </a:p>
                  </a:txBody>
                  <a:tcPr/>
                </a:tc>
                <a:tc>
                  <a:txBody>
                    <a:bodyPr/>
                    <a:lstStyle/>
                    <a:p>
                      <a:r>
                        <a:rPr lang="en-US" sz="2000"/>
                        <a:t>1098 </a:t>
                      </a:r>
                      <a:r>
                        <a:rPr lang="en-US" sz="2000" err="1"/>
                        <a:t>mOsm</a:t>
                      </a:r>
                      <a:r>
                        <a:rPr lang="en-US" sz="2000"/>
                        <a:t> L</a:t>
                      </a:r>
                      <a:r>
                        <a:rPr lang="en-US" sz="2000" baseline="30000"/>
                        <a:t>−1</a:t>
                      </a:r>
                    </a:p>
                  </a:txBody>
                  <a:tcPr/>
                </a:tc>
                <a:tc>
                  <a:txBody>
                    <a:bodyPr/>
                    <a:lstStyle/>
                    <a:p>
                      <a:r>
                        <a:rPr lang="en-US" sz="2000"/>
                        <a:t>1027 </a:t>
                      </a:r>
                      <a:r>
                        <a:rPr lang="en-US" sz="2000" err="1"/>
                        <a:t>mOsm</a:t>
                      </a:r>
                      <a:r>
                        <a:rPr lang="en-US" sz="2000"/>
                        <a:t> L</a:t>
                      </a:r>
                      <a:r>
                        <a:rPr lang="en-US" sz="2000" baseline="30000"/>
                        <a:t>−1</a:t>
                      </a:r>
                    </a:p>
                  </a:txBody>
                  <a:tcPr/>
                </a:tc>
                <a:tc>
                  <a:txBody>
                    <a:bodyPr/>
                    <a:lstStyle/>
                    <a:p>
                      <a:r>
                        <a:rPr lang="en-US" sz="2000"/>
                        <a:t>8008 </a:t>
                      </a:r>
                      <a:r>
                        <a:rPr lang="en-US" sz="2000" err="1"/>
                        <a:t>mOsm</a:t>
                      </a:r>
                      <a:r>
                        <a:rPr lang="en-US" sz="2000"/>
                        <a:t> L</a:t>
                      </a:r>
                      <a:r>
                        <a:rPr lang="en-US" sz="2000" baseline="30000"/>
                        <a:t>−1</a:t>
                      </a:r>
                    </a:p>
                  </a:txBody>
                  <a:tcPr/>
                </a:tc>
                <a:extLst>
                  <a:ext uri="{0D108BD9-81ED-4DB2-BD59-A6C34878D82A}">
                    <a16:rowId xmlns:a16="http://schemas.microsoft.com/office/drawing/2014/main" val="2768952486"/>
                  </a:ext>
                </a:extLst>
              </a:tr>
              <a:tr h="904910">
                <a:tc>
                  <a:txBody>
                    <a:bodyPr/>
                    <a:lstStyle/>
                    <a:p>
                      <a:r>
                        <a:rPr lang="en-US" sz="2000"/>
                        <a:t>Infusion Site</a:t>
                      </a:r>
                    </a:p>
                  </a:txBody>
                  <a:tcPr/>
                </a:tc>
                <a:tc>
                  <a:txBody>
                    <a:bodyPr/>
                    <a:lstStyle/>
                    <a:p>
                      <a:r>
                        <a:rPr lang="en-US" sz="2000"/>
                        <a:t>Central or PIV</a:t>
                      </a:r>
                    </a:p>
                  </a:txBody>
                  <a:tcPr/>
                </a:tc>
                <a:tc>
                  <a:txBody>
                    <a:bodyPr/>
                    <a:lstStyle/>
                    <a:p>
                      <a:pPr lvl="0">
                        <a:buNone/>
                      </a:pPr>
                      <a:r>
                        <a:rPr lang="en-US" sz="2000" u="none" strike="noStrike" noProof="0"/>
                        <a:t>Central or PIV</a:t>
                      </a:r>
                      <a:endParaRPr lang="en-US" sz="2000"/>
                    </a:p>
                  </a:txBody>
                  <a:tcPr/>
                </a:tc>
                <a:tc>
                  <a:txBody>
                    <a:bodyPr/>
                    <a:lstStyle/>
                    <a:p>
                      <a:r>
                        <a:rPr lang="en-US" sz="2000"/>
                        <a:t>Central</a:t>
                      </a:r>
                    </a:p>
                  </a:txBody>
                  <a:tcPr/>
                </a:tc>
                <a:extLst>
                  <a:ext uri="{0D108BD9-81ED-4DB2-BD59-A6C34878D82A}">
                    <a16:rowId xmlns:a16="http://schemas.microsoft.com/office/drawing/2014/main" val="3888939744"/>
                  </a:ext>
                </a:extLst>
              </a:tr>
            </a:tbl>
          </a:graphicData>
        </a:graphic>
      </p:graphicFrame>
      <p:sp>
        <p:nvSpPr>
          <p:cNvPr id="6" name="Slide Number Placeholder 5">
            <a:extLst>
              <a:ext uri="{FF2B5EF4-FFF2-40B4-BE49-F238E27FC236}">
                <a16:creationId xmlns:a16="http://schemas.microsoft.com/office/drawing/2014/main" id="{DFAD0B3C-3873-4C06-B50E-65FEE4F7963F}"/>
              </a:ext>
            </a:extLst>
          </p:cNvPr>
          <p:cNvSpPr>
            <a:spLocks noGrp="1"/>
          </p:cNvSpPr>
          <p:nvPr>
            <p:ph type="sldNum" sz="quarter" idx="12"/>
          </p:nvPr>
        </p:nvSpPr>
        <p:spPr/>
        <p:txBody>
          <a:bodyPr/>
          <a:lstStyle/>
          <a:p>
            <a:fld id="{B5CEABB6-07DC-46E8-9B57-56EC44A396E5}" type="slidenum">
              <a:rPr lang="en-US" smtClean="0"/>
              <a:t>15</a:t>
            </a:fld>
            <a:endParaRPr lang="en-US"/>
          </a:p>
        </p:txBody>
      </p:sp>
    </p:spTree>
    <p:extLst>
      <p:ext uri="{BB962C8B-B14F-4D97-AF65-F5344CB8AC3E}">
        <p14:creationId xmlns:p14="http://schemas.microsoft.com/office/powerpoint/2010/main" val="45043299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EC07D-EF2E-4D5F-976C-E4EBDF5F7DB9}"/>
              </a:ext>
            </a:extLst>
          </p:cNvPr>
          <p:cNvSpPr>
            <a:spLocks noGrp="1"/>
          </p:cNvSpPr>
          <p:nvPr>
            <p:ph type="title"/>
          </p:nvPr>
        </p:nvSpPr>
        <p:spPr>
          <a:xfrm>
            <a:off x="838200" y="264007"/>
            <a:ext cx="10515600" cy="671195"/>
          </a:xfrm>
        </p:spPr>
        <p:txBody>
          <a:bodyPr>
            <a:normAutofit/>
          </a:bodyPr>
          <a:lstStyle/>
          <a:p>
            <a:r>
              <a:rPr lang="en-US" sz="3200"/>
              <a:t>Osmotherapy- HTN vs Mannitol</a:t>
            </a:r>
          </a:p>
        </p:txBody>
      </p:sp>
      <p:graphicFrame>
        <p:nvGraphicFramePr>
          <p:cNvPr id="12" name="Table 12">
            <a:extLst>
              <a:ext uri="{FF2B5EF4-FFF2-40B4-BE49-F238E27FC236}">
                <a16:creationId xmlns:a16="http://schemas.microsoft.com/office/drawing/2014/main" id="{BB4089C0-25B9-431D-B732-712893A7A16F}"/>
              </a:ext>
            </a:extLst>
          </p:cNvPr>
          <p:cNvGraphicFramePr>
            <a:graphicFrameLocks noGrp="1"/>
          </p:cNvGraphicFramePr>
          <p:nvPr>
            <p:extLst>
              <p:ext uri="{D42A27DB-BD31-4B8C-83A1-F6EECF244321}">
                <p14:modId xmlns:p14="http://schemas.microsoft.com/office/powerpoint/2010/main" val="4278038566"/>
              </p:ext>
            </p:extLst>
          </p:nvPr>
        </p:nvGraphicFramePr>
        <p:xfrm>
          <a:off x="690996" y="1016000"/>
          <a:ext cx="10810008" cy="5242395"/>
        </p:xfrm>
        <a:graphic>
          <a:graphicData uri="http://schemas.openxmlformats.org/drawingml/2006/table">
            <a:tbl>
              <a:tblPr firstRow="1" bandRow="1">
                <a:tableStyleId>{3C2FFA5D-87B4-456A-9821-1D502468CF0F}</a:tableStyleId>
              </a:tblPr>
              <a:tblGrid>
                <a:gridCol w="1696604">
                  <a:extLst>
                    <a:ext uri="{9D8B030D-6E8A-4147-A177-3AD203B41FA5}">
                      <a16:colId xmlns:a16="http://schemas.microsoft.com/office/drawing/2014/main" val="2645836578"/>
                    </a:ext>
                  </a:extLst>
                </a:gridCol>
                <a:gridCol w="4328160">
                  <a:extLst>
                    <a:ext uri="{9D8B030D-6E8A-4147-A177-3AD203B41FA5}">
                      <a16:colId xmlns:a16="http://schemas.microsoft.com/office/drawing/2014/main" val="254856220"/>
                    </a:ext>
                  </a:extLst>
                </a:gridCol>
                <a:gridCol w="4785244">
                  <a:extLst>
                    <a:ext uri="{9D8B030D-6E8A-4147-A177-3AD203B41FA5}">
                      <a16:colId xmlns:a16="http://schemas.microsoft.com/office/drawing/2014/main" val="3537828885"/>
                    </a:ext>
                  </a:extLst>
                </a:gridCol>
              </a:tblGrid>
              <a:tr h="392206">
                <a:tc>
                  <a:txBody>
                    <a:bodyPr/>
                    <a:lstStyle/>
                    <a:p>
                      <a:pPr>
                        <a:spcAft>
                          <a:spcPts val="600"/>
                        </a:spcAft>
                      </a:pPr>
                      <a:endParaRPr lang="en-US"/>
                    </a:p>
                  </a:txBody>
                  <a:tcPr/>
                </a:tc>
                <a:tc>
                  <a:txBody>
                    <a:bodyPr/>
                    <a:lstStyle/>
                    <a:p>
                      <a:pPr algn="ctr">
                        <a:spcAft>
                          <a:spcPts val="600"/>
                        </a:spcAft>
                      </a:pPr>
                      <a:r>
                        <a:rPr lang="en-US">
                          <a:solidFill>
                            <a:schemeClr val="tx1"/>
                          </a:solidFill>
                        </a:rPr>
                        <a:t>HTS</a:t>
                      </a:r>
                    </a:p>
                  </a:txBody>
                  <a:tcPr/>
                </a:tc>
                <a:tc>
                  <a:txBody>
                    <a:bodyPr/>
                    <a:lstStyle/>
                    <a:p>
                      <a:pPr algn="ctr">
                        <a:spcAft>
                          <a:spcPts val="600"/>
                        </a:spcAft>
                      </a:pPr>
                      <a:r>
                        <a:rPr lang="en-US">
                          <a:solidFill>
                            <a:schemeClr val="tx1"/>
                          </a:solidFill>
                        </a:rPr>
                        <a:t>Mannitol</a:t>
                      </a:r>
                    </a:p>
                  </a:txBody>
                  <a:tcPr/>
                </a:tc>
                <a:extLst>
                  <a:ext uri="{0D108BD9-81ED-4DB2-BD59-A6C34878D82A}">
                    <a16:rowId xmlns:a16="http://schemas.microsoft.com/office/drawing/2014/main" val="3225279410"/>
                  </a:ext>
                </a:extLst>
              </a:tr>
              <a:tr h="1392099">
                <a:tc>
                  <a:txBody>
                    <a:bodyPr/>
                    <a:lstStyle/>
                    <a:p>
                      <a:pPr>
                        <a:spcAft>
                          <a:spcPts val="600"/>
                        </a:spcAft>
                      </a:pPr>
                      <a:r>
                        <a:rPr lang="en-US" b="1"/>
                        <a:t>Usual dose</a:t>
                      </a:r>
                    </a:p>
                  </a:txBody>
                  <a:tcPr/>
                </a:tc>
                <a:tc>
                  <a:txBody>
                    <a:bodyPr/>
                    <a:lstStyle/>
                    <a:p>
                      <a:pPr marL="285750" lvl="0" indent="-285750">
                        <a:spcAft>
                          <a:spcPts val="600"/>
                        </a:spcAft>
                        <a:buFont typeface="Courier New" panose="02070309020205020404" pitchFamily="49" charset="0"/>
                        <a:buChar char="o"/>
                      </a:pPr>
                      <a:r>
                        <a:rPr lang="en-US" sz="1800" kern="1200">
                          <a:solidFill>
                            <a:schemeClr val="dk1"/>
                          </a:solidFill>
                          <a:effectLst/>
                        </a:rPr>
                        <a:t>3% continuous infusion with serum Na goal 145-155</a:t>
                      </a:r>
                    </a:p>
                    <a:p>
                      <a:pPr marL="285750" indent="-285750">
                        <a:spcAft>
                          <a:spcPts val="600"/>
                        </a:spcAft>
                        <a:buFont typeface="Courier New" panose="02070309020205020404" pitchFamily="49" charset="0"/>
                        <a:buChar char="o"/>
                      </a:pPr>
                      <a:r>
                        <a:rPr lang="en-US" sz="1800" kern="1200">
                          <a:solidFill>
                            <a:schemeClr val="dk1"/>
                          </a:solidFill>
                          <a:effectLst/>
                        </a:rPr>
                        <a:t>Intermittent boluses of concentrations &gt;3% up to 23.4%</a:t>
                      </a:r>
                      <a:endParaRPr lang="en-US"/>
                    </a:p>
                  </a:txBody>
                  <a:tcPr/>
                </a:tc>
                <a:tc>
                  <a:txBody>
                    <a:bodyPr/>
                    <a:lstStyle/>
                    <a:p>
                      <a:pPr>
                        <a:spcAft>
                          <a:spcPts val="600"/>
                        </a:spcAft>
                      </a:pPr>
                      <a:r>
                        <a:rPr lang="en-US" sz="1800" kern="1200">
                          <a:solidFill>
                            <a:schemeClr val="dk1"/>
                          </a:solidFill>
                          <a:effectLst/>
                        </a:rPr>
                        <a:t>0.25 – 1 g/kg of 20% every 6-8 hours</a:t>
                      </a:r>
                      <a:endParaRPr lang="en-US"/>
                    </a:p>
                  </a:txBody>
                  <a:tcPr/>
                </a:tc>
                <a:extLst>
                  <a:ext uri="{0D108BD9-81ED-4DB2-BD59-A6C34878D82A}">
                    <a16:rowId xmlns:a16="http://schemas.microsoft.com/office/drawing/2014/main" val="2464010912"/>
                  </a:ext>
                </a:extLst>
              </a:tr>
              <a:tr h="2491005">
                <a:tc>
                  <a:txBody>
                    <a:bodyPr/>
                    <a:lstStyle/>
                    <a:p>
                      <a:pPr>
                        <a:spcAft>
                          <a:spcPts val="600"/>
                        </a:spcAft>
                      </a:pPr>
                      <a:r>
                        <a:rPr lang="en-US" b="1"/>
                        <a:t>Adverse effects</a:t>
                      </a:r>
                    </a:p>
                  </a:txBody>
                  <a:tcPr/>
                </a:tc>
                <a:tc>
                  <a:txBody>
                    <a:bodyPr/>
                    <a:lstStyle/>
                    <a:p>
                      <a:pPr marL="285750" lvl="0" indent="-285750">
                        <a:spcAft>
                          <a:spcPts val="600"/>
                        </a:spcAft>
                        <a:buFont typeface="Courier New" panose="02070309020205020404" pitchFamily="49" charset="0"/>
                        <a:buChar char="o"/>
                      </a:pPr>
                      <a:r>
                        <a:rPr lang="en-US" sz="1800" kern="1200">
                          <a:solidFill>
                            <a:schemeClr val="dk1"/>
                          </a:solidFill>
                          <a:effectLst/>
                        </a:rPr>
                        <a:t>Hypernatremia (associated with increased mortality in severe TBI)</a:t>
                      </a:r>
                    </a:p>
                    <a:p>
                      <a:pPr marL="285750" lvl="0" indent="-285750">
                        <a:spcAft>
                          <a:spcPts val="600"/>
                        </a:spcAft>
                        <a:buFont typeface="Courier New" panose="02070309020205020404" pitchFamily="49" charset="0"/>
                        <a:buChar char="o"/>
                      </a:pPr>
                      <a:r>
                        <a:rPr lang="en-US" sz="1800" kern="1200">
                          <a:solidFill>
                            <a:schemeClr val="dk1"/>
                          </a:solidFill>
                          <a:effectLst/>
                        </a:rPr>
                        <a:t>Osmotic demyelination syndrome</a:t>
                      </a:r>
                    </a:p>
                    <a:p>
                      <a:pPr marL="285750" lvl="0" indent="-285750">
                        <a:spcAft>
                          <a:spcPts val="600"/>
                        </a:spcAft>
                        <a:buFont typeface="Courier New" panose="02070309020205020404" pitchFamily="49" charset="0"/>
                        <a:buChar char="o"/>
                      </a:pPr>
                      <a:r>
                        <a:rPr lang="en-US" sz="1800" kern="1200">
                          <a:solidFill>
                            <a:schemeClr val="dk1"/>
                          </a:solidFill>
                          <a:effectLst/>
                        </a:rPr>
                        <a:t>Circulatory overload</a:t>
                      </a:r>
                    </a:p>
                    <a:p>
                      <a:pPr marL="285750" lvl="0" indent="-285750">
                        <a:spcAft>
                          <a:spcPts val="600"/>
                        </a:spcAft>
                        <a:buFont typeface="Courier New" panose="02070309020205020404" pitchFamily="49" charset="0"/>
                        <a:buChar char="o"/>
                      </a:pPr>
                      <a:r>
                        <a:rPr lang="en-US" sz="1800" kern="1200">
                          <a:solidFill>
                            <a:schemeClr val="dk1"/>
                          </a:solidFill>
                          <a:effectLst/>
                        </a:rPr>
                        <a:t>Pulmonary edema</a:t>
                      </a:r>
                    </a:p>
                    <a:p>
                      <a:pPr marL="285750" indent="-285750">
                        <a:spcAft>
                          <a:spcPts val="600"/>
                        </a:spcAft>
                        <a:buFont typeface="Courier New" panose="02070309020205020404" pitchFamily="49" charset="0"/>
                        <a:buChar char="o"/>
                      </a:pPr>
                      <a:r>
                        <a:rPr lang="en-US" sz="1800" kern="1200">
                          <a:solidFill>
                            <a:schemeClr val="dk1"/>
                          </a:solidFill>
                          <a:effectLst/>
                        </a:rPr>
                        <a:t>Hyperchloremia </a:t>
                      </a:r>
                      <a:r>
                        <a:rPr lang="en-US" sz="1800" kern="1200">
                          <a:solidFill>
                            <a:schemeClr val="dk1"/>
                          </a:solidFill>
                          <a:effectLst/>
                          <a:sym typeface="Wingdings" panose="05000000000000000000" pitchFamily="2" charset="2"/>
                        </a:rPr>
                        <a:t></a:t>
                      </a:r>
                      <a:r>
                        <a:rPr lang="en-US" sz="1800" kern="1200">
                          <a:solidFill>
                            <a:schemeClr val="dk1"/>
                          </a:solidFill>
                          <a:effectLst/>
                        </a:rPr>
                        <a:t>non-anion gap metabolic acidosis</a:t>
                      </a:r>
                      <a:endParaRPr lang="en-US"/>
                    </a:p>
                  </a:txBody>
                  <a:tcPr/>
                </a:tc>
                <a:tc>
                  <a:txBody>
                    <a:bodyPr/>
                    <a:lstStyle/>
                    <a:p>
                      <a:pPr marL="285750" lvl="0" indent="-285750">
                        <a:spcAft>
                          <a:spcPts val="600"/>
                        </a:spcAft>
                        <a:buFont typeface="Courier New" panose="02070309020205020404" pitchFamily="49" charset="0"/>
                        <a:buChar char="o"/>
                      </a:pPr>
                      <a:r>
                        <a:rPr lang="en-US" sz="1800" kern="1200">
                          <a:solidFill>
                            <a:schemeClr val="dk1"/>
                          </a:solidFill>
                          <a:effectLst/>
                        </a:rPr>
                        <a:t>Osmotic diuresis </a:t>
                      </a:r>
                      <a:r>
                        <a:rPr lang="en-US" sz="1800" kern="1200">
                          <a:solidFill>
                            <a:schemeClr val="dk1"/>
                          </a:solidFill>
                          <a:effectLst/>
                          <a:sym typeface="Wingdings" panose="05000000000000000000" pitchFamily="2" charset="2"/>
                        </a:rPr>
                        <a:t></a:t>
                      </a:r>
                      <a:r>
                        <a:rPr lang="en-US" sz="1800" kern="1200">
                          <a:solidFill>
                            <a:schemeClr val="dk1"/>
                          </a:solidFill>
                          <a:effectLst/>
                        </a:rPr>
                        <a:t> hypotension, potentially reduced cerebral perfusion, AKI (less likely to occur with slower infusions vs rapid bolus)</a:t>
                      </a:r>
                    </a:p>
                    <a:p>
                      <a:pPr marL="285750" indent="-285750">
                        <a:spcAft>
                          <a:spcPts val="600"/>
                        </a:spcAft>
                        <a:buFont typeface="Courier New" panose="02070309020205020404" pitchFamily="49" charset="0"/>
                        <a:buChar char="o"/>
                      </a:pPr>
                      <a:r>
                        <a:rPr lang="en-US" sz="1800" kern="1200">
                          <a:solidFill>
                            <a:schemeClr val="dk1"/>
                          </a:solidFill>
                          <a:effectLst/>
                        </a:rPr>
                        <a:t>Theoretical risk of penetration of blood brain barrier and leakage into brain tissue (mannitol reflection coefficient = 0.9 vs. saline = 1.0)</a:t>
                      </a:r>
                      <a:endParaRPr lang="en-US"/>
                    </a:p>
                  </a:txBody>
                  <a:tcPr/>
                </a:tc>
                <a:extLst>
                  <a:ext uri="{0D108BD9-81ED-4DB2-BD59-A6C34878D82A}">
                    <a16:rowId xmlns:a16="http://schemas.microsoft.com/office/drawing/2014/main" val="397554469"/>
                  </a:ext>
                </a:extLst>
              </a:tr>
              <a:tr h="967085">
                <a:tc>
                  <a:txBody>
                    <a:bodyPr/>
                    <a:lstStyle/>
                    <a:p>
                      <a:pPr>
                        <a:spcAft>
                          <a:spcPts val="600"/>
                        </a:spcAft>
                      </a:pPr>
                      <a:r>
                        <a:rPr lang="en-US" b="1"/>
                        <a:t>Specific monitoring</a:t>
                      </a:r>
                    </a:p>
                  </a:txBody>
                  <a:tcPr/>
                </a:tc>
                <a:tc>
                  <a:txBody>
                    <a:bodyPr/>
                    <a:lstStyle/>
                    <a:p>
                      <a:pPr marL="285750" indent="-285750">
                        <a:spcAft>
                          <a:spcPts val="600"/>
                        </a:spcAft>
                        <a:buFont typeface="Courier New" panose="02070309020205020404" pitchFamily="49" charset="0"/>
                        <a:buChar char="o"/>
                      </a:pPr>
                      <a:r>
                        <a:rPr lang="en-US" sz="1800" kern="1200">
                          <a:solidFill>
                            <a:schemeClr val="dk1"/>
                          </a:solidFill>
                          <a:effectLst/>
                        </a:rPr>
                        <a:t>Electrolytes every 4-6 hours</a:t>
                      </a:r>
                      <a:endParaRPr lang="en-US"/>
                    </a:p>
                  </a:txBody>
                  <a:tcPr/>
                </a:tc>
                <a:tc>
                  <a:txBody>
                    <a:bodyPr/>
                    <a:lstStyle/>
                    <a:p>
                      <a:pPr marL="285750" lvl="0" indent="-285750">
                        <a:spcAft>
                          <a:spcPts val="600"/>
                        </a:spcAft>
                        <a:buFont typeface="Courier New" panose="02070309020205020404" pitchFamily="49" charset="0"/>
                        <a:buChar char="o"/>
                      </a:pPr>
                      <a:r>
                        <a:rPr lang="en-US" sz="1800" kern="1200">
                          <a:solidFill>
                            <a:schemeClr val="dk1"/>
                          </a:solidFill>
                          <a:effectLst/>
                        </a:rPr>
                        <a:t>Serum osmolarity (maintain &lt;320 mmol/L)</a:t>
                      </a:r>
                    </a:p>
                    <a:p>
                      <a:pPr marL="285750" indent="-285750">
                        <a:spcAft>
                          <a:spcPts val="600"/>
                        </a:spcAft>
                        <a:buFont typeface="Courier New" panose="02070309020205020404" pitchFamily="49" charset="0"/>
                        <a:buChar char="o"/>
                      </a:pPr>
                      <a:r>
                        <a:rPr lang="en-US" sz="1800" kern="1200">
                          <a:solidFill>
                            <a:schemeClr val="dk1"/>
                          </a:solidFill>
                          <a:effectLst/>
                        </a:rPr>
                        <a:t>Renal function daily</a:t>
                      </a:r>
                      <a:endParaRPr lang="en-US"/>
                    </a:p>
                  </a:txBody>
                  <a:tcPr/>
                </a:tc>
                <a:extLst>
                  <a:ext uri="{0D108BD9-81ED-4DB2-BD59-A6C34878D82A}">
                    <a16:rowId xmlns:a16="http://schemas.microsoft.com/office/drawing/2014/main" val="749682334"/>
                  </a:ext>
                </a:extLst>
              </a:tr>
            </a:tbl>
          </a:graphicData>
        </a:graphic>
      </p:graphicFrame>
      <p:sp>
        <p:nvSpPr>
          <p:cNvPr id="5" name="Slide Number Placeholder 4">
            <a:extLst>
              <a:ext uri="{FF2B5EF4-FFF2-40B4-BE49-F238E27FC236}">
                <a16:creationId xmlns:a16="http://schemas.microsoft.com/office/drawing/2014/main" id="{E9B1B11F-EDF1-4040-A6E3-76E8A73A308A}"/>
              </a:ext>
            </a:extLst>
          </p:cNvPr>
          <p:cNvSpPr>
            <a:spLocks noGrp="1"/>
          </p:cNvSpPr>
          <p:nvPr>
            <p:ph type="sldNum" sz="quarter" idx="12"/>
          </p:nvPr>
        </p:nvSpPr>
        <p:spPr/>
        <p:txBody>
          <a:bodyPr/>
          <a:lstStyle/>
          <a:p>
            <a:fld id="{B5CEABB6-07DC-46E8-9B57-56EC44A396E5}" type="slidenum">
              <a:rPr lang="en-US" smtClean="0"/>
              <a:t>16</a:t>
            </a:fld>
            <a:endParaRPr lang="en-US"/>
          </a:p>
        </p:txBody>
      </p:sp>
      <p:sp>
        <p:nvSpPr>
          <p:cNvPr id="7" name="Footer Placeholder 3">
            <a:extLst>
              <a:ext uri="{FF2B5EF4-FFF2-40B4-BE49-F238E27FC236}">
                <a16:creationId xmlns:a16="http://schemas.microsoft.com/office/drawing/2014/main" id="{1B31B10E-8A1C-495C-82B0-492A08FC95DD}"/>
              </a:ext>
            </a:extLst>
          </p:cNvPr>
          <p:cNvSpPr>
            <a:spLocks noGrp="1"/>
          </p:cNvSpPr>
          <p:nvPr>
            <p:ph type="ftr" sz="quarter" idx="11"/>
          </p:nvPr>
        </p:nvSpPr>
        <p:spPr>
          <a:xfrm>
            <a:off x="218997" y="6250272"/>
            <a:ext cx="1649996" cy="525846"/>
          </a:xfrm>
        </p:spPr>
        <p:txBody>
          <a:bodyPr/>
          <a:lstStyle/>
          <a:p>
            <a:r>
              <a:rPr lang="en-US" sz="1400" err="1">
                <a:ea typeface="+mn-lt"/>
                <a:cs typeface="+mn-lt"/>
              </a:rPr>
              <a:t>Rajajee</a:t>
            </a:r>
            <a:r>
              <a:rPr lang="en-US" sz="1400">
                <a:ea typeface="+mn-lt"/>
                <a:cs typeface="+mn-lt"/>
              </a:rPr>
              <a:t>, 2022</a:t>
            </a:r>
            <a:endParaRPr lang="en-US" sz="1400"/>
          </a:p>
        </p:txBody>
      </p:sp>
    </p:spTree>
    <p:extLst>
      <p:ext uri="{BB962C8B-B14F-4D97-AF65-F5344CB8AC3E}">
        <p14:creationId xmlns:p14="http://schemas.microsoft.com/office/powerpoint/2010/main" val="1625068045"/>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1105534" y="220662"/>
            <a:ext cx="10010498" cy="979488"/>
          </a:xfrm>
        </p:spPr>
        <p:txBody>
          <a:bodyPr>
            <a:noAutofit/>
          </a:bodyPr>
          <a:lstStyle/>
          <a:p>
            <a:r>
              <a:rPr lang="en-US" sz="3200"/>
              <a:t>Controversy in treatment; HTS vs mannitol</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6009" y="1381250"/>
            <a:ext cx="2349582" cy="761752"/>
          </a:xfrm>
        </p:spPr>
        <p:txBody>
          <a:bodyPr vert="horz" lIns="91440" tIns="45720" rIns="91440" bIns="45720" rtlCol="0" anchor="ctr">
            <a:normAutofit/>
          </a:bodyPr>
          <a:lstStyle/>
          <a:p>
            <a:r>
              <a:rPr lang="en-US"/>
              <a:t>Weak Guideline Recommendations</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834118" y="2651248"/>
            <a:ext cx="2141764" cy="514350"/>
          </a:xfrm>
        </p:spPr>
        <p:txBody>
          <a:bodyPr/>
          <a:lstStyle/>
          <a:p>
            <a:r>
              <a:rPr lang="en-US"/>
              <a:t>Few Clinical Trials</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a:lstStyle/>
          <a:p>
            <a:r>
              <a:rPr lang="en-US"/>
              <a:t>Clinical Outcomes</a:t>
            </a:r>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1904999" y="4710114"/>
            <a:ext cx="2333625" cy="666748"/>
          </a:xfrm>
        </p:spPr>
        <p:txBody>
          <a:bodyPr/>
          <a:lstStyle/>
          <a:p>
            <a:r>
              <a:rPr lang="en-US"/>
              <a:t>Both Associated with Severe Adverse Effects</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71873" y="1380039"/>
            <a:ext cx="7308023" cy="1010842"/>
          </a:xfrm>
        </p:spPr>
        <p:txBody>
          <a:bodyPr/>
          <a:lstStyle/>
          <a:p>
            <a:r>
              <a:rPr lang="en-US"/>
              <a:t>The 2016 Brain Trauma Foundation Guidelines do not recommend use of HTS or mannitol over the other. However, the 2020 Neurocritical Care Guidelines do suggest use of HTS over mannitol in initial management of TBI (low quality evidence, weak recommendation)</a:t>
            </a:r>
          </a:p>
          <a:p>
            <a:endParaRPr lang="en-US"/>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55883" y="2517831"/>
            <a:ext cx="5539095" cy="1010842"/>
          </a:xfrm>
        </p:spPr>
        <p:txBody>
          <a:bodyPr/>
          <a:lstStyle/>
          <a:p>
            <a:r>
              <a:rPr lang="en-US"/>
              <a:t>Literature shows both HTS and mannitol are effective in reducing ICP, however lack of high quality RCTs to clearly show superiority of one agent over the other.</a:t>
            </a:r>
          </a:p>
          <a:p>
            <a:endParaRPr lang="en-US"/>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7" y="3581612"/>
            <a:ext cx="5539095" cy="1010842"/>
          </a:xfrm>
        </p:spPr>
        <p:txBody>
          <a:bodyPr/>
          <a:lstStyle/>
          <a:p>
            <a:r>
              <a:rPr lang="en-US"/>
              <a:t>Unclear if either agent produces better long-term outcomes such as Glasgow Outcome Scale. Currently, no data to show that either agent is </a:t>
            </a:r>
            <a:r>
              <a:rPr lang="en-US" err="1"/>
              <a:t>ableto</a:t>
            </a:r>
            <a:r>
              <a:rPr lang="en-US"/>
              <a:t> improve long-term outcomes. </a:t>
            </a:r>
          </a:p>
          <a:p>
            <a:endParaRPr lang="en-US"/>
          </a:p>
        </p:txBody>
      </p:sp>
      <p:sp>
        <p:nvSpPr>
          <p:cNvPr id="14" name="Text Placeholder 13">
            <a:extLst>
              <a:ext uri="{FF2B5EF4-FFF2-40B4-BE49-F238E27FC236}">
                <a16:creationId xmlns:a16="http://schemas.microsoft.com/office/drawing/2014/main" id="{D9E8B0A9-FF1D-054F-8F06-98B1633E1BE6}"/>
              </a:ext>
            </a:extLst>
          </p:cNvPr>
          <p:cNvSpPr>
            <a:spLocks noGrp="1"/>
          </p:cNvSpPr>
          <p:nvPr>
            <p:ph type="body" sz="quarter" idx="20"/>
          </p:nvPr>
        </p:nvSpPr>
        <p:spPr>
          <a:xfrm>
            <a:off x="6295622" y="4457830"/>
            <a:ext cx="5896378" cy="1349357"/>
          </a:xfrm>
        </p:spPr>
        <p:txBody>
          <a:bodyPr>
            <a:normAutofit/>
          </a:bodyPr>
          <a:lstStyle/>
          <a:p>
            <a:r>
              <a:rPr lang="en-US"/>
              <a:t>Mannitol: </a:t>
            </a:r>
            <a:r>
              <a:rPr lang="en-US">
                <a:ea typeface="+mn-lt"/>
                <a:cs typeface="+mn-lt"/>
              </a:rPr>
              <a:t>Acute kidney injury (ATN), electrolyte and metabolic abnormalities secondary to diuresis, hypotension, infusion reactions</a:t>
            </a:r>
          </a:p>
          <a:p>
            <a:r>
              <a:rPr lang="en-US"/>
              <a:t>HTS: </a:t>
            </a:r>
            <a:r>
              <a:rPr lang="en-US">
                <a:ea typeface="+mn-lt"/>
                <a:cs typeface="+mn-lt"/>
              </a:rPr>
              <a:t>osmotic demyelination syndrome (ODS), electrolyte and metabolic abnormalities, circulatory overload and pulmonary edema, infusion reactions</a:t>
            </a:r>
            <a:endParaRPr lang="en-US"/>
          </a:p>
        </p:txBody>
      </p:sp>
      <p:sp>
        <p:nvSpPr>
          <p:cNvPr id="13" name="Footer Placeholder 3">
            <a:extLst>
              <a:ext uri="{FF2B5EF4-FFF2-40B4-BE49-F238E27FC236}">
                <a16:creationId xmlns:a16="http://schemas.microsoft.com/office/drawing/2014/main" id="{9326EE1E-C0FB-4447-8C12-EBC545EBC947}"/>
              </a:ext>
            </a:extLst>
          </p:cNvPr>
          <p:cNvSpPr txBox="1">
            <a:spLocks/>
          </p:cNvSpPr>
          <p:nvPr/>
        </p:nvSpPr>
        <p:spPr>
          <a:xfrm>
            <a:off x="275681" y="5938839"/>
            <a:ext cx="1629318" cy="64293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Cook, 2020</a:t>
            </a:r>
          </a:p>
          <a:p>
            <a:r>
              <a:rPr lang="en-US" sz="1400"/>
              <a:t>Carney, 2016</a:t>
            </a:r>
          </a:p>
        </p:txBody>
      </p:sp>
      <p:sp>
        <p:nvSpPr>
          <p:cNvPr id="16" name="Slide Number Placeholder 15">
            <a:extLst>
              <a:ext uri="{FF2B5EF4-FFF2-40B4-BE49-F238E27FC236}">
                <a16:creationId xmlns:a16="http://schemas.microsoft.com/office/drawing/2014/main" id="{6BE9402E-EA4B-4866-9D8B-05B340C862EE}"/>
              </a:ext>
            </a:extLst>
          </p:cNvPr>
          <p:cNvSpPr>
            <a:spLocks noGrp="1"/>
          </p:cNvSpPr>
          <p:nvPr>
            <p:ph type="sldNum" sz="quarter" idx="12"/>
          </p:nvPr>
        </p:nvSpPr>
        <p:spPr/>
        <p:txBody>
          <a:bodyPr/>
          <a:lstStyle/>
          <a:p>
            <a:fld id="{B5CEABB6-07DC-46E8-9B57-56EC44A396E5}" type="slidenum">
              <a:rPr lang="en-US" smtClean="0"/>
              <a:t>17</a:t>
            </a:fld>
            <a:endParaRPr lang="en-US"/>
          </a:p>
        </p:txBody>
      </p:sp>
    </p:spTree>
    <p:extLst>
      <p:ext uri="{BB962C8B-B14F-4D97-AF65-F5344CB8AC3E}">
        <p14:creationId xmlns:p14="http://schemas.microsoft.com/office/powerpoint/2010/main" val="173856168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542898-D42D-4251-9928-64369E2C1334}"/>
              </a:ext>
            </a:extLst>
          </p:cNvPr>
          <p:cNvSpPr>
            <a:spLocks noGrp="1"/>
          </p:cNvSpPr>
          <p:nvPr>
            <p:ph type="ctrTitle"/>
          </p:nvPr>
        </p:nvSpPr>
        <p:spPr>
          <a:xfrm>
            <a:off x="6233890" y="1924629"/>
            <a:ext cx="5065956" cy="1715531"/>
          </a:xfrm>
        </p:spPr>
        <p:txBody>
          <a:bodyPr/>
          <a:lstStyle/>
          <a:p>
            <a:pPr algn="ctr"/>
            <a:r>
              <a:rPr lang="en-US" sz="4400"/>
              <a:t>HTS is superior to mannitol</a:t>
            </a:r>
          </a:p>
        </p:txBody>
      </p:sp>
      <p:sp>
        <p:nvSpPr>
          <p:cNvPr id="6" name="Title 1">
            <a:extLst>
              <a:ext uri="{FF2B5EF4-FFF2-40B4-BE49-F238E27FC236}">
                <a16:creationId xmlns:a16="http://schemas.microsoft.com/office/drawing/2014/main" id="{F7B561F3-2AB6-43F4-BEA1-D33AA71ED6FF}"/>
              </a:ext>
            </a:extLst>
          </p:cNvPr>
          <p:cNvSpPr txBox="1">
            <a:spLocks/>
          </p:cNvSpPr>
          <p:nvPr/>
        </p:nvSpPr>
        <p:spPr>
          <a:xfrm>
            <a:off x="6447692" y="3429000"/>
            <a:ext cx="4914055" cy="945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spc="150" baseline="0">
                <a:solidFill>
                  <a:schemeClr val="tx1">
                    <a:lumMod val="75000"/>
                    <a:lumOff val="25000"/>
                  </a:schemeClr>
                </a:solidFill>
                <a:latin typeface="+mj-lt"/>
                <a:ea typeface="+mj-ea"/>
                <a:cs typeface="+mj-cs"/>
              </a:defRPr>
            </a:lvl1pPr>
          </a:lstStyle>
          <a:p>
            <a:pPr algn="ctr"/>
            <a:r>
              <a:rPr lang="en-ZA" sz="2800"/>
              <a:t>For the treatment of elevated </a:t>
            </a:r>
            <a:r>
              <a:rPr lang="en-ZA" sz="2800" err="1"/>
              <a:t>icp</a:t>
            </a:r>
            <a:r>
              <a:rPr lang="en-ZA" sz="2800"/>
              <a:t> after </a:t>
            </a:r>
            <a:r>
              <a:rPr lang="en-ZA" sz="2800" err="1"/>
              <a:t>Tbi</a:t>
            </a:r>
            <a:endParaRPr lang="en-ZA" sz="2800"/>
          </a:p>
        </p:txBody>
      </p:sp>
    </p:spTree>
    <p:extLst>
      <p:ext uri="{BB962C8B-B14F-4D97-AF65-F5344CB8AC3E}">
        <p14:creationId xmlns:p14="http://schemas.microsoft.com/office/powerpoint/2010/main" val="65918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5307581" y="607419"/>
            <a:ext cx="6037089" cy="1391653"/>
          </a:xfrm>
        </p:spPr>
        <p:txBody>
          <a:bodyPr>
            <a:noAutofit/>
          </a:bodyPr>
          <a:lstStyle/>
          <a:p>
            <a:r>
              <a:rPr lang="en-ZA" sz="3200"/>
              <a:t>HTS is Superior to Mannitol in the treatment of elevated </a:t>
            </a:r>
            <a:r>
              <a:rPr lang="en-ZA" sz="3200" err="1"/>
              <a:t>icp</a:t>
            </a:r>
            <a:r>
              <a:rPr lang="en-ZA" sz="3200"/>
              <a:t> after </a:t>
            </a:r>
            <a:r>
              <a:rPr lang="en-ZA" sz="3200" err="1"/>
              <a:t>tbi</a:t>
            </a:r>
            <a:endParaRPr lang="en-ZA" sz="3200"/>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499120" y="2856138"/>
            <a:ext cx="5433204" cy="3781066"/>
          </a:xfrm>
        </p:spPr>
        <p:txBody>
          <a:bodyPr vert="horz" lIns="91440" tIns="45720" rIns="91440" bIns="45720" rtlCol="0" anchor="t">
            <a:noAutofit/>
          </a:bodyPr>
          <a:lstStyle/>
          <a:p>
            <a:pPr marL="457200" indent="-457200">
              <a:buAutoNum type="arabicPeriod"/>
            </a:pPr>
            <a:r>
              <a:rPr lang="en-US" sz="2400" noProof="1">
                <a:solidFill>
                  <a:schemeClr val="tx1"/>
                </a:solidFill>
                <a:ea typeface="+mj-lt"/>
                <a:cs typeface="+mj-lt"/>
              </a:rPr>
              <a:t>Greater and more sustained ICP Reduction</a:t>
            </a:r>
            <a:endParaRPr lang="en-US" sz="2400">
              <a:solidFill>
                <a:schemeClr val="tx1"/>
              </a:solidFill>
            </a:endParaRPr>
          </a:p>
          <a:p>
            <a:pPr marL="457200" indent="-457200">
              <a:buAutoNum type="arabicPeriod"/>
            </a:pPr>
            <a:r>
              <a:rPr lang="en-US" sz="2400" noProof="1">
                <a:solidFill>
                  <a:schemeClr val="tx1"/>
                </a:solidFill>
                <a:ea typeface="+mj-lt"/>
                <a:cs typeface="+mj-lt"/>
              </a:rPr>
              <a:t>Used to reduce elevated ICP refractory to mannitol </a:t>
            </a:r>
          </a:p>
          <a:p>
            <a:pPr marL="457200" indent="-457200">
              <a:buAutoNum type="arabicPeriod"/>
            </a:pPr>
            <a:r>
              <a:rPr lang="en-US" sz="2400" noProof="1">
                <a:solidFill>
                  <a:schemeClr val="tx1"/>
                </a:solidFill>
                <a:ea typeface="+mj-lt"/>
                <a:cs typeface="+mj-lt"/>
              </a:rPr>
              <a:t>Reduced Rates of Treatment Failure </a:t>
            </a:r>
          </a:p>
          <a:p>
            <a:pPr marL="457200" indent="-457200">
              <a:buAutoNum type="arabicPeriod"/>
            </a:pPr>
            <a:r>
              <a:rPr lang="en-US" sz="2400" noProof="1">
                <a:solidFill>
                  <a:schemeClr val="tx1"/>
                </a:solidFill>
                <a:ea typeface="+mj-lt"/>
                <a:cs typeface="+mj-lt"/>
              </a:rPr>
              <a:t>Estimated Cost Less than Mannitol</a:t>
            </a:r>
          </a:p>
        </p:txBody>
      </p:sp>
      <p:sp>
        <p:nvSpPr>
          <p:cNvPr id="7" name="Slide Number Placeholder 6">
            <a:extLst>
              <a:ext uri="{FF2B5EF4-FFF2-40B4-BE49-F238E27FC236}">
                <a16:creationId xmlns:a16="http://schemas.microsoft.com/office/drawing/2014/main" id="{4B707A22-4381-4B91-814C-4F6B18C5A00E}"/>
              </a:ext>
            </a:extLst>
          </p:cNvPr>
          <p:cNvSpPr>
            <a:spLocks noGrp="1"/>
          </p:cNvSpPr>
          <p:nvPr>
            <p:ph type="sldNum" sz="quarter" idx="22"/>
          </p:nvPr>
        </p:nvSpPr>
        <p:spPr/>
        <p:txBody>
          <a:bodyPr/>
          <a:lstStyle/>
          <a:p>
            <a:fld id="{B5CEABB6-07DC-46E8-9B57-56EC44A396E5}" type="slidenum">
              <a:rPr lang="en-US" smtClean="0"/>
              <a:pPr/>
              <a:t>19</a:t>
            </a:fld>
            <a:endParaRPr lang="en-US"/>
          </a:p>
        </p:txBody>
      </p:sp>
    </p:spTree>
    <p:extLst>
      <p:ext uri="{BB962C8B-B14F-4D97-AF65-F5344CB8AC3E}">
        <p14:creationId xmlns:p14="http://schemas.microsoft.com/office/powerpoint/2010/main" val="275698503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8034-A272-79E5-0F5B-EACD392EB84E}"/>
              </a:ext>
            </a:extLst>
          </p:cNvPr>
          <p:cNvSpPr>
            <a:spLocks noGrp="1"/>
          </p:cNvSpPr>
          <p:nvPr>
            <p:ph type="title"/>
          </p:nvPr>
        </p:nvSpPr>
        <p:spPr>
          <a:xfrm>
            <a:off x="5476875" y="0"/>
            <a:ext cx="5111750" cy="1204912"/>
          </a:xfrm>
        </p:spPr>
        <p:txBody>
          <a:bodyPr/>
          <a:lstStyle/>
          <a:p>
            <a:r>
              <a:rPr lang="en-US">
                <a:ea typeface="+mj-lt"/>
                <a:cs typeface="+mj-lt"/>
              </a:rPr>
              <a:t>Members of the Debate</a:t>
            </a:r>
            <a:endParaRPr lang="en-US"/>
          </a:p>
        </p:txBody>
      </p:sp>
      <p:sp>
        <p:nvSpPr>
          <p:cNvPr id="3" name="Text Placeholder 2">
            <a:extLst>
              <a:ext uri="{FF2B5EF4-FFF2-40B4-BE49-F238E27FC236}">
                <a16:creationId xmlns:a16="http://schemas.microsoft.com/office/drawing/2014/main" id="{42C8928F-DF4C-CFD2-172F-E76819E39C75}"/>
              </a:ext>
            </a:extLst>
          </p:cNvPr>
          <p:cNvSpPr>
            <a:spLocks noGrp="1"/>
          </p:cNvSpPr>
          <p:nvPr>
            <p:ph type="body" idx="1"/>
          </p:nvPr>
        </p:nvSpPr>
        <p:spPr>
          <a:xfrm>
            <a:off x="5476875" y="4735899"/>
            <a:ext cx="5111750" cy="1525588"/>
          </a:xfrm>
        </p:spPr>
        <p:txBody>
          <a:bodyPr vert="horz" lIns="91440" tIns="45720" rIns="91440" bIns="45720" rtlCol="0" anchor="b">
            <a:noAutofit/>
          </a:bodyPr>
          <a:lstStyle/>
          <a:p>
            <a:r>
              <a:rPr lang="en-US" sz="2400" dirty="0"/>
              <a:t>Debate Coordinator:  Jenni Catlin, Pharm.D., BCPS, BCCCP -  Sanford Health</a:t>
            </a:r>
          </a:p>
          <a:p>
            <a:r>
              <a:rPr lang="en-US" sz="2400" dirty="0"/>
              <a:t>Judge: </a:t>
            </a:r>
            <a:r>
              <a:rPr lang="en-US" sz="2400" dirty="0" err="1"/>
              <a:t>Saidee</a:t>
            </a:r>
            <a:r>
              <a:rPr lang="en-US" sz="2400" dirty="0"/>
              <a:t> Oberlander, Pharm.D., BCPS – Essentia Health</a:t>
            </a:r>
          </a:p>
          <a:p>
            <a:r>
              <a:rPr lang="en-US" sz="2400" dirty="0"/>
              <a:t>Moderator: Bernie </a:t>
            </a:r>
            <a:r>
              <a:rPr lang="en-US" sz="2400" dirty="0" err="1"/>
              <a:t>Behm</a:t>
            </a:r>
            <a:r>
              <a:rPr lang="en-US" sz="2400" dirty="0"/>
              <a:t>, Pharm.D., BCPS – Essentia Health</a:t>
            </a:r>
          </a:p>
          <a:p>
            <a:r>
              <a:rPr lang="en-US" sz="2400" dirty="0"/>
              <a:t>Affirmative: Elli Emerson, Pharm.D. – Essentia Health</a:t>
            </a:r>
          </a:p>
          <a:p>
            <a:r>
              <a:rPr lang="en-US" sz="2400" dirty="0"/>
              <a:t>Negative: Erin </a:t>
            </a:r>
            <a:r>
              <a:rPr lang="en-US" sz="2400" dirty="0" err="1"/>
              <a:t>Beauclair</a:t>
            </a:r>
            <a:r>
              <a:rPr lang="en-US" sz="2400" dirty="0"/>
              <a:t>, Pharm.D. – Essentia Health</a:t>
            </a:r>
          </a:p>
          <a:p>
            <a:endParaRPr lang="en-US" dirty="0"/>
          </a:p>
        </p:txBody>
      </p:sp>
      <p:sp>
        <p:nvSpPr>
          <p:cNvPr id="8" name="Slide Number Placeholder 7">
            <a:extLst>
              <a:ext uri="{FF2B5EF4-FFF2-40B4-BE49-F238E27FC236}">
                <a16:creationId xmlns:a16="http://schemas.microsoft.com/office/drawing/2014/main" id="{5814CC4C-DBB1-467F-8CA2-B614A654A826}"/>
              </a:ext>
            </a:extLst>
          </p:cNvPr>
          <p:cNvSpPr>
            <a:spLocks noGrp="1"/>
          </p:cNvSpPr>
          <p:nvPr>
            <p:ph type="sldNum" sz="quarter" idx="12"/>
          </p:nvPr>
        </p:nvSpPr>
        <p:spPr/>
        <p:txBody>
          <a:bodyPr/>
          <a:lstStyle/>
          <a:p>
            <a:fld id="{B5CEABB6-07DC-46E8-9B57-56EC44A396E5}" type="slidenum">
              <a:rPr lang="en-US" smtClean="0"/>
              <a:t>2</a:t>
            </a:fld>
            <a:endParaRPr lang="en-US"/>
          </a:p>
        </p:txBody>
      </p:sp>
    </p:spTree>
    <p:extLst>
      <p:ext uri="{BB962C8B-B14F-4D97-AF65-F5344CB8AC3E}">
        <p14:creationId xmlns:p14="http://schemas.microsoft.com/office/powerpoint/2010/main" val="2497137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7E44CAC0-3B5A-49F6-A2CB-0BC80D111A87}"/>
              </a:ext>
            </a:extLst>
          </p:cNvPr>
          <p:cNvSpPr>
            <a:spLocks noGrp="1"/>
          </p:cNvSpPr>
          <p:nvPr>
            <p:ph type="ftr" sz="quarter" idx="21"/>
          </p:nvPr>
        </p:nvSpPr>
        <p:spPr>
          <a:xfrm>
            <a:off x="288730" y="6356349"/>
            <a:ext cx="1771182" cy="365125"/>
          </a:xfrm>
        </p:spPr>
        <p:txBody>
          <a:bodyPr/>
          <a:lstStyle/>
          <a:p>
            <a:pPr algn="l"/>
            <a:r>
              <a:rPr lang="en-US" sz="1400"/>
              <a:t>Mangat, 2020</a:t>
            </a:r>
          </a:p>
        </p:txBody>
      </p:sp>
      <p:sp>
        <p:nvSpPr>
          <p:cNvPr id="4" name="Title 1">
            <a:extLst>
              <a:ext uri="{FF2B5EF4-FFF2-40B4-BE49-F238E27FC236}">
                <a16:creationId xmlns:a16="http://schemas.microsoft.com/office/drawing/2014/main" id="{A680BA65-0576-A000-009B-D343C3C3457C}"/>
              </a:ext>
            </a:extLst>
          </p:cNvPr>
          <p:cNvSpPr>
            <a:spLocks noGrp="1"/>
          </p:cNvSpPr>
          <p:nvPr>
            <p:ph type="title"/>
          </p:nvPr>
        </p:nvSpPr>
        <p:spPr>
          <a:xfrm>
            <a:off x="3720951" y="280182"/>
            <a:ext cx="7999499" cy="974118"/>
          </a:xfrm>
        </p:spPr>
        <p:txBody>
          <a:bodyPr>
            <a:normAutofit/>
          </a:bodyPr>
          <a:lstStyle/>
          <a:p>
            <a:r>
              <a:rPr lang="en-US">
                <a:solidFill>
                  <a:schemeClr val="tx1"/>
                </a:solidFill>
                <a:ea typeface="+mj-lt"/>
                <a:cs typeface="+mj-lt"/>
              </a:rPr>
              <a:t>1. GREATER AND MORE SUSTAINED ICP REDUCTION</a:t>
            </a:r>
          </a:p>
        </p:txBody>
      </p:sp>
      <p:graphicFrame>
        <p:nvGraphicFramePr>
          <p:cNvPr id="6" name="Table 5">
            <a:extLst>
              <a:ext uri="{FF2B5EF4-FFF2-40B4-BE49-F238E27FC236}">
                <a16:creationId xmlns:a16="http://schemas.microsoft.com/office/drawing/2014/main" id="{4F72EB4C-041A-8778-5372-250DCE349C49}"/>
              </a:ext>
            </a:extLst>
          </p:cNvPr>
          <p:cNvGraphicFramePr>
            <a:graphicFrameLocks noGrp="1"/>
          </p:cNvGraphicFramePr>
          <p:nvPr>
            <p:extLst>
              <p:ext uri="{D42A27DB-BD31-4B8C-83A1-F6EECF244321}">
                <p14:modId xmlns:p14="http://schemas.microsoft.com/office/powerpoint/2010/main" val="990912300"/>
              </p:ext>
            </p:extLst>
          </p:nvPr>
        </p:nvGraphicFramePr>
        <p:xfrm>
          <a:off x="5423491" y="1242508"/>
          <a:ext cx="6186541" cy="5192433"/>
        </p:xfrm>
        <a:graphic>
          <a:graphicData uri="http://schemas.openxmlformats.org/drawingml/2006/table">
            <a:tbl>
              <a:tblPr firstRow="1" bandRow="1">
                <a:tableStyleId>{5C22544A-7EE6-4342-B048-85BDC9FD1C3A}</a:tableStyleId>
              </a:tblPr>
              <a:tblGrid>
                <a:gridCol w="1122202">
                  <a:extLst>
                    <a:ext uri="{9D8B030D-6E8A-4147-A177-3AD203B41FA5}">
                      <a16:colId xmlns:a16="http://schemas.microsoft.com/office/drawing/2014/main" val="1442211192"/>
                    </a:ext>
                  </a:extLst>
                </a:gridCol>
                <a:gridCol w="1527226">
                  <a:extLst>
                    <a:ext uri="{9D8B030D-6E8A-4147-A177-3AD203B41FA5}">
                      <a16:colId xmlns:a16="http://schemas.microsoft.com/office/drawing/2014/main" val="1113381188"/>
                    </a:ext>
                  </a:extLst>
                </a:gridCol>
                <a:gridCol w="1918602">
                  <a:extLst>
                    <a:ext uri="{9D8B030D-6E8A-4147-A177-3AD203B41FA5}">
                      <a16:colId xmlns:a16="http://schemas.microsoft.com/office/drawing/2014/main" val="3526953711"/>
                    </a:ext>
                  </a:extLst>
                </a:gridCol>
                <a:gridCol w="1618511">
                  <a:extLst>
                    <a:ext uri="{9D8B030D-6E8A-4147-A177-3AD203B41FA5}">
                      <a16:colId xmlns:a16="http://schemas.microsoft.com/office/drawing/2014/main" val="3316731339"/>
                    </a:ext>
                  </a:extLst>
                </a:gridCol>
              </a:tblGrid>
              <a:tr h="349675">
                <a:tc gridSpan="4">
                  <a:txBody>
                    <a:bodyPr/>
                    <a:lstStyle/>
                    <a:p>
                      <a:pPr algn="ctr" fontAlgn="base"/>
                      <a:r>
                        <a:rPr lang="en-US" sz="1600">
                          <a:solidFill>
                            <a:schemeClr val="tx1"/>
                          </a:solidFill>
                          <a:effectLst/>
                        </a:rPr>
                        <a:t>Mangat et al., 2020</a:t>
                      </a:r>
                    </a:p>
                  </a:txBody>
                  <a:tcPr>
                    <a:solidFill>
                      <a:srgbClr val="FBEFF4"/>
                    </a:solidFill>
                  </a:tcPr>
                </a:tc>
                <a:tc hMerge="1">
                  <a:txBody>
                    <a:bodyPr/>
                    <a:lstStyle/>
                    <a:p>
                      <a:endParaRPr lang="en-US"/>
                    </a:p>
                  </a:txBody>
                  <a:tcPr/>
                </a:tc>
                <a:tc hMerge="1">
                  <a:txBody>
                    <a:bodyPr/>
                    <a:lstStyle/>
                    <a:p>
                      <a:pPr algn="ctr" fontAlgn="base"/>
                      <a:endParaRPr lang="en-US" sz="1600">
                        <a:solidFill>
                          <a:schemeClr val="tx1"/>
                        </a:solidFill>
                        <a:effectLst/>
                      </a:endParaRPr>
                    </a:p>
                  </a:txBody>
                  <a:tcPr>
                    <a:solidFill>
                      <a:srgbClr val="FBEFF4"/>
                    </a:solidFill>
                  </a:tcPr>
                </a:tc>
                <a:tc hMerge="1">
                  <a:txBody>
                    <a:bodyPr/>
                    <a:lstStyle/>
                    <a:p>
                      <a:pPr algn="ctr" fontAlgn="base"/>
                      <a:endParaRPr lang="en-US" sz="1600">
                        <a:solidFill>
                          <a:schemeClr val="tx1"/>
                        </a:solidFill>
                        <a:effectLst/>
                      </a:endParaRPr>
                    </a:p>
                  </a:txBody>
                  <a:tcPr>
                    <a:solidFill>
                      <a:srgbClr val="FBEFF4"/>
                    </a:solidFill>
                  </a:tcPr>
                </a:tc>
                <a:extLst>
                  <a:ext uri="{0D108BD9-81ED-4DB2-BD59-A6C34878D82A}">
                    <a16:rowId xmlns:a16="http://schemas.microsoft.com/office/drawing/2014/main" val="1508067191"/>
                  </a:ext>
                </a:extLst>
              </a:tr>
              <a:tr h="2384147">
                <a:tc>
                  <a:txBody>
                    <a:bodyPr/>
                    <a:lstStyle/>
                    <a:p>
                      <a:pPr fontAlgn="base"/>
                      <a:r>
                        <a:rPr lang="en-US" sz="1600" b="1">
                          <a:effectLst/>
                        </a:rPr>
                        <a:t>Study​ Design</a:t>
                      </a:r>
                    </a:p>
                  </a:txBody>
                  <a:tcPr>
                    <a:solidFill>
                      <a:srgbClr val="FDF1F8"/>
                    </a:solidFill>
                  </a:tcPr>
                </a:tc>
                <a:tc gridSpan="3">
                  <a:txBody>
                    <a:bodyPr/>
                    <a:lstStyle/>
                    <a:p>
                      <a:pPr fontAlgn="auto"/>
                      <a:r>
                        <a:rPr lang="en-US" sz="1600">
                          <a:effectLst/>
                        </a:rPr>
                        <a:t>​Retrospective case-control</a:t>
                      </a:r>
                      <a:r>
                        <a:rPr lang="en-US" sz="1600" b="0" i="0" u="none" strike="noStrike" noProof="0">
                          <a:effectLst/>
                          <a:latin typeface="Tenorite"/>
                        </a:rPr>
                        <a:t> comparing use of single agent (23.4% HTS 30 mL bolus versus 20% mannitol) in severe TBI (GCS &lt;8)</a:t>
                      </a:r>
                    </a:p>
                    <a:p>
                      <a:pPr lvl="0">
                        <a:buNone/>
                      </a:pPr>
                      <a:endParaRPr lang="en-US" sz="1600">
                        <a:effectLst/>
                      </a:endParaRPr>
                    </a:p>
                    <a:p>
                      <a:pPr lvl="0">
                        <a:buNone/>
                      </a:pPr>
                      <a:r>
                        <a:rPr lang="en-US" sz="1600" b="0" i="0" u="none" strike="noStrike" noProof="0">
                          <a:effectLst/>
                          <a:latin typeface="Tenorite"/>
                        </a:rPr>
                        <a:t>Matched (1:1 or 1:2) for 2-week mortality factors (e.g., age, GCS etc.)</a:t>
                      </a:r>
                    </a:p>
                    <a:p>
                      <a:pPr lvl="0">
                        <a:buNone/>
                      </a:pPr>
                      <a:endParaRPr lang="en-US" sz="1600" b="0" i="0" u="none" strike="noStrike" noProof="0">
                        <a:effectLst/>
                        <a:latin typeface="Tenorite"/>
                      </a:endParaRPr>
                    </a:p>
                    <a:p>
                      <a:pPr lvl="0">
                        <a:buNone/>
                      </a:pPr>
                      <a:r>
                        <a:rPr lang="en-US" sz="1600" b="1" i="0" u="none" strike="noStrike" noProof="0">
                          <a:effectLst/>
                        </a:rPr>
                        <a:t>Primary outcome:</a:t>
                      </a:r>
                      <a:r>
                        <a:rPr lang="en-US" sz="1600" b="0" i="0" u="none" strike="noStrike" noProof="0">
                          <a:effectLst/>
                        </a:rPr>
                        <a:t> incident of </a:t>
                      </a:r>
                      <a:r>
                        <a:rPr lang="en-US" sz="1600" b="0" i="0" u="none" strike="noStrike" noProof="0" err="1">
                          <a:effectLst/>
                        </a:rPr>
                        <a:t>ICP</a:t>
                      </a:r>
                      <a:r>
                        <a:rPr lang="en-US" sz="1600" b="0" i="0" u="none" strike="noStrike" baseline="-25000" noProof="0" err="1">
                          <a:effectLst/>
                        </a:rPr>
                        <a:t>high</a:t>
                      </a:r>
                      <a:r>
                        <a:rPr lang="en-US" sz="1600" b="0" i="0" u="none" strike="noStrike" noProof="0">
                          <a:effectLst/>
                        </a:rPr>
                        <a:t> (&gt; 25 mm Hg) and </a:t>
                      </a:r>
                      <a:r>
                        <a:rPr lang="en-US" sz="1600" b="0" i="0" u="none" strike="noStrike" noProof="0" err="1">
                          <a:effectLst/>
                        </a:rPr>
                        <a:t>CPP</a:t>
                      </a:r>
                      <a:r>
                        <a:rPr lang="en-US" sz="1600" b="0" i="0" u="none" strike="noStrike" baseline="-25000" noProof="0" err="1">
                          <a:effectLst/>
                        </a:rPr>
                        <a:t>low</a:t>
                      </a:r>
                      <a:r>
                        <a:rPr lang="en-US" sz="1600" b="0" i="0" u="none" strike="noStrike" noProof="0">
                          <a:effectLst/>
                        </a:rPr>
                        <a:t> (&lt; 60 mm Hg)</a:t>
                      </a:r>
                      <a:endParaRPr lang="en-US" sz="1600"/>
                    </a:p>
                  </a:txBody>
                  <a:tcPr>
                    <a:solidFill>
                      <a:srgbClr val="F5DBE5"/>
                    </a:solidFill>
                  </a:tcPr>
                </a:tc>
                <a:tc hMerge="1">
                  <a:txBody>
                    <a:bodyPr/>
                    <a:lstStyle/>
                    <a:p>
                      <a:pPr lvl="0">
                        <a:buNone/>
                      </a:pPr>
                      <a:endParaRPr lang="en-US" sz="1600"/>
                    </a:p>
                  </a:txBody>
                  <a:tcPr>
                    <a:solidFill>
                      <a:srgbClr val="F5DBE5"/>
                    </a:solidFill>
                  </a:tcPr>
                </a:tc>
                <a:tc hMerge="1">
                  <a:txBody>
                    <a:bodyPr/>
                    <a:lstStyle/>
                    <a:p>
                      <a:pPr lvl="0">
                        <a:buNone/>
                      </a:pPr>
                      <a:endParaRPr lang="en-US" sz="1600"/>
                    </a:p>
                  </a:txBody>
                  <a:tcPr>
                    <a:solidFill>
                      <a:srgbClr val="F5DBE5"/>
                    </a:solidFill>
                  </a:tcPr>
                </a:tc>
                <a:extLst>
                  <a:ext uri="{0D108BD9-81ED-4DB2-BD59-A6C34878D82A}">
                    <a16:rowId xmlns:a16="http://schemas.microsoft.com/office/drawing/2014/main" val="1043400967"/>
                  </a:ext>
                </a:extLst>
              </a:tr>
              <a:tr h="349675">
                <a:tc rowSpan="2">
                  <a:txBody>
                    <a:bodyPr/>
                    <a:lstStyle/>
                    <a:p>
                      <a:pPr fontAlgn="auto"/>
                      <a:r>
                        <a:rPr lang="en-US" sz="1600">
                          <a:effectLst/>
                        </a:rPr>
                        <a:t>​</a:t>
                      </a:r>
                      <a:r>
                        <a:rPr lang="en-US" sz="1600" b="1">
                          <a:effectLst/>
                        </a:rPr>
                        <a:t>Findings</a:t>
                      </a:r>
                    </a:p>
                    <a:p>
                      <a:pPr lvl="0">
                        <a:buNone/>
                      </a:pPr>
                      <a:r>
                        <a:rPr lang="en-US" sz="1600" b="1">
                          <a:effectLst/>
                        </a:rPr>
                        <a:t>(n=122)</a:t>
                      </a:r>
                    </a:p>
                  </a:txBody>
                  <a:tcPr>
                    <a:solidFill>
                      <a:srgbClr val="FDF1F8"/>
                    </a:solidFill>
                  </a:tcPr>
                </a:tc>
                <a:tc gridSpan="3">
                  <a:txBody>
                    <a:bodyPr/>
                    <a:lstStyle/>
                    <a:p>
                      <a:pPr algn="ctr" fontAlgn="auto"/>
                      <a:r>
                        <a:rPr lang="en-US" sz="1600" b="1">
                          <a:effectLst/>
                        </a:rPr>
                        <a:t>HTS vs mannitol, </a:t>
                      </a:r>
                      <a:r>
                        <a:rPr lang="en-US" sz="1600" b="1" err="1">
                          <a:effectLst/>
                        </a:rPr>
                        <a:t>ICP</a:t>
                      </a:r>
                      <a:r>
                        <a:rPr lang="en-US" sz="1600" b="1" baseline="-25000" err="1">
                          <a:effectLst/>
                        </a:rPr>
                        <a:t>high</a:t>
                      </a:r>
                      <a:r>
                        <a:rPr lang="en-US" sz="1600" b="1">
                          <a:effectLst/>
                        </a:rPr>
                        <a:t> + </a:t>
                      </a:r>
                      <a:r>
                        <a:rPr lang="en-US" sz="1600" b="1" err="1">
                          <a:effectLst/>
                        </a:rPr>
                        <a:t>CPP</a:t>
                      </a:r>
                      <a:r>
                        <a:rPr lang="en-US" sz="1600" b="1" baseline="-25000" err="1">
                          <a:effectLst/>
                        </a:rPr>
                        <a:t>low</a:t>
                      </a:r>
                      <a:r>
                        <a:rPr lang="en-US" sz="1600" b="1" baseline="-25000">
                          <a:effectLst/>
                        </a:rPr>
                        <a:t>  </a:t>
                      </a:r>
                      <a:endParaRPr lang="en-US" sz="1600" b="1" baseline="0">
                        <a:effectLst/>
                      </a:endParaRPr>
                    </a:p>
                  </a:txBody>
                  <a:tcPr>
                    <a:solidFill>
                      <a:srgbClr val="FBEFF4"/>
                    </a:solidFill>
                  </a:tcPr>
                </a:tc>
                <a:tc hMerge="1">
                  <a:txBody>
                    <a:bodyPr/>
                    <a:lstStyle/>
                    <a:p>
                      <a:pPr algn="ctr" fontAlgn="auto"/>
                      <a:endParaRPr lang="en-US" sz="1600">
                        <a:effectLst/>
                      </a:endParaRPr>
                    </a:p>
                  </a:txBody>
                  <a:tcPr>
                    <a:solidFill>
                      <a:srgbClr val="F5DBE5"/>
                    </a:solidFill>
                  </a:tcPr>
                </a:tc>
                <a:tc hMerge="1">
                  <a:txBody>
                    <a:bodyPr/>
                    <a:lstStyle/>
                    <a:p>
                      <a:pPr algn="ctr" fontAlgn="auto"/>
                      <a:endParaRPr lang="en-US" sz="1600">
                        <a:effectLst/>
                      </a:endParaRPr>
                    </a:p>
                  </a:txBody>
                  <a:tcPr>
                    <a:solidFill>
                      <a:srgbClr val="F5DBE5"/>
                    </a:solidFill>
                  </a:tcPr>
                </a:tc>
                <a:extLst>
                  <a:ext uri="{0D108BD9-81ED-4DB2-BD59-A6C34878D82A}">
                    <a16:rowId xmlns:a16="http://schemas.microsoft.com/office/drawing/2014/main" val="860740971"/>
                  </a:ext>
                </a:extLst>
              </a:tr>
              <a:tr h="2108936">
                <a:tc vMerge="1">
                  <a:txBody>
                    <a:bodyPr/>
                    <a:lstStyle/>
                    <a:p>
                      <a:pPr fontAlgn="auto"/>
                      <a:endParaRPr lang="en-US" sz="1600" b="1">
                        <a:effectLst/>
                        <a:latin typeface="Tenorite"/>
                      </a:endParaRPr>
                    </a:p>
                  </a:txBody>
                  <a:tcPr>
                    <a:solidFill>
                      <a:srgbClr val="F5DBE5"/>
                    </a:solidFill>
                  </a:tcPr>
                </a:tc>
                <a:tc>
                  <a:txBody>
                    <a:bodyPr/>
                    <a:lstStyle/>
                    <a:p>
                      <a:pPr marL="0" lvl="0" indent="0">
                        <a:buNone/>
                      </a:pPr>
                      <a:r>
                        <a:rPr lang="en-US" sz="1600" b="0" i="0" u="none" strike="noStrike" noProof="0">
                          <a:effectLst/>
                          <a:latin typeface="Tenorite"/>
                        </a:rPr>
                        <a:t>Reduced total number of days </a:t>
                      </a:r>
                      <a:endParaRPr lang="en-US" sz="1600"/>
                    </a:p>
                    <a:p>
                      <a:pPr marL="0" lvl="0" indent="0">
                        <a:buNone/>
                      </a:pPr>
                      <a:r>
                        <a:rPr lang="en-US" sz="1600" b="0" i="0" u="none" strike="noStrike" noProof="0">
                          <a:effectLst/>
                          <a:latin typeface="Tenorite"/>
                        </a:rPr>
                        <a:t>(0.6 ± 0.8 vs 2.4 ± 2.3 d, </a:t>
                      </a:r>
                      <a:r>
                        <a:rPr lang="en-US" sz="1600" b="0" i="1" u="none" strike="noStrike" noProof="0">
                          <a:effectLst/>
                          <a:latin typeface="Tenorite"/>
                        </a:rPr>
                        <a:t>P</a:t>
                      </a:r>
                      <a:r>
                        <a:rPr lang="en-US" sz="1600" b="0" i="0" u="none" strike="noStrike" noProof="0">
                          <a:effectLst/>
                          <a:latin typeface="Tenorite"/>
                        </a:rPr>
                        <a:t> &lt; .01)</a:t>
                      </a:r>
                    </a:p>
                    <a:p>
                      <a:pPr marL="0" lvl="0" indent="0">
                        <a:buClr>
                          <a:srgbClr val="000000"/>
                        </a:buClr>
                        <a:buNone/>
                      </a:pPr>
                      <a:endParaRPr lang="en-US" sz="1600" b="0" i="0" u="none" strike="noStrike" noProof="0">
                        <a:effectLst/>
                        <a:latin typeface="Tenorite"/>
                      </a:endParaRPr>
                    </a:p>
                  </a:txBody>
                  <a:tcPr>
                    <a:solidFill>
                      <a:srgbClr val="F5DBE5"/>
                    </a:solidFill>
                  </a:tcPr>
                </a:tc>
                <a:tc>
                  <a:txBody>
                    <a:bodyPr/>
                    <a:lstStyle/>
                    <a:p>
                      <a:pPr marL="0" lvl="0" indent="0">
                        <a:buNone/>
                      </a:pPr>
                      <a:r>
                        <a:rPr lang="en-US" sz="1600" b="0" i="0" u="none" strike="noStrike" noProof="0">
                          <a:effectLst/>
                        </a:rPr>
                        <a:t>Reduced percentage of days</a:t>
                      </a:r>
                    </a:p>
                    <a:p>
                      <a:pPr marL="0" lvl="0" indent="0">
                        <a:buNone/>
                      </a:pPr>
                      <a:r>
                        <a:rPr lang="en-US" sz="1600" b="0" i="0" u="none" strike="noStrike" noProof="0">
                          <a:effectLst/>
                          <a:latin typeface="Tenorite"/>
                        </a:rPr>
                        <a:t>(8.8 ± 10.6 vs 28.1 ± 26.9%, </a:t>
                      </a:r>
                      <a:r>
                        <a:rPr lang="en-US" sz="1600" b="0" i="1" u="none" strike="noStrike" noProof="0">
                          <a:effectLst/>
                          <a:latin typeface="Tenorite"/>
                        </a:rPr>
                        <a:t>P</a:t>
                      </a:r>
                      <a:r>
                        <a:rPr lang="en-US" sz="1600" b="0" i="0" u="none" strike="noStrike" noProof="0">
                          <a:effectLst/>
                          <a:latin typeface="Tenorite"/>
                        </a:rPr>
                        <a:t> &lt; .01)</a:t>
                      </a:r>
                      <a:endParaRPr lang="en-US" sz="1600"/>
                    </a:p>
                  </a:txBody>
                  <a:tcPr>
                    <a:solidFill>
                      <a:srgbClr val="F5DBE5"/>
                    </a:solidFill>
                  </a:tcPr>
                </a:tc>
                <a:tc>
                  <a:txBody>
                    <a:bodyPr/>
                    <a:lstStyle/>
                    <a:p>
                      <a:pPr marL="0" lvl="0" indent="0">
                        <a:buNone/>
                      </a:pPr>
                      <a:r>
                        <a:rPr lang="en-US" sz="1600" b="0" i="0" u="none" strike="noStrike" noProof="0">
                          <a:effectLst/>
                        </a:rPr>
                        <a:t>Reduced total duration</a:t>
                      </a:r>
                    </a:p>
                    <a:p>
                      <a:pPr marL="0" lvl="0" indent="0">
                        <a:buNone/>
                      </a:pPr>
                      <a:r>
                        <a:rPr lang="en-US" sz="1600" b="0" i="0" u="none" strike="noStrike" noProof="0">
                          <a:effectLst/>
                          <a:latin typeface="Tenorite"/>
                        </a:rPr>
                        <a:t>(11.12 ± 14.11 vs 30.56 ± 31.89 h, </a:t>
                      </a:r>
                      <a:r>
                        <a:rPr lang="en-US" sz="1600" b="0" i="1" u="none" strike="noStrike" noProof="0">
                          <a:effectLst/>
                          <a:latin typeface="Tenorite"/>
                        </a:rPr>
                        <a:t>P</a:t>
                      </a:r>
                      <a:r>
                        <a:rPr lang="en-US" sz="1600" b="0" i="0" u="none" strike="noStrike" noProof="0">
                          <a:effectLst/>
                          <a:latin typeface="Tenorite"/>
                        </a:rPr>
                        <a:t> = .01)</a:t>
                      </a:r>
                      <a:endParaRPr lang="en-US" sz="1600"/>
                    </a:p>
                  </a:txBody>
                  <a:tcPr>
                    <a:solidFill>
                      <a:srgbClr val="F5DBE5"/>
                    </a:solidFill>
                  </a:tcPr>
                </a:tc>
                <a:extLst>
                  <a:ext uri="{0D108BD9-81ED-4DB2-BD59-A6C34878D82A}">
                    <a16:rowId xmlns:a16="http://schemas.microsoft.com/office/drawing/2014/main" val="4039074166"/>
                  </a:ext>
                </a:extLst>
              </a:tr>
            </a:tbl>
          </a:graphicData>
        </a:graphic>
      </p:graphicFrame>
      <p:pic>
        <p:nvPicPr>
          <p:cNvPr id="7" name="Picture 6">
            <a:extLst>
              <a:ext uri="{FF2B5EF4-FFF2-40B4-BE49-F238E27FC236}">
                <a16:creationId xmlns:a16="http://schemas.microsoft.com/office/drawing/2014/main" id="{A77C10D7-A625-4670-9893-8FAD26A6872D}"/>
              </a:ext>
            </a:extLst>
          </p:cNvPr>
          <p:cNvPicPr>
            <a:picLocks noChangeAspect="1"/>
          </p:cNvPicPr>
          <p:nvPr/>
        </p:nvPicPr>
        <p:blipFill rotWithShape="1">
          <a:blip r:embed="rId4"/>
          <a:srcRect b="54831"/>
          <a:stretch/>
        </p:blipFill>
        <p:spPr>
          <a:xfrm>
            <a:off x="435859" y="1698170"/>
            <a:ext cx="4870391" cy="2009672"/>
          </a:xfrm>
          <a:prstGeom prst="rect">
            <a:avLst/>
          </a:prstGeom>
        </p:spPr>
      </p:pic>
      <p:pic>
        <p:nvPicPr>
          <p:cNvPr id="9" name="Picture 8">
            <a:extLst>
              <a:ext uri="{FF2B5EF4-FFF2-40B4-BE49-F238E27FC236}">
                <a16:creationId xmlns:a16="http://schemas.microsoft.com/office/drawing/2014/main" id="{4109BA8E-4D4B-4471-8923-6784ED5F660B}"/>
              </a:ext>
            </a:extLst>
          </p:cNvPr>
          <p:cNvPicPr>
            <a:picLocks noChangeAspect="1"/>
          </p:cNvPicPr>
          <p:nvPr/>
        </p:nvPicPr>
        <p:blipFill>
          <a:blip r:embed="rId5"/>
          <a:stretch>
            <a:fillRect/>
          </a:stretch>
        </p:blipFill>
        <p:spPr>
          <a:xfrm>
            <a:off x="435858" y="1829052"/>
            <a:ext cx="4870391" cy="1878790"/>
          </a:xfrm>
          <a:prstGeom prst="rect">
            <a:avLst/>
          </a:prstGeom>
        </p:spPr>
      </p:pic>
      <p:sp>
        <p:nvSpPr>
          <p:cNvPr id="11" name="Slide Number Placeholder 10">
            <a:extLst>
              <a:ext uri="{FF2B5EF4-FFF2-40B4-BE49-F238E27FC236}">
                <a16:creationId xmlns:a16="http://schemas.microsoft.com/office/drawing/2014/main" id="{C9FE10F6-AC8E-4815-AB01-E49991455105}"/>
              </a:ext>
            </a:extLst>
          </p:cNvPr>
          <p:cNvSpPr>
            <a:spLocks noGrp="1"/>
          </p:cNvSpPr>
          <p:nvPr>
            <p:ph type="sldNum" sz="quarter" idx="22"/>
          </p:nvPr>
        </p:nvSpPr>
        <p:spPr/>
        <p:txBody>
          <a:bodyPr/>
          <a:lstStyle/>
          <a:p>
            <a:fld id="{B5CEABB6-07DC-46E8-9B57-56EC44A396E5}" type="slidenum">
              <a:rPr lang="en-US" smtClean="0"/>
              <a:pPr/>
              <a:t>20</a:t>
            </a:fld>
            <a:endParaRPr lang="en-US"/>
          </a:p>
        </p:txBody>
      </p:sp>
    </p:spTree>
    <p:extLst>
      <p:ext uri="{BB962C8B-B14F-4D97-AF65-F5344CB8AC3E}">
        <p14:creationId xmlns:p14="http://schemas.microsoft.com/office/powerpoint/2010/main" val="1844941827"/>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7E44CAC0-3B5A-49F6-A2CB-0BC80D111A87}"/>
              </a:ext>
            </a:extLst>
          </p:cNvPr>
          <p:cNvSpPr>
            <a:spLocks noGrp="1"/>
          </p:cNvSpPr>
          <p:nvPr>
            <p:ph type="ftr" sz="quarter" idx="21"/>
          </p:nvPr>
        </p:nvSpPr>
        <p:spPr>
          <a:xfrm>
            <a:off x="292941" y="6282852"/>
            <a:ext cx="1907938" cy="365125"/>
          </a:xfrm>
        </p:spPr>
        <p:txBody>
          <a:bodyPr/>
          <a:lstStyle/>
          <a:p>
            <a:pPr algn="l"/>
            <a:r>
              <a:rPr lang="en-US" sz="1400"/>
              <a:t>Kerwin et al., 2009</a:t>
            </a:r>
          </a:p>
        </p:txBody>
      </p:sp>
      <p:sp>
        <p:nvSpPr>
          <p:cNvPr id="4" name="Title 1">
            <a:extLst>
              <a:ext uri="{FF2B5EF4-FFF2-40B4-BE49-F238E27FC236}">
                <a16:creationId xmlns:a16="http://schemas.microsoft.com/office/drawing/2014/main" id="{A680BA65-0576-A000-009B-D343C3C3457C}"/>
              </a:ext>
            </a:extLst>
          </p:cNvPr>
          <p:cNvSpPr>
            <a:spLocks noGrp="1"/>
          </p:cNvSpPr>
          <p:nvPr>
            <p:ph type="title"/>
          </p:nvPr>
        </p:nvSpPr>
        <p:spPr>
          <a:xfrm>
            <a:off x="3720951" y="280182"/>
            <a:ext cx="7999499" cy="974118"/>
          </a:xfrm>
        </p:spPr>
        <p:txBody>
          <a:bodyPr>
            <a:normAutofit/>
          </a:bodyPr>
          <a:lstStyle/>
          <a:p>
            <a:r>
              <a:rPr lang="en-US">
                <a:solidFill>
                  <a:schemeClr val="tx1"/>
                </a:solidFill>
                <a:ea typeface="+mj-lt"/>
                <a:cs typeface="+mj-lt"/>
              </a:rPr>
              <a:t>1. GREATER AND MORE SUSTAINED ICP REDUCTION</a:t>
            </a:r>
          </a:p>
        </p:txBody>
      </p:sp>
      <p:graphicFrame>
        <p:nvGraphicFramePr>
          <p:cNvPr id="8" name="Table 7">
            <a:extLst>
              <a:ext uri="{FF2B5EF4-FFF2-40B4-BE49-F238E27FC236}">
                <a16:creationId xmlns:a16="http://schemas.microsoft.com/office/drawing/2014/main" id="{6DD5F158-0C54-6421-4DF1-DEEA46332748}"/>
              </a:ext>
            </a:extLst>
          </p:cNvPr>
          <p:cNvGraphicFramePr>
            <a:graphicFrameLocks noGrp="1"/>
          </p:cNvGraphicFramePr>
          <p:nvPr>
            <p:extLst>
              <p:ext uri="{D42A27DB-BD31-4B8C-83A1-F6EECF244321}">
                <p14:modId xmlns:p14="http://schemas.microsoft.com/office/powerpoint/2010/main" val="3280165908"/>
              </p:ext>
            </p:extLst>
          </p:nvPr>
        </p:nvGraphicFramePr>
        <p:xfrm>
          <a:off x="588342" y="1513056"/>
          <a:ext cx="6524192" cy="4511040"/>
        </p:xfrm>
        <a:graphic>
          <a:graphicData uri="http://schemas.openxmlformats.org/drawingml/2006/table">
            <a:tbl>
              <a:tblPr firstRow="1" bandRow="1">
                <a:tableStyleId>{5C22544A-7EE6-4342-B048-85BDC9FD1C3A}</a:tableStyleId>
              </a:tblPr>
              <a:tblGrid>
                <a:gridCol w="1654577">
                  <a:extLst>
                    <a:ext uri="{9D8B030D-6E8A-4147-A177-3AD203B41FA5}">
                      <a16:colId xmlns:a16="http://schemas.microsoft.com/office/drawing/2014/main" val="1442211192"/>
                    </a:ext>
                  </a:extLst>
                </a:gridCol>
                <a:gridCol w="2369377">
                  <a:extLst>
                    <a:ext uri="{9D8B030D-6E8A-4147-A177-3AD203B41FA5}">
                      <a16:colId xmlns:a16="http://schemas.microsoft.com/office/drawing/2014/main" val="1113381188"/>
                    </a:ext>
                  </a:extLst>
                </a:gridCol>
                <a:gridCol w="2500238">
                  <a:extLst>
                    <a:ext uri="{9D8B030D-6E8A-4147-A177-3AD203B41FA5}">
                      <a16:colId xmlns:a16="http://schemas.microsoft.com/office/drawing/2014/main" val="3316731339"/>
                    </a:ext>
                  </a:extLst>
                </a:gridCol>
              </a:tblGrid>
              <a:tr h="264455">
                <a:tc gridSpan="3">
                  <a:txBody>
                    <a:bodyPr/>
                    <a:lstStyle/>
                    <a:p>
                      <a:pPr algn="ctr" fontAlgn="base"/>
                      <a:r>
                        <a:rPr lang="en-US" sz="1600">
                          <a:solidFill>
                            <a:schemeClr val="tx1"/>
                          </a:solidFill>
                          <a:effectLst/>
                        </a:rPr>
                        <a:t>Kerwin et al., 2009</a:t>
                      </a:r>
                    </a:p>
                  </a:txBody>
                  <a:tcPr>
                    <a:solidFill>
                      <a:srgbClr val="FBEFF4"/>
                    </a:solidFill>
                  </a:tcPr>
                </a:tc>
                <a:tc hMerge="1">
                  <a:txBody>
                    <a:bodyPr/>
                    <a:lstStyle/>
                    <a:p>
                      <a:endParaRPr lang="en-US"/>
                    </a:p>
                  </a:txBody>
                  <a:tcPr/>
                </a:tc>
                <a:tc hMerge="1">
                  <a:txBody>
                    <a:bodyPr/>
                    <a:lstStyle/>
                    <a:p>
                      <a:pPr algn="ctr" fontAlgn="base"/>
                      <a:endParaRPr lang="en-US" sz="1600">
                        <a:solidFill>
                          <a:schemeClr val="tx1"/>
                        </a:solidFill>
                        <a:effectLst/>
                      </a:endParaRPr>
                    </a:p>
                  </a:txBody>
                  <a:tcPr>
                    <a:solidFill>
                      <a:srgbClr val="FBEFF4"/>
                    </a:solidFill>
                  </a:tcPr>
                </a:tc>
                <a:extLst>
                  <a:ext uri="{0D108BD9-81ED-4DB2-BD59-A6C34878D82A}">
                    <a16:rowId xmlns:a16="http://schemas.microsoft.com/office/drawing/2014/main" val="1508067191"/>
                  </a:ext>
                </a:extLst>
              </a:tr>
              <a:tr h="1610769">
                <a:tc>
                  <a:txBody>
                    <a:bodyPr/>
                    <a:lstStyle/>
                    <a:p>
                      <a:pPr fontAlgn="base"/>
                      <a:r>
                        <a:rPr lang="en-US" sz="1600" b="1">
                          <a:effectLst/>
                        </a:rPr>
                        <a:t>Study​ Design</a:t>
                      </a:r>
                    </a:p>
                  </a:txBody>
                  <a:tcPr>
                    <a:solidFill>
                      <a:srgbClr val="FDF1F8"/>
                    </a:solidFill>
                  </a:tcPr>
                </a:tc>
                <a:tc gridSpan="2">
                  <a:txBody>
                    <a:bodyPr/>
                    <a:lstStyle/>
                    <a:p>
                      <a:pPr fontAlgn="auto"/>
                      <a:r>
                        <a:rPr lang="en-US" sz="1600">
                          <a:effectLst/>
                        </a:rPr>
                        <a:t>​Retrospective case-control</a:t>
                      </a:r>
                      <a:endParaRPr lang="en-US" sz="1600" b="0" i="0" u="none" strike="noStrike" noProof="0">
                        <a:effectLst/>
                        <a:latin typeface="Tenorite"/>
                      </a:endParaRPr>
                    </a:p>
                    <a:p>
                      <a:pPr lvl="0">
                        <a:buNone/>
                      </a:pPr>
                      <a:endParaRPr lang="en-US" sz="1600">
                        <a:effectLst/>
                      </a:endParaRPr>
                    </a:p>
                    <a:p>
                      <a:pPr lvl="0" algn="l">
                        <a:lnSpc>
                          <a:spcPct val="100000"/>
                        </a:lnSpc>
                        <a:spcBef>
                          <a:spcPts val="0"/>
                        </a:spcBef>
                        <a:spcAft>
                          <a:spcPts val="0"/>
                        </a:spcAft>
                        <a:buNone/>
                      </a:pPr>
                      <a:r>
                        <a:rPr lang="en-US" sz="1600" b="0" i="0" u="none" strike="noStrike" noProof="0">
                          <a:effectLst/>
                        </a:rPr>
                        <a:t>15 g – 75 g mannitol bolus vs. 23.4% HTS 30 mL bolus</a:t>
                      </a:r>
                    </a:p>
                    <a:p>
                      <a:pPr lvl="0">
                        <a:buNone/>
                      </a:pPr>
                      <a:endParaRPr lang="en-US" sz="1600" b="0" i="0" u="none" strike="noStrike" noProof="0">
                        <a:effectLst/>
                        <a:latin typeface="Tenorite"/>
                      </a:endParaRPr>
                    </a:p>
                    <a:p>
                      <a:pPr lvl="0">
                        <a:buNone/>
                      </a:pPr>
                      <a:r>
                        <a:rPr lang="en-US" sz="1600" b="1" i="0" u="none" strike="noStrike" noProof="0">
                          <a:effectLst/>
                        </a:rPr>
                        <a:t>Primary outcome:</a:t>
                      </a:r>
                      <a:r>
                        <a:rPr lang="en-US" sz="1600" b="0" i="0" u="none" strike="noStrike" noProof="0">
                          <a:effectLst/>
                        </a:rPr>
                        <a:t> </a:t>
                      </a:r>
                      <a:r>
                        <a:rPr lang="en-US" sz="1600" b="0" i="0" u="none" strike="noStrike" noProof="0">
                          <a:effectLst/>
                          <a:latin typeface="Tenorite"/>
                        </a:rPr>
                        <a:t>proportion of patients with </a:t>
                      </a:r>
                      <a:r>
                        <a:rPr lang="en-US" sz="1600" b="1" i="0" u="sng" strike="noStrike" noProof="0">
                          <a:effectLst/>
                          <a:latin typeface="Tenorite"/>
                        </a:rPr>
                        <a:t>any reduction and mean change</a:t>
                      </a:r>
                      <a:r>
                        <a:rPr lang="en-US" sz="1600" b="0" i="0" u="none" strike="noStrike" noProof="0">
                          <a:effectLst/>
                          <a:latin typeface="Tenorite"/>
                        </a:rPr>
                        <a:t> in ICP after dosing with either agent within 60 minutes</a:t>
                      </a:r>
                    </a:p>
                  </a:txBody>
                  <a:tcPr>
                    <a:solidFill>
                      <a:srgbClr val="F5DBE5"/>
                    </a:solidFill>
                  </a:tcPr>
                </a:tc>
                <a:tc hMerge="1">
                  <a:txBody>
                    <a:bodyPr/>
                    <a:lstStyle/>
                    <a:p>
                      <a:pPr lvl="0">
                        <a:buNone/>
                      </a:pPr>
                      <a:endParaRPr lang="en-US" sz="1600"/>
                    </a:p>
                  </a:txBody>
                  <a:tcPr>
                    <a:solidFill>
                      <a:srgbClr val="F5DBE5"/>
                    </a:solidFill>
                  </a:tcPr>
                </a:tc>
                <a:extLst>
                  <a:ext uri="{0D108BD9-81ED-4DB2-BD59-A6C34878D82A}">
                    <a16:rowId xmlns:a16="http://schemas.microsoft.com/office/drawing/2014/main" val="1043400967"/>
                  </a:ext>
                </a:extLst>
              </a:tr>
              <a:tr h="317475">
                <a:tc rowSpan="2">
                  <a:txBody>
                    <a:bodyPr/>
                    <a:lstStyle/>
                    <a:p>
                      <a:pPr fontAlgn="auto"/>
                      <a:r>
                        <a:rPr lang="en-US" sz="1600">
                          <a:effectLst/>
                        </a:rPr>
                        <a:t>​</a:t>
                      </a:r>
                      <a:r>
                        <a:rPr lang="en-US" sz="1600" b="1">
                          <a:effectLst/>
                        </a:rPr>
                        <a:t>Findings (n=22)</a:t>
                      </a:r>
                      <a:endParaRPr lang="en-US" sz="1600" b="1">
                        <a:effectLst/>
                        <a:latin typeface="Tenorite"/>
                      </a:endParaRPr>
                    </a:p>
                  </a:txBody>
                  <a:tcPr>
                    <a:solidFill>
                      <a:srgbClr val="FDF1F8"/>
                    </a:solidFill>
                  </a:tcPr>
                </a:tc>
                <a:tc>
                  <a:txBody>
                    <a:bodyPr/>
                    <a:lstStyle/>
                    <a:p>
                      <a:pPr algn="ctr" fontAlgn="auto"/>
                      <a:r>
                        <a:rPr lang="en-US" sz="1600" b="1">
                          <a:effectLst/>
                        </a:rPr>
                        <a:t>Mean ICP reduction</a:t>
                      </a:r>
                    </a:p>
                  </a:txBody>
                  <a:tcPr anchor="ctr">
                    <a:solidFill>
                      <a:srgbClr val="FBEFF4"/>
                    </a:solidFill>
                  </a:tcPr>
                </a:tc>
                <a:tc>
                  <a:txBody>
                    <a:bodyPr/>
                    <a:lstStyle/>
                    <a:p>
                      <a:pPr algn="ctr">
                        <a:buNone/>
                      </a:pPr>
                      <a:r>
                        <a:rPr lang="en-US" sz="1600" b="1"/>
                        <a:t>Response to Therapy</a:t>
                      </a:r>
                    </a:p>
                  </a:txBody>
                  <a:tcPr marL="0" marR="0" marT="0" marB="0" anchor="ctr" horzOverflow="overflow">
                    <a:solidFill>
                      <a:srgbClr val="FBEFF4"/>
                    </a:solidFill>
                  </a:tcPr>
                </a:tc>
                <a:extLst>
                  <a:ext uri="{0D108BD9-81ED-4DB2-BD59-A6C34878D82A}">
                    <a16:rowId xmlns:a16="http://schemas.microsoft.com/office/drawing/2014/main" val="860740971"/>
                  </a:ext>
                </a:extLst>
              </a:tr>
              <a:tr h="1803100">
                <a:tc vMerge="1">
                  <a:txBody>
                    <a:bodyPr/>
                    <a:lstStyle/>
                    <a:p>
                      <a:pPr fontAlgn="auto"/>
                      <a:endParaRPr lang="en-US" sz="1600" b="1">
                        <a:effectLst/>
                        <a:latin typeface="Tenorite"/>
                      </a:endParaRPr>
                    </a:p>
                  </a:txBody>
                  <a:tcPr>
                    <a:solidFill>
                      <a:srgbClr val="F5DBE5"/>
                    </a:solidFill>
                  </a:tcPr>
                </a:tc>
                <a:tc>
                  <a:txBody>
                    <a:bodyPr/>
                    <a:lstStyle/>
                    <a:p>
                      <a:pPr marL="0" lvl="0" indent="0">
                        <a:buNone/>
                      </a:pPr>
                      <a:r>
                        <a:rPr lang="en-US" sz="1600" b="0" i="0" u="none" strike="noStrike" noProof="0">
                          <a:effectLst/>
                        </a:rPr>
                        <a:t>HTS: 9.3 +/- 7.37 mm Hg </a:t>
                      </a:r>
                      <a:endParaRPr lang="en-US"/>
                    </a:p>
                    <a:p>
                      <a:pPr marL="0" lvl="0" indent="0">
                        <a:buNone/>
                      </a:pPr>
                      <a:endParaRPr lang="en-US" sz="1600" b="0" i="0" u="none" strike="noStrike" noProof="0">
                        <a:effectLst/>
                      </a:endParaRPr>
                    </a:p>
                    <a:p>
                      <a:pPr marL="0" lvl="0" indent="0">
                        <a:buNone/>
                      </a:pPr>
                      <a:r>
                        <a:rPr lang="en-US" sz="1600" b="0" i="0" u="none" strike="noStrike" noProof="0">
                          <a:effectLst/>
                        </a:rPr>
                        <a:t>Mannitol: 6.4 +/- 6.57 mm Hg, respectively</a:t>
                      </a:r>
                      <a:endParaRPr lang="en-US"/>
                    </a:p>
                    <a:p>
                      <a:pPr marL="0" lvl="0" indent="0">
                        <a:buNone/>
                      </a:pPr>
                      <a:endParaRPr lang="en-US" sz="1600" b="0" i="0" u="none" strike="noStrike" noProof="0">
                        <a:effectLst/>
                      </a:endParaRPr>
                    </a:p>
                    <a:p>
                      <a:pPr marL="0" lvl="0" indent="0">
                        <a:buNone/>
                      </a:pPr>
                      <a:r>
                        <a:rPr lang="en-US" sz="1600" b="0" i="0" u="none" strike="noStrike" noProof="0">
                          <a:effectLst/>
                        </a:rPr>
                        <a:t>p = 0.0028, chi2</a:t>
                      </a:r>
                      <a:endParaRPr lang="en-US"/>
                    </a:p>
                    <a:p>
                      <a:pPr marL="0" lvl="0" indent="0">
                        <a:buClr>
                          <a:srgbClr val="000000"/>
                        </a:buClr>
                        <a:buNone/>
                      </a:pPr>
                      <a:endParaRPr lang="en-US" sz="1600" b="0" i="0" u="none" strike="noStrike" noProof="0">
                        <a:effectLst/>
                        <a:latin typeface="Tenorite"/>
                      </a:endParaRPr>
                    </a:p>
                  </a:txBody>
                  <a:tcPr>
                    <a:solidFill>
                      <a:srgbClr val="F5DBE5"/>
                    </a:solidFill>
                  </a:tcPr>
                </a:tc>
                <a:tc>
                  <a:txBody>
                    <a:bodyPr/>
                    <a:lstStyle/>
                    <a:p>
                      <a:pPr marL="0" lvl="0" indent="0">
                        <a:buNone/>
                      </a:pPr>
                      <a:r>
                        <a:rPr lang="en-US" sz="1600" b="0" i="0" u="none" strike="noStrike" noProof="0">
                          <a:effectLst/>
                        </a:rPr>
                        <a:t>HTS: 92.6%</a:t>
                      </a:r>
                      <a:endParaRPr lang="en-US"/>
                    </a:p>
                    <a:p>
                      <a:pPr marL="0" lvl="0" indent="0">
                        <a:buNone/>
                      </a:pPr>
                      <a:endParaRPr lang="en-US" sz="1600" b="0" i="0" u="none" strike="noStrike" noProof="0">
                        <a:effectLst/>
                      </a:endParaRPr>
                    </a:p>
                    <a:p>
                      <a:pPr marL="0" lvl="0" indent="0">
                        <a:buNone/>
                      </a:pPr>
                      <a:r>
                        <a:rPr lang="en-US" sz="1600" b="0" i="0" u="none" strike="noStrike" noProof="0">
                          <a:effectLst/>
                        </a:rPr>
                        <a:t>Mannitol: 74%</a:t>
                      </a:r>
                    </a:p>
                    <a:p>
                      <a:pPr marL="0" lvl="0" indent="0">
                        <a:buNone/>
                      </a:pPr>
                      <a:endParaRPr lang="en-US" sz="1600" b="0" i="0" u="none" strike="noStrike" noProof="0">
                        <a:effectLst/>
                      </a:endParaRPr>
                    </a:p>
                    <a:p>
                      <a:pPr marL="0" lvl="0" indent="0">
                        <a:buNone/>
                      </a:pPr>
                      <a:r>
                        <a:rPr lang="en-US" sz="1600" b="0" i="0" u="none" strike="noStrike" noProof="0">
                          <a:effectLst/>
                        </a:rPr>
                        <a:t> p = 0.0002, chi2</a:t>
                      </a:r>
                      <a:endParaRPr lang="en-US"/>
                    </a:p>
                  </a:txBody>
                  <a:tcPr>
                    <a:solidFill>
                      <a:srgbClr val="F5DBE5"/>
                    </a:solidFill>
                  </a:tcPr>
                </a:tc>
                <a:extLst>
                  <a:ext uri="{0D108BD9-81ED-4DB2-BD59-A6C34878D82A}">
                    <a16:rowId xmlns:a16="http://schemas.microsoft.com/office/drawing/2014/main" val="4039074166"/>
                  </a:ext>
                </a:extLst>
              </a:tr>
            </a:tbl>
          </a:graphicData>
        </a:graphic>
      </p:graphicFrame>
      <p:pic>
        <p:nvPicPr>
          <p:cNvPr id="3" name="Picture 2">
            <a:extLst>
              <a:ext uri="{FF2B5EF4-FFF2-40B4-BE49-F238E27FC236}">
                <a16:creationId xmlns:a16="http://schemas.microsoft.com/office/drawing/2014/main" id="{51C28B3F-49FB-4B3D-9AE1-93C4BFDA1939}"/>
              </a:ext>
            </a:extLst>
          </p:cNvPr>
          <p:cNvPicPr>
            <a:picLocks noChangeAspect="1"/>
          </p:cNvPicPr>
          <p:nvPr/>
        </p:nvPicPr>
        <p:blipFill rotWithShape="1">
          <a:blip r:embed="rId3"/>
          <a:srcRect l="2799" r="3558"/>
          <a:stretch/>
        </p:blipFill>
        <p:spPr>
          <a:xfrm>
            <a:off x="7223067" y="2417505"/>
            <a:ext cx="4750098" cy="1549754"/>
          </a:xfrm>
          <a:prstGeom prst="rect">
            <a:avLst/>
          </a:prstGeom>
        </p:spPr>
      </p:pic>
      <p:pic>
        <p:nvPicPr>
          <p:cNvPr id="5" name="Picture 4">
            <a:extLst>
              <a:ext uri="{FF2B5EF4-FFF2-40B4-BE49-F238E27FC236}">
                <a16:creationId xmlns:a16="http://schemas.microsoft.com/office/drawing/2014/main" id="{32B74B30-1054-4BCF-BF8E-74BFBF2DEA25}"/>
              </a:ext>
            </a:extLst>
          </p:cNvPr>
          <p:cNvPicPr>
            <a:picLocks noChangeAspect="1"/>
          </p:cNvPicPr>
          <p:nvPr/>
        </p:nvPicPr>
        <p:blipFill>
          <a:blip r:embed="rId4"/>
          <a:stretch>
            <a:fillRect/>
          </a:stretch>
        </p:blipFill>
        <p:spPr>
          <a:xfrm>
            <a:off x="7223067" y="2417505"/>
            <a:ext cx="4750098" cy="1835055"/>
          </a:xfrm>
          <a:prstGeom prst="rect">
            <a:avLst/>
          </a:prstGeom>
        </p:spPr>
      </p:pic>
      <p:sp>
        <p:nvSpPr>
          <p:cNvPr id="9" name="Slide Number Placeholder 8">
            <a:extLst>
              <a:ext uri="{FF2B5EF4-FFF2-40B4-BE49-F238E27FC236}">
                <a16:creationId xmlns:a16="http://schemas.microsoft.com/office/drawing/2014/main" id="{B90B0519-F622-411D-A1DB-47644AFD2F8F}"/>
              </a:ext>
            </a:extLst>
          </p:cNvPr>
          <p:cNvSpPr>
            <a:spLocks noGrp="1"/>
          </p:cNvSpPr>
          <p:nvPr>
            <p:ph type="sldNum" sz="quarter" idx="22"/>
          </p:nvPr>
        </p:nvSpPr>
        <p:spPr/>
        <p:txBody>
          <a:bodyPr/>
          <a:lstStyle/>
          <a:p>
            <a:fld id="{B5CEABB6-07DC-46E8-9B57-56EC44A396E5}" type="slidenum">
              <a:rPr lang="en-US" smtClean="0"/>
              <a:pPr/>
              <a:t>21</a:t>
            </a:fld>
            <a:endParaRPr lang="en-US"/>
          </a:p>
        </p:txBody>
      </p:sp>
    </p:spTree>
    <p:extLst>
      <p:ext uri="{BB962C8B-B14F-4D97-AF65-F5344CB8AC3E}">
        <p14:creationId xmlns:p14="http://schemas.microsoft.com/office/powerpoint/2010/main" val="1994799612"/>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7E44CAC0-3B5A-49F6-A2CB-0BC80D111A87}"/>
              </a:ext>
            </a:extLst>
          </p:cNvPr>
          <p:cNvSpPr>
            <a:spLocks noGrp="1"/>
          </p:cNvSpPr>
          <p:nvPr>
            <p:ph type="ftr" sz="quarter" idx="21"/>
          </p:nvPr>
        </p:nvSpPr>
        <p:spPr>
          <a:xfrm>
            <a:off x="211187" y="6324498"/>
            <a:ext cx="2387346" cy="365125"/>
          </a:xfrm>
        </p:spPr>
        <p:txBody>
          <a:bodyPr/>
          <a:lstStyle/>
          <a:p>
            <a:pPr algn="l"/>
            <a:r>
              <a:rPr lang="en-US" sz="1400" err="1"/>
              <a:t>Martazavi</a:t>
            </a:r>
            <a:r>
              <a:rPr lang="en-US" sz="1400"/>
              <a:t> et al., 2012</a:t>
            </a:r>
          </a:p>
        </p:txBody>
      </p:sp>
      <p:sp>
        <p:nvSpPr>
          <p:cNvPr id="4" name="Title 1">
            <a:extLst>
              <a:ext uri="{FF2B5EF4-FFF2-40B4-BE49-F238E27FC236}">
                <a16:creationId xmlns:a16="http://schemas.microsoft.com/office/drawing/2014/main" id="{A680BA65-0576-A000-009B-D343C3C3457C}"/>
              </a:ext>
            </a:extLst>
          </p:cNvPr>
          <p:cNvSpPr>
            <a:spLocks noGrp="1"/>
          </p:cNvSpPr>
          <p:nvPr>
            <p:ph type="title"/>
          </p:nvPr>
        </p:nvSpPr>
        <p:spPr>
          <a:xfrm>
            <a:off x="3720951" y="280182"/>
            <a:ext cx="7999499" cy="974118"/>
          </a:xfrm>
        </p:spPr>
        <p:txBody>
          <a:bodyPr>
            <a:normAutofit/>
          </a:bodyPr>
          <a:lstStyle/>
          <a:p>
            <a:r>
              <a:rPr lang="en-US">
                <a:solidFill>
                  <a:schemeClr val="tx1"/>
                </a:solidFill>
                <a:ea typeface="+mj-lt"/>
                <a:cs typeface="+mj-lt"/>
              </a:rPr>
              <a:t>1. GREATER AND MORE SUSTAINED ICP REDUCTION</a:t>
            </a:r>
          </a:p>
        </p:txBody>
      </p:sp>
      <p:graphicFrame>
        <p:nvGraphicFramePr>
          <p:cNvPr id="8" name="Table 7">
            <a:extLst>
              <a:ext uri="{FF2B5EF4-FFF2-40B4-BE49-F238E27FC236}">
                <a16:creationId xmlns:a16="http://schemas.microsoft.com/office/drawing/2014/main" id="{6DD5F158-0C54-6421-4DF1-DEEA46332748}"/>
              </a:ext>
            </a:extLst>
          </p:cNvPr>
          <p:cNvGraphicFramePr>
            <a:graphicFrameLocks noGrp="1"/>
          </p:cNvGraphicFramePr>
          <p:nvPr>
            <p:extLst>
              <p:ext uri="{D42A27DB-BD31-4B8C-83A1-F6EECF244321}">
                <p14:modId xmlns:p14="http://schemas.microsoft.com/office/powerpoint/2010/main" val="2820969368"/>
              </p:ext>
            </p:extLst>
          </p:nvPr>
        </p:nvGraphicFramePr>
        <p:xfrm>
          <a:off x="433172" y="1457584"/>
          <a:ext cx="4331277" cy="4866914"/>
        </p:xfrm>
        <a:graphic>
          <a:graphicData uri="http://schemas.openxmlformats.org/drawingml/2006/table">
            <a:tbl>
              <a:tblPr firstRow="1" bandRow="1">
                <a:tableStyleId>{5C22544A-7EE6-4342-B048-85BDC9FD1C3A}</a:tableStyleId>
              </a:tblPr>
              <a:tblGrid>
                <a:gridCol w="1081538">
                  <a:extLst>
                    <a:ext uri="{9D8B030D-6E8A-4147-A177-3AD203B41FA5}">
                      <a16:colId xmlns:a16="http://schemas.microsoft.com/office/drawing/2014/main" val="1442211192"/>
                    </a:ext>
                  </a:extLst>
                </a:gridCol>
                <a:gridCol w="1129630">
                  <a:extLst>
                    <a:ext uri="{9D8B030D-6E8A-4147-A177-3AD203B41FA5}">
                      <a16:colId xmlns:a16="http://schemas.microsoft.com/office/drawing/2014/main" val="1113381188"/>
                    </a:ext>
                  </a:extLst>
                </a:gridCol>
                <a:gridCol w="1199204">
                  <a:extLst>
                    <a:ext uri="{9D8B030D-6E8A-4147-A177-3AD203B41FA5}">
                      <a16:colId xmlns:a16="http://schemas.microsoft.com/office/drawing/2014/main" val="4130505859"/>
                    </a:ext>
                  </a:extLst>
                </a:gridCol>
                <a:gridCol w="920905">
                  <a:extLst>
                    <a:ext uri="{9D8B030D-6E8A-4147-A177-3AD203B41FA5}">
                      <a16:colId xmlns:a16="http://schemas.microsoft.com/office/drawing/2014/main" val="778580286"/>
                    </a:ext>
                  </a:extLst>
                </a:gridCol>
              </a:tblGrid>
              <a:tr h="431907">
                <a:tc gridSpan="4">
                  <a:txBody>
                    <a:bodyPr/>
                    <a:lstStyle/>
                    <a:p>
                      <a:pPr algn="ctr" fontAlgn="base"/>
                      <a:r>
                        <a:rPr lang="en-US" sz="1600">
                          <a:solidFill>
                            <a:schemeClr val="tx1"/>
                          </a:solidFill>
                          <a:effectLst/>
                        </a:rPr>
                        <a:t>Mortazavi et al., 2012</a:t>
                      </a:r>
                    </a:p>
                  </a:txBody>
                  <a:tcPr>
                    <a:solidFill>
                      <a:srgbClr val="FBEFF4"/>
                    </a:solidFill>
                  </a:tcPr>
                </a:tc>
                <a:tc hMerge="1">
                  <a:txBody>
                    <a:bodyPr/>
                    <a:lstStyle/>
                    <a:p>
                      <a:endParaRPr lang="en-US"/>
                    </a:p>
                  </a:txBody>
                  <a:tcPr/>
                </a:tc>
                <a:tc hMerge="1">
                  <a:txBody>
                    <a:bodyPr/>
                    <a:lstStyle/>
                    <a:p>
                      <a:pPr algn="ctr" fontAlgn="base"/>
                      <a:endParaRPr lang="en-US" sz="1600">
                        <a:solidFill>
                          <a:schemeClr val="tx1"/>
                        </a:solidFill>
                        <a:effectLst/>
                      </a:endParaRPr>
                    </a:p>
                  </a:txBody>
                  <a:tcPr>
                    <a:solidFill>
                      <a:srgbClr val="FBEFF4"/>
                    </a:solidFill>
                  </a:tcPr>
                </a:tc>
                <a:tc hMerge="1">
                  <a:txBody>
                    <a:bodyPr/>
                    <a:lstStyle/>
                    <a:p>
                      <a:pPr algn="ctr" fontAlgn="base"/>
                      <a:endParaRPr lang="en-US" sz="1600">
                        <a:solidFill>
                          <a:schemeClr val="tx1"/>
                        </a:solidFill>
                        <a:effectLst/>
                      </a:endParaRPr>
                    </a:p>
                  </a:txBody>
                  <a:tcPr>
                    <a:solidFill>
                      <a:srgbClr val="FBEFF4"/>
                    </a:solidFill>
                  </a:tcPr>
                </a:tc>
                <a:extLst>
                  <a:ext uri="{0D108BD9-81ED-4DB2-BD59-A6C34878D82A}">
                    <a16:rowId xmlns:a16="http://schemas.microsoft.com/office/drawing/2014/main" val="1508067191"/>
                  </a:ext>
                </a:extLst>
              </a:tr>
              <a:tr h="1990991">
                <a:tc>
                  <a:txBody>
                    <a:bodyPr/>
                    <a:lstStyle/>
                    <a:p>
                      <a:pPr fontAlgn="base"/>
                      <a:r>
                        <a:rPr lang="en-US" sz="1600" b="1">
                          <a:effectLst/>
                        </a:rPr>
                        <a:t>Study​ Design</a:t>
                      </a:r>
                    </a:p>
                  </a:txBody>
                  <a:tcPr>
                    <a:solidFill>
                      <a:srgbClr val="FDF1F8"/>
                    </a:solidFill>
                  </a:tcPr>
                </a:tc>
                <a:tc gridSpan="3">
                  <a:txBody>
                    <a:bodyPr/>
                    <a:lstStyle/>
                    <a:p>
                      <a:pPr fontAlgn="auto"/>
                      <a:r>
                        <a:rPr lang="en-US" sz="1600">
                          <a:effectLst/>
                        </a:rPr>
                        <a:t>​Literature review with meta-analysis</a:t>
                      </a:r>
                      <a:endParaRPr lang="en-US" sz="1600" b="0" i="0" u="none" strike="noStrike" noProof="0">
                        <a:effectLst/>
                        <a:latin typeface="Tenorite"/>
                      </a:endParaRPr>
                    </a:p>
                    <a:p>
                      <a:pPr lvl="0">
                        <a:buNone/>
                      </a:pPr>
                      <a:endParaRPr lang="en-US" sz="1600">
                        <a:effectLst/>
                      </a:endParaRPr>
                    </a:p>
                    <a:p>
                      <a:pPr lvl="0">
                        <a:buNone/>
                      </a:pPr>
                      <a:r>
                        <a:rPr lang="en-US" sz="1600" b="0" i="0" u="none" strike="noStrike" noProof="0">
                          <a:effectLst/>
                          <a:latin typeface="Tenorite"/>
                        </a:rPr>
                        <a:t>PubMed search of literature regarding HTS use in elevated ICP</a:t>
                      </a:r>
                    </a:p>
                    <a:p>
                      <a:pPr lvl="0">
                        <a:buNone/>
                      </a:pPr>
                      <a:endParaRPr lang="en-US" sz="1600" b="0" i="0" u="none" strike="noStrike" noProof="0">
                        <a:effectLst/>
                        <a:latin typeface="Tenorite"/>
                      </a:endParaRPr>
                    </a:p>
                    <a:p>
                      <a:pPr lvl="0">
                        <a:buNone/>
                      </a:pPr>
                      <a:r>
                        <a:rPr lang="en-US" sz="1600" b="0" i="0" u="none" strike="noStrike" noProof="0">
                          <a:effectLst/>
                          <a:latin typeface="Tenorite"/>
                        </a:rPr>
                        <a:t>12 articles comparing HTS to mannitol</a:t>
                      </a:r>
                    </a:p>
                    <a:p>
                      <a:pPr lvl="0">
                        <a:buNone/>
                      </a:pPr>
                      <a:endParaRPr lang="en-US" sz="1600" b="0" i="0" u="none" strike="noStrike" noProof="0">
                        <a:effectLst/>
                        <a:latin typeface="Tenorite"/>
                      </a:endParaRPr>
                    </a:p>
                  </a:txBody>
                  <a:tcPr>
                    <a:solidFill>
                      <a:srgbClr val="F5DBE5"/>
                    </a:solidFill>
                  </a:tcPr>
                </a:tc>
                <a:tc hMerge="1">
                  <a:txBody>
                    <a:bodyPr/>
                    <a:lstStyle/>
                    <a:p>
                      <a:pPr lvl="0">
                        <a:buNone/>
                      </a:pPr>
                      <a:endParaRPr lang="en-US" sz="1600" b="0" i="0" u="none" strike="noStrike" noProof="0">
                        <a:effectLst/>
                        <a:latin typeface="Tenorite"/>
                      </a:endParaRPr>
                    </a:p>
                  </a:txBody>
                  <a:tcPr>
                    <a:solidFill>
                      <a:srgbClr val="F5DBE5"/>
                    </a:solidFill>
                  </a:tcPr>
                </a:tc>
                <a:tc hMerge="1">
                  <a:txBody>
                    <a:bodyPr/>
                    <a:lstStyle/>
                    <a:p>
                      <a:pPr lvl="0">
                        <a:buNone/>
                      </a:pPr>
                      <a:endParaRPr lang="en-US" sz="1600" b="0" i="0" u="none" strike="noStrike" noProof="0">
                        <a:effectLst/>
                        <a:latin typeface="Tenorite"/>
                      </a:endParaRPr>
                    </a:p>
                  </a:txBody>
                  <a:tcPr>
                    <a:solidFill>
                      <a:srgbClr val="F5DBE5"/>
                    </a:solidFill>
                  </a:tcPr>
                </a:tc>
                <a:extLst>
                  <a:ext uri="{0D108BD9-81ED-4DB2-BD59-A6C34878D82A}">
                    <a16:rowId xmlns:a16="http://schemas.microsoft.com/office/drawing/2014/main" val="1043400967"/>
                  </a:ext>
                </a:extLst>
              </a:tr>
              <a:tr h="2149007">
                <a:tc>
                  <a:txBody>
                    <a:bodyPr/>
                    <a:lstStyle/>
                    <a:p>
                      <a:pPr>
                        <a:buNone/>
                      </a:pPr>
                      <a:r>
                        <a:rPr lang="en-US" sz="1600" b="1"/>
                        <a:t>Findings (n=12)</a:t>
                      </a:r>
                    </a:p>
                  </a:txBody>
                  <a:tcPr marL="0" marR="0" marT="0" marB="0" horzOverflow="overflow">
                    <a:solidFill>
                      <a:srgbClr val="FDF1F8"/>
                    </a:solidFill>
                  </a:tcPr>
                </a:tc>
                <a:tc>
                  <a:txBody>
                    <a:bodyPr/>
                    <a:lstStyle/>
                    <a:p>
                      <a:pPr marL="0" lvl="0" indent="0">
                        <a:buNone/>
                      </a:pPr>
                      <a:endParaRPr lang="en-US" sz="1600" b="0" i="0" u="none" strike="noStrike" noProof="0">
                        <a:effectLst/>
                      </a:endParaRPr>
                    </a:p>
                    <a:p>
                      <a:pPr marL="0" lvl="0" indent="0" algn="ctr">
                        <a:buClr>
                          <a:srgbClr val="000000"/>
                        </a:buClr>
                        <a:buNone/>
                      </a:pPr>
                      <a:r>
                        <a:rPr lang="en-US" sz="1600" b="1" i="0" u="none" strike="noStrike" noProof="0">
                          <a:effectLst/>
                          <a:latin typeface="Tenorite"/>
                        </a:rPr>
                        <a:t>Greater reduction in ICP in 6 trials</a:t>
                      </a:r>
                      <a:endParaRPr lang="en-US" sz="1600" b="0" i="0" u="none" strike="noStrike" noProof="0">
                        <a:effectLst/>
                        <a:latin typeface="Tenorite"/>
                      </a:endParaRPr>
                    </a:p>
                  </a:txBody>
                  <a:tcPr anchor="ctr">
                    <a:solidFill>
                      <a:srgbClr val="F5DBE5"/>
                    </a:solidFill>
                  </a:tcPr>
                </a:tc>
                <a:tc>
                  <a:txBody>
                    <a:bodyPr/>
                    <a:lstStyle/>
                    <a:p>
                      <a:pPr marL="0" lvl="0" indent="0" algn="ctr">
                        <a:buNone/>
                      </a:pPr>
                      <a:r>
                        <a:rPr lang="en-US" sz="1600" b="1" i="0" u="none" strike="noStrike" noProof="0">
                          <a:effectLst/>
                        </a:rPr>
                        <a:t>9 out 12 articles </a:t>
                      </a:r>
                      <a:endParaRPr lang="en-US"/>
                    </a:p>
                    <a:p>
                      <a:pPr marL="0" lvl="0" indent="0" algn="ctr">
                        <a:buNone/>
                      </a:pPr>
                      <a:r>
                        <a:rPr lang="en-US" sz="1600" b="1" i="0" u="none" strike="noStrike" noProof="0">
                          <a:effectLst/>
                        </a:rPr>
                        <a:t> HTS superior to mannitol (5 class I)</a:t>
                      </a:r>
                      <a:endParaRPr lang="en-US"/>
                    </a:p>
                  </a:txBody>
                  <a:tcPr anchor="ctr">
                    <a:solidFill>
                      <a:srgbClr val="F5DBE5"/>
                    </a:solidFill>
                  </a:tcPr>
                </a:tc>
                <a:tc>
                  <a:txBody>
                    <a:bodyPr/>
                    <a:lstStyle/>
                    <a:p>
                      <a:pPr marL="0" lvl="0" indent="0" algn="ctr">
                        <a:buNone/>
                      </a:pPr>
                      <a:r>
                        <a:rPr lang="en-US" sz="1600" b="1" i="0" u="none" strike="noStrike" noProof="0">
                          <a:effectLst/>
                        </a:rPr>
                        <a:t>Longer duration of ICP reduction found in 2 articles</a:t>
                      </a:r>
                      <a:endParaRPr lang="en-US"/>
                    </a:p>
                  </a:txBody>
                  <a:tcPr anchor="ctr">
                    <a:solidFill>
                      <a:srgbClr val="F5DBE5"/>
                    </a:solidFill>
                  </a:tcPr>
                </a:tc>
                <a:extLst>
                  <a:ext uri="{0D108BD9-81ED-4DB2-BD59-A6C34878D82A}">
                    <a16:rowId xmlns:a16="http://schemas.microsoft.com/office/drawing/2014/main" val="4039074166"/>
                  </a:ext>
                </a:extLst>
              </a:tr>
            </a:tbl>
          </a:graphicData>
        </a:graphic>
      </p:graphicFrame>
      <p:pic>
        <p:nvPicPr>
          <p:cNvPr id="2" name="Picture 2" descr="Text&#10;&#10;Description automatically generated">
            <a:extLst>
              <a:ext uri="{FF2B5EF4-FFF2-40B4-BE49-F238E27FC236}">
                <a16:creationId xmlns:a16="http://schemas.microsoft.com/office/drawing/2014/main" id="{D03535A2-6558-AE6A-E5B9-F53582483827}"/>
              </a:ext>
            </a:extLst>
          </p:cNvPr>
          <p:cNvPicPr>
            <a:picLocks noChangeAspect="1"/>
          </p:cNvPicPr>
          <p:nvPr/>
        </p:nvPicPr>
        <p:blipFill>
          <a:blip r:embed="rId2"/>
          <a:stretch>
            <a:fillRect/>
          </a:stretch>
        </p:blipFill>
        <p:spPr>
          <a:xfrm>
            <a:off x="4986434" y="2921789"/>
            <a:ext cx="6970733" cy="3585271"/>
          </a:xfrm>
          <a:prstGeom prst="rect">
            <a:avLst/>
          </a:prstGeom>
        </p:spPr>
      </p:pic>
      <p:pic>
        <p:nvPicPr>
          <p:cNvPr id="5" name="Picture 4">
            <a:extLst>
              <a:ext uri="{FF2B5EF4-FFF2-40B4-BE49-F238E27FC236}">
                <a16:creationId xmlns:a16="http://schemas.microsoft.com/office/drawing/2014/main" id="{48A77E47-BFEE-4A51-9C50-85A330E15D58}"/>
              </a:ext>
            </a:extLst>
          </p:cNvPr>
          <p:cNvPicPr>
            <a:picLocks noChangeAspect="1"/>
          </p:cNvPicPr>
          <p:nvPr/>
        </p:nvPicPr>
        <p:blipFill>
          <a:blip r:embed="rId3"/>
          <a:stretch>
            <a:fillRect/>
          </a:stretch>
        </p:blipFill>
        <p:spPr>
          <a:xfrm>
            <a:off x="5304164" y="1137810"/>
            <a:ext cx="5427104" cy="1530496"/>
          </a:xfrm>
          <a:prstGeom prst="rect">
            <a:avLst/>
          </a:prstGeom>
        </p:spPr>
      </p:pic>
      <p:sp>
        <p:nvSpPr>
          <p:cNvPr id="9" name="Rectangle 8">
            <a:extLst>
              <a:ext uri="{FF2B5EF4-FFF2-40B4-BE49-F238E27FC236}">
                <a16:creationId xmlns:a16="http://schemas.microsoft.com/office/drawing/2014/main" id="{BD6AF23D-A0FE-4585-A36B-7AA0C426F73A}"/>
              </a:ext>
            </a:extLst>
          </p:cNvPr>
          <p:cNvSpPr/>
          <p:nvPr/>
        </p:nvSpPr>
        <p:spPr>
          <a:xfrm>
            <a:off x="5398583" y="1224728"/>
            <a:ext cx="5566539" cy="18028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241DC72-2FCA-4CE8-99F9-289C5FD98D2D}"/>
              </a:ext>
            </a:extLst>
          </p:cNvPr>
          <p:cNvSpPr>
            <a:spLocks noGrp="1"/>
          </p:cNvSpPr>
          <p:nvPr>
            <p:ph type="sldNum" sz="quarter" idx="22"/>
          </p:nvPr>
        </p:nvSpPr>
        <p:spPr/>
        <p:txBody>
          <a:bodyPr/>
          <a:lstStyle/>
          <a:p>
            <a:fld id="{B5CEABB6-07DC-46E8-9B57-56EC44A396E5}" type="slidenum">
              <a:rPr lang="en-US" smtClean="0"/>
              <a:pPr/>
              <a:t>22</a:t>
            </a:fld>
            <a:endParaRPr lang="en-US"/>
          </a:p>
        </p:txBody>
      </p:sp>
    </p:spTree>
    <p:extLst>
      <p:ext uri="{BB962C8B-B14F-4D97-AF65-F5344CB8AC3E}">
        <p14:creationId xmlns:p14="http://schemas.microsoft.com/office/powerpoint/2010/main" val="208362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7E44CAC0-3B5A-49F6-A2CB-0BC80D111A87}"/>
              </a:ext>
            </a:extLst>
          </p:cNvPr>
          <p:cNvSpPr>
            <a:spLocks noGrp="1"/>
          </p:cNvSpPr>
          <p:nvPr>
            <p:ph type="ftr" sz="quarter" idx="21"/>
          </p:nvPr>
        </p:nvSpPr>
        <p:spPr>
          <a:xfrm>
            <a:off x="7161955" y="6356350"/>
            <a:ext cx="3243942" cy="365125"/>
          </a:xfrm>
        </p:spPr>
        <p:txBody>
          <a:bodyPr/>
          <a:lstStyle/>
          <a:p>
            <a:r>
              <a:rPr lang="en-US"/>
              <a:t>CCSAP, 2022</a:t>
            </a:r>
          </a:p>
        </p:txBody>
      </p:sp>
      <p:sp>
        <p:nvSpPr>
          <p:cNvPr id="4" name="Title 1">
            <a:extLst>
              <a:ext uri="{FF2B5EF4-FFF2-40B4-BE49-F238E27FC236}">
                <a16:creationId xmlns:a16="http://schemas.microsoft.com/office/drawing/2014/main" id="{A680BA65-0576-A000-009B-D343C3C3457C}"/>
              </a:ext>
            </a:extLst>
          </p:cNvPr>
          <p:cNvSpPr>
            <a:spLocks noGrp="1"/>
          </p:cNvSpPr>
          <p:nvPr>
            <p:ph type="title"/>
          </p:nvPr>
        </p:nvSpPr>
        <p:spPr>
          <a:xfrm>
            <a:off x="3732759" y="-326360"/>
            <a:ext cx="8093442" cy="1986637"/>
          </a:xfrm>
        </p:spPr>
        <p:txBody>
          <a:bodyPr>
            <a:normAutofit/>
          </a:bodyPr>
          <a:lstStyle/>
          <a:p>
            <a:r>
              <a:rPr lang="en-US">
                <a:solidFill>
                  <a:schemeClr val="tx1"/>
                </a:solidFill>
                <a:ea typeface="+mj-lt"/>
                <a:cs typeface="+mj-lt"/>
              </a:rPr>
              <a:t>2. HTS HAS BEEN USED EFFECTIVELY TO REDUCE ELEVATED ICP REFRACTORY TO MANNITOL </a:t>
            </a:r>
            <a:endParaRPr lang="en-US">
              <a:solidFill>
                <a:schemeClr val="tx1"/>
              </a:solidFill>
            </a:endParaRPr>
          </a:p>
        </p:txBody>
      </p:sp>
      <p:graphicFrame>
        <p:nvGraphicFramePr>
          <p:cNvPr id="3" name="Table 2">
            <a:extLst>
              <a:ext uri="{FF2B5EF4-FFF2-40B4-BE49-F238E27FC236}">
                <a16:creationId xmlns:a16="http://schemas.microsoft.com/office/drawing/2014/main" id="{7CFC17E1-B9BB-DAE9-2B93-96D73881F259}"/>
              </a:ext>
            </a:extLst>
          </p:cNvPr>
          <p:cNvGraphicFramePr>
            <a:graphicFrameLocks noGrp="1"/>
          </p:cNvGraphicFramePr>
          <p:nvPr>
            <p:extLst>
              <p:ext uri="{D42A27DB-BD31-4B8C-83A1-F6EECF244321}">
                <p14:modId xmlns:p14="http://schemas.microsoft.com/office/powerpoint/2010/main" val="2605084501"/>
              </p:ext>
            </p:extLst>
          </p:nvPr>
        </p:nvGraphicFramePr>
        <p:xfrm>
          <a:off x="3896892" y="1759333"/>
          <a:ext cx="8093441" cy="4982272"/>
        </p:xfrm>
        <a:graphic>
          <a:graphicData uri="http://schemas.openxmlformats.org/drawingml/2006/table">
            <a:tbl>
              <a:tblPr firstRow="1" bandRow="1">
                <a:tableStyleId>{5C22544A-7EE6-4342-B048-85BDC9FD1C3A}</a:tableStyleId>
              </a:tblPr>
              <a:tblGrid>
                <a:gridCol w="2020963">
                  <a:extLst>
                    <a:ext uri="{9D8B030D-6E8A-4147-A177-3AD203B41FA5}">
                      <a16:colId xmlns:a16="http://schemas.microsoft.com/office/drawing/2014/main" val="1442211192"/>
                    </a:ext>
                  </a:extLst>
                </a:gridCol>
                <a:gridCol w="6072478">
                  <a:extLst>
                    <a:ext uri="{9D8B030D-6E8A-4147-A177-3AD203B41FA5}">
                      <a16:colId xmlns:a16="http://schemas.microsoft.com/office/drawing/2014/main" val="1113381188"/>
                    </a:ext>
                  </a:extLst>
                </a:gridCol>
              </a:tblGrid>
              <a:tr h="318832">
                <a:tc gridSpan="2">
                  <a:txBody>
                    <a:bodyPr/>
                    <a:lstStyle/>
                    <a:p>
                      <a:pPr lvl="0" algn="ctr">
                        <a:buNone/>
                      </a:pPr>
                      <a:r>
                        <a:rPr lang="en-US" sz="1400" b="1" i="0" u="none" strike="noStrike" noProof="0">
                          <a:solidFill>
                            <a:schemeClr val="tx1"/>
                          </a:solidFill>
                          <a:effectLst/>
                          <a:latin typeface="Tenorite"/>
                        </a:rPr>
                        <a:t>Eskandari et al., 2013</a:t>
                      </a:r>
                      <a:endParaRPr lang="en-US" sz="1400" b="1">
                        <a:solidFill>
                          <a:schemeClr val="tx1"/>
                        </a:solidFill>
                        <a:effectLst/>
                      </a:endParaRPr>
                    </a:p>
                  </a:txBody>
                  <a:tcPr>
                    <a:solidFill>
                      <a:srgbClr val="FBEFF4"/>
                    </a:solidFill>
                  </a:tcPr>
                </a:tc>
                <a:tc hMerge="1">
                  <a:txBody>
                    <a:bodyPr/>
                    <a:lstStyle/>
                    <a:p>
                      <a:endParaRPr lang="en-US"/>
                    </a:p>
                  </a:txBody>
                  <a:tcPr/>
                </a:tc>
                <a:extLst>
                  <a:ext uri="{0D108BD9-81ED-4DB2-BD59-A6C34878D82A}">
                    <a16:rowId xmlns:a16="http://schemas.microsoft.com/office/drawing/2014/main" val="1508067191"/>
                  </a:ext>
                </a:extLst>
              </a:tr>
              <a:tr h="2167349">
                <a:tc>
                  <a:txBody>
                    <a:bodyPr/>
                    <a:lstStyle/>
                    <a:p>
                      <a:pPr fontAlgn="base"/>
                      <a:r>
                        <a:rPr lang="en-US" sz="1400" b="1">
                          <a:effectLst/>
                        </a:rPr>
                        <a:t>Study​ Design</a:t>
                      </a:r>
                    </a:p>
                  </a:txBody>
                  <a:tcPr>
                    <a:solidFill>
                      <a:srgbClr val="FDF1F8"/>
                    </a:solidFill>
                  </a:tcPr>
                </a:tc>
                <a:tc>
                  <a:txBody>
                    <a:bodyPr/>
                    <a:lstStyle/>
                    <a:p>
                      <a:pPr fontAlgn="auto"/>
                      <a:r>
                        <a:rPr lang="en-US" sz="1400">
                          <a:effectLst/>
                        </a:rPr>
                        <a:t>​</a:t>
                      </a:r>
                      <a:r>
                        <a:rPr lang="en-US" sz="1400" b="0" i="0" u="none" strike="noStrike" noProof="0">
                          <a:effectLst/>
                          <a:latin typeface="Tenorite"/>
                        </a:rPr>
                        <a:t>Prospective cohort study </a:t>
                      </a:r>
                    </a:p>
                    <a:p>
                      <a:pPr lvl="0">
                        <a:buNone/>
                      </a:pPr>
                      <a:endParaRPr lang="en-US" sz="1400" b="0" i="0" u="none" strike="noStrike" noProof="0">
                        <a:effectLst/>
                        <a:latin typeface="Tenorite"/>
                      </a:endParaRPr>
                    </a:p>
                    <a:p>
                      <a:pPr lvl="0">
                        <a:buNone/>
                      </a:pPr>
                      <a:r>
                        <a:rPr lang="en-US" sz="1400" b="0" i="0" u="none" strike="noStrike" noProof="0">
                          <a:effectLst/>
                          <a:latin typeface="Tenorite"/>
                        </a:rPr>
                        <a:t>Adult TBI patients with sustained ICP &gt; 30 mm Hg for more than 30 minutes</a:t>
                      </a:r>
                    </a:p>
                    <a:p>
                      <a:pPr lvl="0">
                        <a:buNone/>
                      </a:pPr>
                      <a:endParaRPr lang="en-US" sz="1400" b="0" i="0" u="none" strike="noStrike" noProof="0">
                        <a:effectLst/>
                        <a:latin typeface="Tenorite"/>
                      </a:endParaRPr>
                    </a:p>
                    <a:p>
                      <a:pPr lvl="0">
                        <a:buNone/>
                      </a:pPr>
                      <a:r>
                        <a:rPr lang="en-US" sz="1400" b="0" i="0" u="none" strike="noStrike" noProof="0">
                          <a:effectLst/>
                          <a:latin typeface="Tenorite"/>
                        </a:rPr>
                        <a:t>Standard-of-care medical and/or surgical therapy received</a:t>
                      </a:r>
                    </a:p>
                    <a:p>
                      <a:pPr lvl="0">
                        <a:buNone/>
                      </a:pPr>
                      <a:endParaRPr lang="en-US" sz="1400" b="0" i="0" u="none" strike="noStrike" noProof="0">
                        <a:effectLst/>
                        <a:latin typeface="Tenorite"/>
                      </a:endParaRPr>
                    </a:p>
                    <a:p>
                      <a:pPr lvl="0">
                        <a:buNone/>
                      </a:pPr>
                      <a:r>
                        <a:rPr lang="en-US" sz="1400" b="1" i="0" u="none" strike="noStrike" noProof="0">
                          <a:effectLst/>
                          <a:latin typeface="Tenorite"/>
                        </a:rPr>
                        <a:t>Intervention:</a:t>
                      </a:r>
                      <a:r>
                        <a:rPr lang="en-US" sz="1400" b="0" i="0" u="none" strike="noStrike" noProof="0">
                          <a:effectLst/>
                          <a:latin typeface="Tenorite"/>
                        </a:rPr>
                        <a:t> 15-minute boluses of 40 mL 14.6% HTS</a:t>
                      </a:r>
                      <a:endParaRPr lang="en-US" sz="1400"/>
                    </a:p>
                    <a:p>
                      <a:pPr marL="285750" lvl="0" indent="-285750">
                        <a:buFont typeface="Arial"/>
                        <a:buChar char="•"/>
                      </a:pPr>
                      <a:r>
                        <a:rPr lang="en-US" sz="1400" b="0" i="0" u="none" strike="noStrike" noProof="0">
                          <a:effectLst/>
                          <a:latin typeface="Tenorite"/>
                        </a:rPr>
                        <a:t>Repeated every hour over the course of 12 hours if ICP remained elevated (&gt;20 mmHg)</a:t>
                      </a:r>
                    </a:p>
                    <a:p>
                      <a:pPr lvl="0">
                        <a:buNone/>
                      </a:pPr>
                      <a:endParaRPr lang="en-US" sz="1400" b="0" i="0" u="none" strike="noStrike" noProof="0">
                        <a:effectLst/>
                        <a:latin typeface="Tenorite"/>
                      </a:endParaRPr>
                    </a:p>
                  </a:txBody>
                  <a:tcPr>
                    <a:solidFill>
                      <a:srgbClr val="F5DBE5"/>
                    </a:solidFill>
                  </a:tcPr>
                </a:tc>
                <a:extLst>
                  <a:ext uri="{0D108BD9-81ED-4DB2-BD59-A6C34878D82A}">
                    <a16:rowId xmlns:a16="http://schemas.microsoft.com/office/drawing/2014/main" val="1043400967"/>
                  </a:ext>
                </a:extLst>
              </a:tr>
              <a:tr h="2356992">
                <a:tc>
                  <a:txBody>
                    <a:bodyPr/>
                    <a:lstStyle/>
                    <a:p>
                      <a:pPr>
                        <a:buNone/>
                      </a:pPr>
                      <a:r>
                        <a:rPr lang="en-US" sz="1400" b="1"/>
                        <a:t>Findings (n=11, 56 boluses)</a:t>
                      </a:r>
                    </a:p>
                  </a:txBody>
                  <a:tcPr marL="0" marR="0" marT="0" marB="0" horzOverflow="overflow">
                    <a:solidFill>
                      <a:srgbClr val="FDF1F8"/>
                    </a:solidFill>
                  </a:tcPr>
                </a:tc>
                <a:tc>
                  <a:txBody>
                    <a:bodyPr/>
                    <a:lstStyle/>
                    <a:p>
                      <a:pPr lvl="0">
                        <a:buNone/>
                      </a:pPr>
                      <a:r>
                        <a:rPr lang="en-US" sz="1400" b="1" i="0" u="none" strike="noStrike" noProof="0">
                          <a:effectLst/>
                          <a:latin typeface="Tenorite"/>
                        </a:rPr>
                        <a:t>Mean ICP reduction:</a:t>
                      </a:r>
                      <a:r>
                        <a:rPr lang="en-US" sz="1400" b="0" i="0" u="none" strike="noStrike" noProof="0">
                          <a:effectLst/>
                          <a:latin typeface="Tenorite"/>
                        </a:rPr>
                        <a:t> 30% (p&lt;0.05)</a:t>
                      </a:r>
                    </a:p>
                    <a:p>
                      <a:pPr marL="285750" lvl="0" indent="-285750">
                        <a:buFont typeface="Arial"/>
                        <a:buChar char="•"/>
                      </a:pPr>
                      <a:r>
                        <a:rPr lang="en-US" sz="1400" b="0" i="0" u="none" strike="noStrike" noProof="0">
                          <a:effectLst/>
                        </a:rPr>
                        <a:t>5 minutes after bolus: decrease of 40 ± 12 mm Hg at baseline to 33 ± 10 mm Hg (p &lt; 0.05)</a:t>
                      </a:r>
                      <a:endParaRPr lang="en-US" sz="1400" b="0" i="0" u="none" strike="noStrike" noProof="0">
                        <a:effectLst/>
                        <a:latin typeface="Tenorite"/>
                      </a:endParaRPr>
                    </a:p>
                    <a:p>
                      <a:pPr marL="285750" lvl="0" indent="-285750">
                        <a:buFont typeface="Arial"/>
                        <a:buChar char="•"/>
                      </a:pPr>
                      <a:r>
                        <a:rPr lang="en-US" sz="1400" b="0" i="0" u="none" strike="noStrike" noProof="0">
                          <a:effectLst/>
                          <a:latin typeface="Tenorite"/>
                        </a:rPr>
                        <a:t>10 minutes after bolus: decrease of 28 ± 9 mm Hg (p &lt; 0.05) </a:t>
                      </a:r>
                      <a:endParaRPr lang="en-US" sz="1400" b="0" i="0" u="none" strike="noStrike" noProof="0">
                        <a:effectLst/>
                      </a:endParaRPr>
                    </a:p>
                    <a:p>
                      <a:pPr lvl="0">
                        <a:buNone/>
                      </a:pPr>
                      <a:endParaRPr lang="en-US" sz="1400" b="0" i="0" u="none" strike="noStrike" noProof="0">
                        <a:effectLst/>
                        <a:latin typeface="Tenorite"/>
                      </a:endParaRPr>
                    </a:p>
                    <a:p>
                      <a:pPr lvl="0">
                        <a:buNone/>
                      </a:pPr>
                      <a:r>
                        <a:rPr lang="en-US" sz="1400" b="1" i="0" u="none" strike="noStrike" noProof="0">
                          <a:effectLst/>
                          <a:latin typeface="Tenorite"/>
                        </a:rPr>
                        <a:t>Average length of ICP &lt; 30 mmHg: </a:t>
                      </a:r>
                      <a:r>
                        <a:rPr lang="en-US" sz="1400" b="0" i="0" u="none" strike="noStrike" noProof="0">
                          <a:effectLst/>
                          <a:latin typeface="Tenorite"/>
                        </a:rPr>
                        <a:t>12 hours (41% reduction, p&lt;0.05)</a:t>
                      </a:r>
                    </a:p>
                    <a:p>
                      <a:pPr lvl="0">
                        <a:buNone/>
                      </a:pPr>
                      <a:endParaRPr lang="en-US" sz="1400" b="0" i="0" u="none" strike="noStrike" noProof="0">
                        <a:effectLst/>
                        <a:latin typeface="Tenorite"/>
                      </a:endParaRPr>
                    </a:p>
                    <a:p>
                      <a:pPr lvl="0">
                        <a:buNone/>
                      </a:pPr>
                      <a:r>
                        <a:rPr lang="en-US" sz="1400" b="1" i="0" u="none" strike="noStrike" noProof="0">
                          <a:effectLst/>
                          <a:latin typeface="Tenorite"/>
                        </a:rPr>
                        <a:t>Mean CPP:</a:t>
                      </a:r>
                      <a:endParaRPr lang="en-US" sz="1400" b="0" i="0" u="none" strike="noStrike" noProof="0">
                        <a:effectLst/>
                        <a:latin typeface="Tenorite"/>
                      </a:endParaRPr>
                    </a:p>
                    <a:p>
                      <a:pPr marL="285750" lvl="0" indent="-285750">
                        <a:buClr>
                          <a:srgbClr val="000000"/>
                        </a:buClr>
                        <a:buFont typeface="Arial,Sans-Serif"/>
                        <a:buChar char="•"/>
                      </a:pPr>
                      <a:r>
                        <a:rPr lang="en-US" sz="1400" b="0" i="0" u="none" strike="noStrike" noProof="0">
                          <a:effectLst/>
                          <a:latin typeface="Tenorite"/>
                        </a:rPr>
                        <a:t>Increase 22% from baseline at 15 minutes (p&lt;0.05)</a:t>
                      </a:r>
                    </a:p>
                    <a:p>
                      <a:pPr marL="285750" lvl="0" indent="-285750">
                        <a:buClr>
                          <a:srgbClr val="000000"/>
                        </a:buClr>
                        <a:buFont typeface="Arial,Sans-Serif"/>
                        <a:buChar char="•"/>
                      </a:pPr>
                      <a:r>
                        <a:rPr lang="en-US" sz="1400" b="0" i="0" u="none" strike="noStrike" noProof="0">
                          <a:effectLst/>
                          <a:latin typeface="Tenorite"/>
                        </a:rPr>
                        <a:t>Increase 32% from baseline at 30 minutes (p&lt;0.05)</a:t>
                      </a:r>
                      <a:endParaRPr lang="en-US" sz="1400"/>
                    </a:p>
                    <a:p>
                      <a:pPr marL="0" lvl="0" indent="0" algn="ctr">
                        <a:buClr>
                          <a:srgbClr val="000000"/>
                        </a:buClr>
                        <a:buNone/>
                      </a:pPr>
                      <a:endParaRPr lang="en-US" sz="1400" b="1" i="0" u="none" strike="noStrike" noProof="0">
                        <a:effectLst/>
                        <a:latin typeface="Tenorite"/>
                      </a:endParaRPr>
                    </a:p>
                  </a:txBody>
                  <a:tcPr anchor="ctr">
                    <a:solidFill>
                      <a:srgbClr val="F5DBE5"/>
                    </a:solidFill>
                  </a:tcPr>
                </a:tc>
                <a:extLst>
                  <a:ext uri="{0D108BD9-81ED-4DB2-BD59-A6C34878D82A}">
                    <a16:rowId xmlns:a16="http://schemas.microsoft.com/office/drawing/2014/main" val="4039074166"/>
                  </a:ext>
                </a:extLst>
              </a:tr>
            </a:tbl>
          </a:graphicData>
        </a:graphic>
      </p:graphicFrame>
      <p:pic>
        <p:nvPicPr>
          <p:cNvPr id="5" name="Picture 4">
            <a:extLst>
              <a:ext uri="{FF2B5EF4-FFF2-40B4-BE49-F238E27FC236}">
                <a16:creationId xmlns:a16="http://schemas.microsoft.com/office/drawing/2014/main" id="{BBDE12E9-D544-42D1-B45B-9C81D4B08699}"/>
              </a:ext>
            </a:extLst>
          </p:cNvPr>
          <p:cNvPicPr>
            <a:picLocks noChangeAspect="1"/>
          </p:cNvPicPr>
          <p:nvPr/>
        </p:nvPicPr>
        <p:blipFill>
          <a:blip r:embed="rId3"/>
          <a:stretch>
            <a:fillRect/>
          </a:stretch>
        </p:blipFill>
        <p:spPr>
          <a:xfrm>
            <a:off x="140677" y="2541381"/>
            <a:ext cx="4989503" cy="1455035"/>
          </a:xfrm>
          <a:prstGeom prst="rect">
            <a:avLst/>
          </a:prstGeom>
        </p:spPr>
      </p:pic>
      <p:sp>
        <p:nvSpPr>
          <p:cNvPr id="8" name="Rectangle 7">
            <a:extLst>
              <a:ext uri="{FF2B5EF4-FFF2-40B4-BE49-F238E27FC236}">
                <a16:creationId xmlns:a16="http://schemas.microsoft.com/office/drawing/2014/main" id="{E350508F-C139-44C9-A358-D662C58BA3CC}"/>
              </a:ext>
            </a:extLst>
          </p:cNvPr>
          <p:cNvSpPr/>
          <p:nvPr/>
        </p:nvSpPr>
        <p:spPr>
          <a:xfrm>
            <a:off x="110533" y="2541381"/>
            <a:ext cx="5019648" cy="145503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20">
            <a:extLst>
              <a:ext uri="{FF2B5EF4-FFF2-40B4-BE49-F238E27FC236}">
                <a16:creationId xmlns:a16="http://schemas.microsoft.com/office/drawing/2014/main" id="{AD3DF243-3C64-4860-B530-29ABE97B948E}"/>
              </a:ext>
            </a:extLst>
          </p:cNvPr>
          <p:cNvSpPr txBox="1">
            <a:spLocks/>
          </p:cNvSpPr>
          <p:nvPr/>
        </p:nvSpPr>
        <p:spPr>
          <a:xfrm>
            <a:off x="211187" y="6324498"/>
            <a:ext cx="164775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err="1"/>
              <a:t>Eskandari</a:t>
            </a:r>
            <a:r>
              <a:rPr lang="en-US" sz="1400"/>
              <a:t>, 2013</a:t>
            </a:r>
          </a:p>
        </p:txBody>
      </p:sp>
      <p:sp>
        <p:nvSpPr>
          <p:cNvPr id="7" name="Slide Number Placeholder 6">
            <a:extLst>
              <a:ext uri="{FF2B5EF4-FFF2-40B4-BE49-F238E27FC236}">
                <a16:creationId xmlns:a16="http://schemas.microsoft.com/office/drawing/2014/main" id="{2BB20861-5783-4E8E-9732-A38A212A189C}"/>
              </a:ext>
            </a:extLst>
          </p:cNvPr>
          <p:cNvSpPr>
            <a:spLocks noGrp="1"/>
          </p:cNvSpPr>
          <p:nvPr>
            <p:ph type="sldNum" sz="quarter" idx="22"/>
          </p:nvPr>
        </p:nvSpPr>
        <p:spPr/>
        <p:txBody>
          <a:bodyPr/>
          <a:lstStyle/>
          <a:p>
            <a:fld id="{B5CEABB6-07DC-46E8-9B57-56EC44A396E5}" type="slidenum">
              <a:rPr lang="en-US" smtClean="0"/>
              <a:pPr/>
              <a:t>23</a:t>
            </a:fld>
            <a:endParaRPr lang="en-US"/>
          </a:p>
        </p:txBody>
      </p:sp>
    </p:spTree>
    <p:extLst>
      <p:ext uri="{BB962C8B-B14F-4D97-AF65-F5344CB8AC3E}">
        <p14:creationId xmlns:p14="http://schemas.microsoft.com/office/powerpoint/2010/main" val="2240677437"/>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7E44CAC0-3B5A-49F6-A2CB-0BC80D111A87}"/>
              </a:ext>
            </a:extLst>
          </p:cNvPr>
          <p:cNvSpPr>
            <a:spLocks noGrp="1"/>
          </p:cNvSpPr>
          <p:nvPr>
            <p:ph type="ftr" sz="quarter" idx="21"/>
          </p:nvPr>
        </p:nvSpPr>
        <p:spPr>
          <a:xfrm>
            <a:off x="7161955" y="6356350"/>
            <a:ext cx="3243942" cy="365125"/>
          </a:xfrm>
        </p:spPr>
        <p:txBody>
          <a:bodyPr/>
          <a:lstStyle/>
          <a:p>
            <a:r>
              <a:rPr lang="en-US"/>
              <a:t>CCSAP, 2022</a:t>
            </a:r>
          </a:p>
        </p:txBody>
      </p:sp>
      <p:sp>
        <p:nvSpPr>
          <p:cNvPr id="4" name="Title 1">
            <a:extLst>
              <a:ext uri="{FF2B5EF4-FFF2-40B4-BE49-F238E27FC236}">
                <a16:creationId xmlns:a16="http://schemas.microsoft.com/office/drawing/2014/main" id="{A680BA65-0576-A000-009B-D343C3C3457C}"/>
              </a:ext>
            </a:extLst>
          </p:cNvPr>
          <p:cNvSpPr>
            <a:spLocks noGrp="1"/>
          </p:cNvSpPr>
          <p:nvPr>
            <p:ph type="title"/>
          </p:nvPr>
        </p:nvSpPr>
        <p:spPr>
          <a:xfrm>
            <a:off x="3904741" y="178657"/>
            <a:ext cx="7477581" cy="1537789"/>
          </a:xfrm>
        </p:spPr>
        <p:txBody>
          <a:bodyPr>
            <a:normAutofit/>
          </a:bodyPr>
          <a:lstStyle/>
          <a:p>
            <a:r>
              <a:rPr lang="en-US">
                <a:solidFill>
                  <a:schemeClr val="tx1"/>
                </a:solidFill>
                <a:ea typeface="+mj-lt"/>
                <a:cs typeface="+mj-lt"/>
              </a:rPr>
              <a:t>3. HTS HAS REDUCED RATES OF TREATMENT FAILURE Compared to Mannitol</a:t>
            </a:r>
            <a:endParaRPr lang="en-US">
              <a:solidFill>
                <a:schemeClr val="tx1"/>
              </a:solidFill>
            </a:endParaRPr>
          </a:p>
        </p:txBody>
      </p:sp>
      <p:pic>
        <p:nvPicPr>
          <p:cNvPr id="2" name="Picture 2" descr="Table&#10;&#10;Description automatically generated">
            <a:extLst>
              <a:ext uri="{FF2B5EF4-FFF2-40B4-BE49-F238E27FC236}">
                <a16:creationId xmlns:a16="http://schemas.microsoft.com/office/drawing/2014/main" id="{4CBBB975-6385-AA91-C455-4BB84710AB5D}"/>
              </a:ext>
            </a:extLst>
          </p:cNvPr>
          <p:cNvPicPr>
            <a:picLocks noChangeAspect="1"/>
          </p:cNvPicPr>
          <p:nvPr/>
        </p:nvPicPr>
        <p:blipFill>
          <a:blip r:embed="rId3"/>
          <a:stretch>
            <a:fillRect/>
          </a:stretch>
        </p:blipFill>
        <p:spPr>
          <a:xfrm>
            <a:off x="2391973" y="5028761"/>
            <a:ext cx="7551055" cy="1829239"/>
          </a:xfrm>
          <a:prstGeom prst="rect">
            <a:avLst/>
          </a:prstGeom>
        </p:spPr>
      </p:pic>
      <p:graphicFrame>
        <p:nvGraphicFramePr>
          <p:cNvPr id="8" name="Table 7">
            <a:extLst>
              <a:ext uri="{FF2B5EF4-FFF2-40B4-BE49-F238E27FC236}">
                <a16:creationId xmlns:a16="http://schemas.microsoft.com/office/drawing/2014/main" id="{027F9687-E987-AC60-762D-C74F495E370F}"/>
              </a:ext>
            </a:extLst>
          </p:cNvPr>
          <p:cNvGraphicFramePr>
            <a:graphicFrameLocks noGrp="1"/>
          </p:cNvGraphicFramePr>
          <p:nvPr>
            <p:extLst>
              <p:ext uri="{D42A27DB-BD31-4B8C-83A1-F6EECF244321}">
                <p14:modId xmlns:p14="http://schemas.microsoft.com/office/powerpoint/2010/main" val="3886018204"/>
              </p:ext>
            </p:extLst>
          </p:nvPr>
        </p:nvGraphicFramePr>
        <p:xfrm>
          <a:off x="253999" y="1805214"/>
          <a:ext cx="11827005" cy="3048000"/>
        </p:xfrm>
        <a:graphic>
          <a:graphicData uri="http://schemas.openxmlformats.org/drawingml/2006/table">
            <a:tbl>
              <a:tblPr firstRow="1" bandRow="1">
                <a:tableStyleId>{5C22544A-7EE6-4342-B048-85BDC9FD1C3A}</a:tableStyleId>
              </a:tblPr>
              <a:tblGrid>
                <a:gridCol w="2953248">
                  <a:extLst>
                    <a:ext uri="{9D8B030D-6E8A-4147-A177-3AD203B41FA5}">
                      <a16:colId xmlns:a16="http://schemas.microsoft.com/office/drawing/2014/main" val="1442211192"/>
                    </a:ext>
                  </a:extLst>
                </a:gridCol>
                <a:gridCol w="8873757">
                  <a:extLst>
                    <a:ext uri="{9D8B030D-6E8A-4147-A177-3AD203B41FA5}">
                      <a16:colId xmlns:a16="http://schemas.microsoft.com/office/drawing/2014/main" val="1113381188"/>
                    </a:ext>
                  </a:extLst>
                </a:gridCol>
              </a:tblGrid>
              <a:tr h="294908">
                <a:tc gridSpan="2">
                  <a:txBody>
                    <a:bodyPr/>
                    <a:lstStyle/>
                    <a:p>
                      <a:pPr lvl="0" algn="ctr">
                        <a:buNone/>
                      </a:pPr>
                      <a:r>
                        <a:rPr lang="en-US" sz="1400" b="1" i="0" u="none" strike="noStrike" noProof="0">
                          <a:solidFill>
                            <a:schemeClr val="tx1"/>
                          </a:solidFill>
                          <a:effectLst/>
                          <a:latin typeface="Tenorite"/>
                        </a:rPr>
                        <a:t>Han et al., 2022</a:t>
                      </a:r>
                      <a:endParaRPr lang="en-US" sz="1400" b="1">
                        <a:solidFill>
                          <a:schemeClr val="tx1"/>
                        </a:solidFill>
                        <a:effectLst/>
                      </a:endParaRPr>
                    </a:p>
                  </a:txBody>
                  <a:tcPr>
                    <a:solidFill>
                      <a:srgbClr val="FBEFF4"/>
                    </a:solidFill>
                  </a:tcPr>
                </a:tc>
                <a:tc hMerge="1">
                  <a:txBody>
                    <a:bodyPr/>
                    <a:lstStyle/>
                    <a:p>
                      <a:endParaRPr lang="en-US"/>
                    </a:p>
                  </a:txBody>
                  <a:tcPr/>
                </a:tc>
                <a:extLst>
                  <a:ext uri="{0D108BD9-81ED-4DB2-BD59-A6C34878D82A}">
                    <a16:rowId xmlns:a16="http://schemas.microsoft.com/office/drawing/2014/main" val="1508067191"/>
                  </a:ext>
                </a:extLst>
              </a:tr>
              <a:tr h="1127587">
                <a:tc>
                  <a:txBody>
                    <a:bodyPr/>
                    <a:lstStyle/>
                    <a:p>
                      <a:pPr fontAlgn="base"/>
                      <a:r>
                        <a:rPr lang="en-US" sz="1400" b="1">
                          <a:effectLst/>
                        </a:rPr>
                        <a:t>Study​ Design</a:t>
                      </a:r>
                    </a:p>
                  </a:txBody>
                  <a:tcPr>
                    <a:solidFill>
                      <a:srgbClr val="FDF1F8"/>
                    </a:solidFill>
                  </a:tcPr>
                </a:tc>
                <a:tc>
                  <a:txBody>
                    <a:bodyPr/>
                    <a:lstStyle/>
                    <a:p>
                      <a:pPr fontAlgn="auto"/>
                      <a:r>
                        <a:rPr lang="en-US" sz="1400">
                          <a:effectLst/>
                        </a:rPr>
                        <a:t>​</a:t>
                      </a:r>
                      <a:r>
                        <a:rPr lang="en-US" sz="1400" b="0" i="0" u="none" strike="noStrike" noProof="0">
                          <a:effectLst/>
                          <a:latin typeface="Tenorite"/>
                        </a:rPr>
                        <a:t>Meta-analysis search up to July 2021</a:t>
                      </a:r>
                    </a:p>
                    <a:p>
                      <a:pPr lvl="0">
                        <a:buNone/>
                      </a:pPr>
                      <a:endParaRPr lang="en-US" sz="1400" b="0" i="0" u="none" strike="noStrike" noProof="0">
                        <a:effectLst/>
                        <a:latin typeface="Tenorite"/>
                      </a:endParaRPr>
                    </a:p>
                    <a:p>
                      <a:pPr lvl="0">
                        <a:buNone/>
                      </a:pPr>
                      <a:r>
                        <a:rPr lang="en-US" sz="1400" b="0" i="0" u="none" strike="noStrike" noProof="0">
                          <a:effectLst/>
                          <a:latin typeface="Tenorite"/>
                        </a:rPr>
                        <a:t>OR and MD with 95% CIs to assess the effect of HTS compared to mannitol for TBI</a:t>
                      </a:r>
                    </a:p>
                    <a:p>
                      <a:pPr lvl="0">
                        <a:buNone/>
                      </a:pPr>
                      <a:endParaRPr lang="en-US" sz="1400">
                        <a:effectLst/>
                      </a:endParaRPr>
                    </a:p>
                    <a:p>
                      <a:pPr lvl="0">
                        <a:buNone/>
                      </a:pPr>
                      <a:endParaRPr lang="en-US" sz="1400" b="0" i="0" u="none" strike="noStrike" noProof="0">
                        <a:effectLst/>
                        <a:latin typeface="Tenorite"/>
                      </a:endParaRPr>
                    </a:p>
                  </a:txBody>
                  <a:tcPr>
                    <a:solidFill>
                      <a:srgbClr val="F5DBE5"/>
                    </a:solidFill>
                  </a:tcPr>
                </a:tc>
                <a:extLst>
                  <a:ext uri="{0D108BD9-81ED-4DB2-BD59-A6C34878D82A}">
                    <a16:rowId xmlns:a16="http://schemas.microsoft.com/office/drawing/2014/main" val="1043400967"/>
                  </a:ext>
                </a:extLst>
              </a:tr>
              <a:tr h="1543929">
                <a:tc>
                  <a:txBody>
                    <a:bodyPr/>
                    <a:lstStyle/>
                    <a:p>
                      <a:pPr lvl="0">
                        <a:buNone/>
                      </a:pPr>
                      <a:r>
                        <a:rPr lang="en-US" sz="1400" b="1" i="0" u="none" strike="noStrike" noProof="0">
                          <a:latin typeface="Tenorite"/>
                        </a:rPr>
                        <a:t>Findings (n=17 studies with 1392 participants)</a:t>
                      </a:r>
                    </a:p>
                  </a:txBody>
                  <a:tcPr marL="0" marR="0" marT="0" marB="0" horzOverflow="overflow">
                    <a:solidFill>
                      <a:srgbClr val="FDF1F8"/>
                    </a:solidFill>
                  </a:tcPr>
                </a:tc>
                <a:tc>
                  <a:txBody>
                    <a:bodyPr/>
                    <a:lstStyle/>
                    <a:p>
                      <a:pPr lvl="0">
                        <a:buNone/>
                      </a:pPr>
                      <a:r>
                        <a:rPr lang="en-US" sz="1400" b="0" i="0" u="none" strike="noStrike" noProof="0">
                          <a:effectLst/>
                        </a:rPr>
                        <a:t>Hypertonic saline had:</a:t>
                      </a:r>
                    </a:p>
                    <a:p>
                      <a:pPr marL="285750" lvl="0" indent="-285750">
                        <a:buClr>
                          <a:srgbClr val="000000"/>
                        </a:buClr>
                        <a:buFont typeface="Arial,Sans-Serif"/>
                        <a:buChar char="•"/>
                      </a:pPr>
                      <a:r>
                        <a:rPr lang="en-US" sz="1400" b="1" i="0" u="none" strike="noStrike" noProof="0">
                          <a:effectLst/>
                        </a:rPr>
                        <a:t>Significantly lower treatment failure (OR, 0.38; 95% CI, 0.15-0.98, </a:t>
                      </a:r>
                      <a:r>
                        <a:rPr lang="en-US" sz="1400" b="1" i="1" u="none" strike="noStrike" noProof="0">
                          <a:effectLst/>
                        </a:rPr>
                        <a:t>p</a:t>
                      </a:r>
                      <a:r>
                        <a:rPr lang="en-US" sz="1400" b="1" i="0" u="none" strike="noStrike" noProof="0">
                          <a:effectLst/>
                        </a:rPr>
                        <a:t> = 0.04, I2 = 50%)</a:t>
                      </a:r>
                      <a:endParaRPr lang="en-US" sz="1400" b="0" i="0" u="none" strike="noStrike" noProof="0">
                        <a:effectLst/>
                      </a:endParaRPr>
                    </a:p>
                    <a:p>
                      <a:pPr marL="285750" lvl="0" indent="-285750">
                        <a:buClr>
                          <a:srgbClr val="000000"/>
                        </a:buClr>
                        <a:buFont typeface="Arial,Sans-Serif"/>
                        <a:buChar char="•"/>
                      </a:pPr>
                      <a:r>
                        <a:rPr lang="en-US" sz="1400" b="0" i="0" u="none" strike="noStrike" noProof="0">
                          <a:effectLst/>
                        </a:rPr>
                        <a:t>Lower intracranial pressure 30–60 mins after infusion termination (MD, −1.12; 95% CI, −2.11 to −0.12, </a:t>
                      </a:r>
                      <a:r>
                        <a:rPr lang="en-US" sz="1400" b="0" i="1" u="none" strike="noStrike" noProof="0">
                          <a:effectLst/>
                        </a:rPr>
                        <a:t>p</a:t>
                      </a:r>
                      <a:r>
                        <a:rPr lang="en-US" sz="1400" b="0" i="0" u="none" strike="noStrike" noProof="0">
                          <a:effectLst/>
                        </a:rPr>
                        <a:t> = 0.03, </a:t>
                      </a:r>
                      <a:r>
                        <a:rPr lang="en-US" sz="1400" b="1" i="0" u="none" strike="noStrike" noProof="0">
                          <a:effectLst/>
                        </a:rPr>
                        <a:t>I2 = 85%</a:t>
                      </a:r>
                      <a:r>
                        <a:rPr lang="en-US" sz="1400" b="0" i="0" u="none" strike="noStrike" noProof="0">
                          <a:effectLst/>
                        </a:rPr>
                        <a:t>)</a:t>
                      </a:r>
                    </a:p>
                    <a:p>
                      <a:pPr marL="285750" lvl="0" indent="-285750">
                        <a:buClr>
                          <a:srgbClr val="000000"/>
                        </a:buClr>
                        <a:buFont typeface="Arial,Sans-Serif"/>
                        <a:buChar char="•"/>
                      </a:pPr>
                      <a:r>
                        <a:rPr lang="en-US" sz="1400" b="0" i="0" u="none" strike="noStrike" noProof="0">
                          <a:effectLst/>
                        </a:rPr>
                        <a:t>Higher cerebral perfusion pressure 30–60 mins after infusion termination (MD, 5.25; 95% CI, 3.59–6.91, </a:t>
                      </a:r>
                      <a:r>
                        <a:rPr lang="en-US" sz="1400" b="0" i="1" u="none" strike="noStrike" noProof="0">
                          <a:effectLst/>
                        </a:rPr>
                        <a:t>p</a:t>
                      </a:r>
                      <a:r>
                        <a:rPr lang="en-US" sz="1400" b="0" i="0" u="none" strike="noStrike" noProof="0">
                          <a:effectLst/>
                        </a:rPr>
                        <a:t> &lt; 0.001, I2 = 94%) </a:t>
                      </a:r>
                      <a:endParaRPr lang="en-US"/>
                    </a:p>
                    <a:p>
                      <a:pPr marL="0" lvl="0" indent="0" algn="ctr">
                        <a:buClr>
                          <a:srgbClr val="000000"/>
                        </a:buClr>
                        <a:buNone/>
                      </a:pPr>
                      <a:endParaRPr lang="en-US" sz="1400" b="1" i="0" u="none" strike="noStrike" noProof="0">
                        <a:effectLst/>
                        <a:latin typeface="Tenorite"/>
                      </a:endParaRPr>
                    </a:p>
                  </a:txBody>
                  <a:tcPr anchor="ctr">
                    <a:solidFill>
                      <a:srgbClr val="F5DBE5"/>
                    </a:solidFill>
                  </a:tcPr>
                </a:tc>
                <a:extLst>
                  <a:ext uri="{0D108BD9-81ED-4DB2-BD59-A6C34878D82A}">
                    <a16:rowId xmlns:a16="http://schemas.microsoft.com/office/drawing/2014/main" val="4039074166"/>
                  </a:ext>
                </a:extLst>
              </a:tr>
            </a:tbl>
          </a:graphicData>
        </a:graphic>
      </p:graphicFrame>
      <p:pic>
        <p:nvPicPr>
          <p:cNvPr id="5" name="Picture 4">
            <a:extLst>
              <a:ext uri="{FF2B5EF4-FFF2-40B4-BE49-F238E27FC236}">
                <a16:creationId xmlns:a16="http://schemas.microsoft.com/office/drawing/2014/main" id="{9C49FBFA-233D-41C7-B242-12A1FD811003}"/>
              </a:ext>
            </a:extLst>
          </p:cNvPr>
          <p:cNvPicPr>
            <a:picLocks noChangeAspect="1"/>
          </p:cNvPicPr>
          <p:nvPr/>
        </p:nvPicPr>
        <p:blipFill rotWithShape="1">
          <a:blip r:embed="rId4"/>
          <a:srcRect l="15509" r="11015"/>
          <a:stretch/>
        </p:blipFill>
        <p:spPr>
          <a:xfrm>
            <a:off x="287334" y="398734"/>
            <a:ext cx="3617407" cy="1557206"/>
          </a:xfrm>
          <a:prstGeom prst="rect">
            <a:avLst/>
          </a:prstGeom>
        </p:spPr>
      </p:pic>
      <p:sp>
        <p:nvSpPr>
          <p:cNvPr id="9" name="Rectangle 8">
            <a:extLst>
              <a:ext uri="{FF2B5EF4-FFF2-40B4-BE49-F238E27FC236}">
                <a16:creationId xmlns:a16="http://schemas.microsoft.com/office/drawing/2014/main" id="{EF98EB1A-CEFE-4EE3-B3FB-0B23FE20981B}"/>
              </a:ext>
            </a:extLst>
          </p:cNvPr>
          <p:cNvSpPr/>
          <p:nvPr/>
        </p:nvSpPr>
        <p:spPr>
          <a:xfrm>
            <a:off x="253999" y="398735"/>
            <a:ext cx="3617407" cy="155720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0">
            <a:extLst>
              <a:ext uri="{FF2B5EF4-FFF2-40B4-BE49-F238E27FC236}">
                <a16:creationId xmlns:a16="http://schemas.microsoft.com/office/drawing/2014/main" id="{12FFA5A8-636B-4580-AD33-05607117336D}"/>
              </a:ext>
            </a:extLst>
          </p:cNvPr>
          <p:cNvSpPr txBox="1">
            <a:spLocks/>
          </p:cNvSpPr>
          <p:nvPr/>
        </p:nvSpPr>
        <p:spPr>
          <a:xfrm>
            <a:off x="414944" y="6276702"/>
            <a:ext cx="164775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a:t>Han, 2022</a:t>
            </a:r>
          </a:p>
        </p:txBody>
      </p:sp>
      <p:sp>
        <p:nvSpPr>
          <p:cNvPr id="7" name="Slide Number Placeholder 6">
            <a:extLst>
              <a:ext uri="{FF2B5EF4-FFF2-40B4-BE49-F238E27FC236}">
                <a16:creationId xmlns:a16="http://schemas.microsoft.com/office/drawing/2014/main" id="{F11E8667-E95A-4DCB-8B13-2AD142F1F29A}"/>
              </a:ext>
            </a:extLst>
          </p:cNvPr>
          <p:cNvSpPr>
            <a:spLocks noGrp="1"/>
          </p:cNvSpPr>
          <p:nvPr>
            <p:ph type="sldNum" sz="quarter" idx="22"/>
          </p:nvPr>
        </p:nvSpPr>
        <p:spPr/>
        <p:txBody>
          <a:bodyPr/>
          <a:lstStyle/>
          <a:p>
            <a:fld id="{B5CEABB6-07DC-46E8-9B57-56EC44A396E5}" type="slidenum">
              <a:rPr lang="en-US" smtClean="0"/>
              <a:pPr/>
              <a:t>24</a:t>
            </a:fld>
            <a:endParaRPr lang="en-US"/>
          </a:p>
        </p:txBody>
      </p:sp>
    </p:spTree>
    <p:extLst>
      <p:ext uri="{BB962C8B-B14F-4D97-AF65-F5344CB8AC3E}">
        <p14:creationId xmlns:p14="http://schemas.microsoft.com/office/powerpoint/2010/main" val="121835803"/>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80BA65-0576-A000-009B-D343C3C3457C}"/>
              </a:ext>
            </a:extLst>
          </p:cNvPr>
          <p:cNvSpPr>
            <a:spLocks noGrp="1"/>
          </p:cNvSpPr>
          <p:nvPr>
            <p:ph type="title"/>
          </p:nvPr>
        </p:nvSpPr>
        <p:spPr>
          <a:xfrm>
            <a:off x="5307581" y="405443"/>
            <a:ext cx="6037089" cy="1391653"/>
          </a:xfrm>
        </p:spPr>
        <p:txBody>
          <a:bodyPr>
            <a:normAutofit/>
          </a:bodyPr>
          <a:lstStyle/>
          <a:p>
            <a:r>
              <a:rPr lang="en-US">
                <a:solidFill>
                  <a:schemeClr val="tx1"/>
                </a:solidFill>
                <a:ea typeface="+mj-lt"/>
                <a:cs typeface="+mj-lt"/>
              </a:rPr>
              <a:t>4. HTS Associated with Lower Cost Compared to Mannitol</a:t>
            </a:r>
            <a:endParaRPr lang="en-US">
              <a:solidFill>
                <a:schemeClr val="tx1"/>
              </a:solidFill>
            </a:endParaRPr>
          </a:p>
        </p:txBody>
      </p:sp>
      <p:sp>
        <p:nvSpPr>
          <p:cNvPr id="2" name="TextBox 1">
            <a:extLst>
              <a:ext uri="{FF2B5EF4-FFF2-40B4-BE49-F238E27FC236}">
                <a16:creationId xmlns:a16="http://schemas.microsoft.com/office/drawing/2014/main" id="{B2BA88CA-DC03-C9FD-CBF8-65361B20CA6C}"/>
              </a:ext>
            </a:extLst>
          </p:cNvPr>
          <p:cNvSpPr txBox="1"/>
          <p:nvPr/>
        </p:nvSpPr>
        <p:spPr>
          <a:xfrm>
            <a:off x="4975952" y="1983036"/>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F07EC294-EBF3-A462-CC74-EA4D9AE5C719}"/>
              </a:ext>
            </a:extLst>
          </p:cNvPr>
          <p:cNvSpPr txBox="1"/>
          <p:nvPr/>
        </p:nvSpPr>
        <p:spPr>
          <a:xfrm>
            <a:off x="5132023" y="2129927"/>
            <a:ext cx="624943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0" i="0">
                <a:solidFill>
                  <a:srgbClr val="202124"/>
                </a:solidFill>
                <a:latin typeface="Roboto"/>
                <a:ea typeface="Roboto"/>
                <a:cs typeface="Roboto"/>
              </a:rPr>
              <a:t> </a:t>
            </a:r>
            <a:r>
              <a:rPr lang="en-US">
                <a:solidFill>
                  <a:srgbClr val="202124"/>
                </a:solidFill>
                <a:latin typeface="Roboto"/>
                <a:ea typeface="Roboto"/>
                <a:cs typeface="Roboto"/>
              </a:rPr>
              <a:t>One cost analysis showed:</a:t>
            </a:r>
            <a:endParaRPr lang="en-US">
              <a:solidFill>
                <a:srgbClr val="000000"/>
              </a:solidFill>
              <a:latin typeface="Tenorite"/>
              <a:ea typeface="Roboto"/>
              <a:cs typeface="Roboto"/>
            </a:endParaRPr>
          </a:p>
          <a:p>
            <a:pPr marL="742950" lvl="1" indent="-285750">
              <a:buFont typeface="Arial"/>
              <a:buChar char="•"/>
            </a:pPr>
            <a:r>
              <a:rPr lang="en-US">
                <a:solidFill>
                  <a:srgbClr val="202124"/>
                </a:solidFill>
                <a:latin typeface="Roboto"/>
                <a:ea typeface="Roboto"/>
                <a:cs typeface="Roboto"/>
              </a:rPr>
              <a:t>$14.02/100</a:t>
            </a:r>
            <a:r>
              <a:rPr lang="en-US" i="0">
                <a:solidFill>
                  <a:srgbClr val="202124"/>
                </a:solidFill>
                <a:latin typeface="Roboto"/>
                <a:ea typeface="Roboto"/>
                <a:cs typeface="Roboto"/>
              </a:rPr>
              <a:t> g of </a:t>
            </a:r>
            <a:r>
              <a:rPr lang="en-US">
                <a:solidFill>
                  <a:srgbClr val="202124"/>
                </a:solidFill>
                <a:latin typeface="Roboto"/>
                <a:ea typeface="Roboto"/>
                <a:cs typeface="Roboto"/>
              </a:rPr>
              <a:t>20% mannitol IV solution</a:t>
            </a:r>
            <a:endParaRPr lang="en-US">
              <a:solidFill>
                <a:srgbClr val="000000"/>
              </a:solidFill>
              <a:latin typeface="Tenorite"/>
              <a:ea typeface="Roboto"/>
              <a:cs typeface="Roboto"/>
            </a:endParaRPr>
          </a:p>
          <a:p>
            <a:pPr marL="742950" lvl="1" indent="-285750">
              <a:buFont typeface="Arial"/>
              <a:buChar char="•"/>
            </a:pPr>
            <a:r>
              <a:rPr lang="en-US">
                <a:solidFill>
                  <a:srgbClr val="202124"/>
                </a:solidFill>
                <a:latin typeface="Roboto"/>
                <a:ea typeface="Roboto"/>
                <a:cs typeface="Roboto"/>
              </a:rPr>
              <a:t>$0.30/30</a:t>
            </a:r>
            <a:r>
              <a:rPr lang="en-US" i="0">
                <a:solidFill>
                  <a:srgbClr val="202124"/>
                </a:solidFill>
                <a:latin typeface="Roboto"/>
                <a:ea typeface="Roboto"/>
                <a:cs typeface="Roboto"/>
              </a:rPr>
              <a:t> ml </a:t>
            </a:r>
            <a:r>
              <a:rPr lang="en-US">
                <a:solidFill>
                  <a:srgbClr val="202124"/>
                </a:solidFill>
                <a:latin typeface="Roboto"/>
                <a:ea typeface="Roboto"/>
                <a:cs typeface="Roboto"/>
              </a:rPr>
              <a:t>3%</a:t>
            </a:r>
            <a:r>
              <a:rPr lang="en-US" i="0">
                <a:solidFill>
                  <a:srgbClr val="202124"/>
                </a:solidFill>
                <a:latin typeface="Roboto"/>
                <a:ea typeface="Roboto"/>
                <a:cs typeface="Roboto"/>
              </a:rPr>
              <a:t> saline solution</a:t>
            </a:r>
          </a:p>
          <a:p>
            <a:pPr marL="285750" indent="-285750">
              <a:buFont typeface="Arial"/>
              <a:buChar char="•"/>
            </a:pPr>
            <a:r>
              <a:rPr lang="en-US">
                <a:solidFill>
                  <a:srgbClr val="202124"/>
                </a:solidFill>
                <a:latin typeface="Roboto"/>
                <a:ea typeface="Roboto"/>
                <a:cs typeface="Roboto"/>
              </a:rPr>
              <a:t>Treatment for 1 day of therapy for 70 kg patient</a:t>
            </a:r>
          </a:p>
          <a:p>
            <a:pPr marL="742950" lvl="1" indent="-285750">
              <a:buFont typeface="Arial"/>
              <a:buChar char="•"/>
            </a:pPr>
            <a:r>
              <a:rPr lang="en-US">
                <a:solidFill>
                  <a:srgbClr val="202124"/>
                </a:solidFill>
                <a:latin typeface="Roboto"/>
                <a:ea typeface="Roboto"/>
                <a:cs typeface="Roboto"/>
              </a:rPr>
              <a:t>Mannitol: 0.25-0.5 g/kg every 2 to 6 hours</a:t>
            </a:r>
            <a:endParaRPr lang="en-US"/>
          </a:p>
          <a:p>
            <a:pPr marL="1200150" lvl="2" indent="-285750">
              <a:buFont typeface="Arial"/>
              <a:buChar char="•"/>
            </a:pPr>
            <a:r>
              <a:rPr lang="en-US">
                <a:solidFill>
                  <a:srgbClr val="202124"/>
                </a:solidFill>
                <a:latin typeface="Roboto"/>
                <a:ea typeface="Roboto"/>
                <a:cs typeface="Roboto"/>
              </a:rPr>
              <a:t>Maximum cost: </a:t>
            </a:r>
          </a:p>
          <a:p>
            <a:pPr marL="1657350" lvl="3" indent="-285750">
              <a:buFont typeface="Arial"/>
              <a:buChar char="•"/>
            </a:pPr>
            <a:r>
              <a:rPr lang="en-US">
                <a:solidFill>
                  <a:srgbClr val="202124"/>
                </a:solidFill>
                <a:latin typeface="Roboto"/>
                <a:ea typeface="Roboto"/>
                <a:cs typeface="Roboto"/>
              </a:rPr>
              <a:t>$29.44 (210 g, 0.25 g/kg)</a:t>
            </a:r>
            <a:endParaRPr lang="en-US">
              <a:solidFill>
                <a:srgbClr val="000000"/>
              </a:solidFill>
              <a:latin typeface="Tenorite"/>
              <a:ea typeface="Roboto"/>
              <a:cs typeface="Roboto"/>
            </a:endParaRPr>
          </a:p>
          <a:p>
            <a:pPr marL="1657350" lvl="3" indent="-285750">
              <a:buFont typeface="Arial"/>
              <a:buChar char="•"/>
            </a:pPr>
            <a:r>
              <a:rPr lang="en-US">
                <a:solidFill>
                  <a:srgbClr val="202124"/>
                </a:solidFill>
                <a:latin typeface="Roboto"/>
                <a:ea typeface="Roboto"/>
                <a:cs typeface="Roboto"/>
              </a:rPr>
              <a:t>$58.88 (420 g, 0.5 g/kg)</a:t>
            </a:r>
            <a:endParaRPr lang="en-US"/>
          </a:p>
          <a:p>
            <a:pPr marL="742950" lvl="1" indent="-285750">
              <a:buFont typeface="Arial"/>
              <a:buChar char="•"/>
            </a:pPr>
            <a:r>
              <a:rPr lang="en-US">
                <a:solidFill>
                  <a:srgbClr val="202124"/>
                </a:solidFill>
                <a:latin typeface="Roboto"/>
                <a:ea typeface="Roboto"/>
                <a:cs typeface="Roboto"/>
              </a:rPr>
              <a:t>3% HTS: 1.0-4.0 mL/kg </a:t>
            </a:r>
          </a:p>
          <a:p>
            <a:pPr marL="1200150" lvl="2" indent="-285750">
              <a:buFont typeface="Arial"/>
              <a:buChar char="•"/>
            </a:pPr>
            <a:r>
              <a:rPr lang="en-US">
                <a:solidFill>
                  <a:srgbClr val="202124"/>
                </a:solidFill>
                <a:latin typeface="Roboto"/>
                <a:ea typeface="Roboto"/>
                <a:cs typeface="Roboto"/>
              </a:rPr>
              <a:t>3% HTS Maximum Cost: $0.30 for initial bolus dose (30 mL)</a:t>
            </a:r>
          </a:p>
          <a:p>
            <a:pPr marL="1657350" lvl="3" indent="-285750">
              <a:buFont typeface="Arial"/>
              <a:buChar char="•"/>
            </a:pPr>
            <a:r>
              <a:rPr lang="en-US">
                <a:solidFill>
                  <a:srgbClr val="202124"/>
                </a:solidFill>
                <a:latin typeface="Roboto"/>
                <a:ea typeface="Roboto"/>
                <a:cs typeface="Roboto"/>
              </a:rPr>
              <a:t>$3.60 for 12 bolus doses</a:t>
            </a:r>
          </a:p>
        </p:txBody>
      </p:sp>
      <p:sp>
        <p:nvSpPr>
          <p:cNvPr id="5" name="TextBox 4">
            <a:extLst>
              <a:ext uri="{FF2B5EF4-FFF2-40B4-BE49-F238E27FC236}">
                <a16:creationId xmlns:a16="http://schemas.microsoft.com/office/drawing/2014/main" id="{15C63F44-3365-9F79-2E6A-10FE96FEACFD}"/>
              </a:ext>
            </a:extLst>
          </p:cNvPr>
          <p:cNvSpPr txBox="1"/>
          <p:nvPr/>
        </p:nvSpPr>
        <p:spPr>
          <a:xfrm>
            <a:off x="468217" y="6353060"/>
            <a:ext cx="399097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Tenorite"/>
              </a:rPr>
              <a:t>Llorente et al., 2015; Essentia Health WAC</a:t>
            </a:r>
            <a:endParaRPr lang="en-US" sz="1400"/>
          </a:p>
        </p:txBody>
      </p:sp>
      <p:sp>
        <p:nvSpPr>
          <p:cNvPr id="7" name="Slide Number Placeholder 6">
            <a:extLst>
              <a:ext uri="{FF2B5EF4-FFF2-40B4-BE49-F238E27FC236}">
                <a16:creationId xmlns:a16="http://schemas.microsoft.com/office/drawing/2014/main" id="{08AC9734-04A3-4911-8B9F-461D29E1E8A5}"/>
              </a:ext>
            </a:extLst>
          </p:cNvPr>
          <p:cNvSpPr>
            <a:spLocks noGrp="1"/>
          </p:cNvSpPr>
          <p:nvPr>
            <p:ph type="sldNum" sz="quarter" idx="22"/>
          </p:nvPr>
        </p:nvSpPr>
        <p:spPr/>
        <p:txBody>
          <a:bodyPr/>
          <a:lstStyle/>
          <a:p>
            <a:fld id="{B5CEABB6-07DC-46E8-9B57-56EC44A396E5}" type="slidenum">
              <a:rPr lang="en-US" smtClean="0"/>
              <a:pPr/>
              <a:t>25</a:t>
            </a:fld>
            <a:endParaRPr lang="en-US"/>
          </a:p>
        </p:txBody>
      </p:sp>
    </p:spTree>
    <p:extLst>
      <p:ext uri="{BB962C8B-B14F-4D97-AF65-F5344CB8AC3E}">
        <p14:creationId xmlns:p14="http://schemas.microsoft.com/office/powerpoint/2010/main" val="2363878324"/>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233890" y="1924629"/>
            <a:ext cx="5065956" cy="1715531"/>
          </a:xfrm>
        </p:spPr>
        <p:txBody>
          <a:bodyPr/>
          <a:lstStyle/>
          <a:p>
            <a:pPr algn="ctr"/>
            <a:r>
              <a:rPr lang="en-US" sz="4400"/>
              <a:t>Mannitol is not inferior to </a:t>
            </a:r>
            <a:r>
              <a:rPr lang="en-US" sz="4400" err="1"/>
              <a:t>hts</a:t>
            </a:r>
            <a:r>
              <a:rPr lang="en-US" sz="4400"/>
              <a:t> </a:t>
            </a:r>
          </a:p>
        </p:txBody>
      </p:sp>
      <p:sp>
        <p:nvSpPr>
          <p:cNvPr id="3" name="Title 1">
            <a:extLst>
              <a:ext uri="{FF2B5EF4-FFF2-40B4-BE49-F238E27FC236}">
                <a16:creationId xmlns:a16="http://schemas.microsoft.com/office/drawing/2014/main" id="{0C60583C-1EB7-4EDF-9723-F18B8B520906}"/>
              </a:ext>
            </a:extLst>
          </p:cNvPr>
          <p:cNvSpPr txBox="1">
            <a:spLocks/>
          </p:cNvSpPr>
          <p:nvPr/>
        </p:nvSpPr>
        <p:spPr>
          <a:xfrm>
            <a:off x="6171988" y="3429000"/>
            <a:ext cx="5189759" cy="945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spc="150" baseline="0">
                <a:solidFill>
                  <a:schemeClr val="tx1">
                    <a:lumMod val="75000"/>
                    <a:lumOff val="25000"/>
                  </a:schemeClr>
                </a:solidFill>
                <a:latin typeface="+mj-lt"/>
                <a:ea typeface="+mj-ea"/>
                <a:cs typeface="+mj-cs"/>
              </a:defRPr>
            </a:lvl1pPr>
          </a:lstStyle>
          <a:p>
            <a:pPr algn="ctr"/>
            <a:r>
              <a:rPr lang="en-ZA" sz="2800"/>
              <a:t>For the treatment of elevated </a:t>
            </a:r>
            <a:r>
              <a:rPr lang="en-ZA" sz="2800" err="1"/>
              <a:t>icp</a:t>
            </a:r>
            <a:r>
              <a:rPr lang="en-ZA" sz="2800"/>
              <a:t> after </a:t>
            </a:r>
            <a:r>
              <a:rPr lang="en-ZA" sz="2800" err="1"/>
              <a:t>tbi</a:t>
            </a:r>
            <a:endParaRPr lang="en-ZA" sz="2800"/>
          </a:p>
        </p:txBody>
      </p:sp>
    </p:spTree>
    <p:extLst>
      <p:ext uri="{BB962C8B-B14F-4D97-AF65-F5344CB8AC3E}">
        <p14:creationId xmlns:p14="http://schemas.microsoft.com/office/powerpoint/2010/main" val="707789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5285169" y="794184"/>
            <a:ext cx="6037089" cy="1391653"/>
          </a:xfrm>
        </p:spPr>
        <p:txBody>
          <a:bodyPr>
            <a:noAutofit/>
          </a:bodyPr>
          <a:lstStyle/>
          <a:p>
            <a:r>
              <a:rPr lang="en-ZA" sz="3200"/>
              <a:t>Mannitol is not inferior to </a:t>
            </a:r>
            <a:r>
              <a:rPr lang="en-ZA" sz="3200" err="1"/>
              <a:t>hts</a:t>
            </a:r>
            <a:r>
              <a:rPr lang="en-ZA" sz="3200"/>
              <a:t> in the treatment of elevated </a:t>
            </a:r>
            <a:r>
              <a:rPr lang="en-ZA" sz="3200" err="1"/>
              <a:t>icp</a:t>
            </a:r>
            <a:r>
              <a:rPr lang="en-ZA" sz="3200"/>
              <a:t> after TBI</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468640" y="2419258"/>
            <a:ext cx="5433204" cy="3781066"/>
          </a:xfrm>
        </p:spPr>
        <p:txBody>
          <a:bodyPr vert="horz" lIns="91440" tIns="45720" rIns="91440" bIns="45720" rtlCol="0" anchor="t">
            <a:noAutofit/>
          </a:bodyPr>
          <a:lstStyle/>
          <a:p>
            <a:pPr marL="457200" indent="-457200">
              <a:buFont typeface="+mj-lt"/>
              <a:buAutoNum type="arabicPeriod"/>
            </a:pPr>
            <a:r>
              <a:rPr lang="en-ZA" sz="2400" noProof="1"/>
              <a:t>Some studies show no difference in reduction of Icp</a:t>
            </a:r>
          </a:p>
          <a:p>
            <a:pPr marL="457200" indent="-457200">
              <a:buFont typeface="+mj-lt"/>
              <a:buAutoNum type="arabicPeriod"/>
            </a:pPr>
            <a:r>
              <a:rPr lang="en-ZA" sz="2400" noProof="1"/>
              <a:t>Potential difference in icp reduction may not be clinically relevant</a:t>
            </a:r>
          </a:p>
          <a:p>
            <a:pPr marL="457200" indent="-457200">
              <a:buFont typeface="+mj-lt"/>
              <a:buAutoNum type="arabicPeriod"/>
            </a:pPr>
            <a:r>
              <a:rPr lang="en-ZA" sz="2400" noProof="1"/>
              <a:t>There is not data to show a difference in mortality or long-term outcomes</a:t>
            </a:r>
          </a:p>
          <a:p>
            <a:pPr marL="457200" indent="-457200">
              <a:buFont typeface="+mj-lt"/>
              <a:buAutoNum type="arabicPeriod"/>
            </a:pPr>
            <a:r>
              <a:rPr lang="en-US" sz="2400"/>
              <a:t>mannitol is more readily available than </a:t>
            </a:r>
            <a:r>
              <a:rPr lang="en-US" sz="2400" err="1"/>
              <a:t>hts</a:t>
            </a:r>
            <a:endParaRPr lang="en-US" sz="2400"/>
          </a:p>
        </p:txBody>
      </p:sp>
      <p:sp>
        <p:nvSpPr>
          <p:cNvPr id="7" name="Slide Number Placeholder 6">
            <a:extLst>
              <a:ext uri="{FF2B5EF4-FFF2-40B4-BE49-F238E27FC236}">
                <a16:creationId xmlns:a16="http://schemas.microsoft.com/office/drawing/2014/main" id="{EA969F57-056A-451D-B46A-07FF2A767AFB}"/>
              </a:ext>
            </a:extLst>
          </p:cNvPr>
          <p:cNvSpPr>
            <a:spLocks noGrp="1"/>
          </p:cNvSpPr>
          <p:nvPr>
            <p:ph type="sldNum" sz="quarter" idx="22"/>
          </p:nvPr>
        </p:nvSpPr>
        <p:spPr/>
        <p:txBody>
          <a:bodyPr/>
          <a:lstStyle/>
          <a:p>
            <a:fld id="{B5CEABB6-07DC-46E8-9B57-56EC44A396E5}" type="slidenum">
              <a:rPr lang="en-US" smtClean="0"/>
              <a:pPr/>
              <a:t>27</a:t>
            </a:fld>
            <a:endParaRPr lang="en-US"/>
          </a:p>
        </p:txBody>
      </p:sp>
    </p:spTree>
    <p:extLst>
      <p:ext uri="{BB962C8B-B14F-4D97-AF65-F5344CB8AC3E}">
        <p14:creationId xmlns:p14="http://schemas.microsoft.com/office/powerpoint/2010/main" val="2069393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102529" y="378571"/>
            <a:ext cx="9881636" cy="1325563"/>
          </a:xfrm>
        </p:spPr>
        <p:txBody>
          <a:bodyPr>
            <a:noAutofit/>
          </a:bodyPr>
          <a:lstStyle/>
          <a:p>
            <a:r>
              <a:rPr lang="en-US" sz="3200"/>
              <a:t>1. </a:t>
            </a:r>
            <a:r>
              <a:rPr lang="en-ZA" sz="3200" noProof="1"/>
              <a:t>no difference in ICP Reduction</a:t>
            </a:r>
            <a:br>
              <a:rPr lang="en-ZA" sz="3200" noProof="1"/>
            </a:br>
            <a:endParaRPr lang="en-US" sz="3200"/>
          </a:p>
        </p:txBody>
      </p:sp>
      <p:graphicFrame>
        <p:nvGraphicFramePr>
          <p:cNvPr id="28" name="Table 28">
            <a:extLst>
              <a:ext uri="{FF2B5EF4-FFF2-40B4-BE49-F238E27FC236}">
                <a16:creationId xmlns:a16="http://schemas.microsoft.com/office/drawing/2014/main" id="{3BE2A122-3A44-4BA1-9B59-86CC242E310E}"/>
              </a:ext>
            </a:extLst>
          </p:cNvPr>
          <p:cNvGraphicFramePr>
            <a:graphicFrameLocks noGrp="1"/>
          </p:cNvGraphicFramePr>
          <p:nvPr>
            <p:extLst>
              <p:ext uri="{D42A27DB-BD31-4B8C-83A1-F6EECF244321}">
                <p14:modId xmlns:p14="http://schemas.microsoft.com/office/powerpoint/2010/main" val="1624330899"/>
              </p:ext>
            </p:extLst>
          </p:nvPr>
        </p:nvGraphicFramePr>
        <p:xfrm>
          <a:off x="792349" y="1543651"/>
          <a:ext cx="5829515" cy="4726656"/>
        </p:xfrm>
        <a:graphic>
          <a:graphicData uri="http://schemas.openxmlformats.org/drawingml/2006/table">
            <a:tbl>
              <a:tblPr firstRow="1" bandRow="1">
                <a:tableStyleId>{5C22544A-7EE6-4342-B048-85BDC9FD1C3A}</a:tableStyleId>
              </a:tblPr>
              <a:tblGrid>
                <a:gridCol w="1481515">
                  <a:extLst>
                    <a:ext uri="{9D8B030D-6E8A-4147-A177-3AD203B41FA5}">
                      <a16:colId xmlns:a16="http://schemas.microsoft.com/office/drawing/2014/main" val="3534744826"/>
                    </a:ext>
                  </a:extLst>
                </a:gridCol>
                <a:gridCol w="1449334">
                  <a:extLst>
                    <a:ext uri="{9D8B030D-6E8A-4147-A177-3AD203B41FA5}">
                      <a16:colId xmlns:a16="http://schemas.microsoft.com/office/drawing/2014/main" val="599541360"/>
                    </a:ext>
                  </a:extLst>
                </a:gridCol>
                <a:gridCol w="1449332">
                  <a:extLst>
                    <a:ext uri="{9D8B030D-6E8A-4147-A177-3AD203B41FA5}">
                      <a16:colId xmlns:a16="http://schemas.microsoft.com/office/drawing/2014/main" val="5752323"/>
                    </a:ext>
                  </a:extLst>
                </a:gridCol>
                <a:gridCol w="1449334">
                  <a:extLst>
                    <a:ext uri="{9D8B030D-6E8A-4147-A177-3AD203B41FA5}">
                      <a16:colId xmlns:a16="http://schemas.microsoft.com/office/drawing/2014/main" val="2162919172"/>
                    </a:ext>
                  </a:extLst>
                </a:gridCol>
              </a:tblGrid>
              <a:tr h="584701">
                <a:tc gridSpan="4">
                  <a:txBody>
                    <a:bodyPr/>
                    <a:lstStyle/>
                    <a:p>
                      <a:pPr algn="ctr"/>
                      <a:r>
                        <a:rPr lang="en-US" sz="2000" b="1">
                          <a:solidFill>
                            <a:schemeClr val="tx1"/>
                          </a:solidFill>
                        </a:rPr>
                        <a:t>Sakellaridis et al., 2011</a:t>
                      </a:r>
                    </a:p>
                  </a:txBody>
                  <a:tcPr anchor="ctr">
                    <a:solidFill>
                      <a:schemeClr val="accent1">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578190"/>
                  </a:ext>
                </a:extLst>
              </a:tr>
              <a:tr h="1111090">
                <a:tc>
                  <a:txBody>
                    <a:bodyPr/>
                    <a:lstStyle/>
                    <a:p>
                      <a:r>
                        <a:rPr lang="en-US" sz="2000" b="1"/>
                        <a:t>Study</a:t>
                      </a:r>
                    </a:p>
                  </a:txBody>
                  <a:tcPr>
                    <a:solidFill>
                      <a:schemeClr val="accent1"/>
                    </a:solidFill>
                  </a:tcPr>
                </a:tc>
                <a:tc gridSpan="3">
                  <a:txBody>
                    <a:bodyPr/>
                    <a:lstStyle/>
                    <a:p>
                      <a:pPr marL="285750" indent="-285750">
                        <a:buFont typeface="Arial" panose="020B0604020202020204" pitchFamily="34" charset="0"/>
                        <a:buChar char="•"/>
                      </a:pPr>
                      <a:r>
                        <a:rPr lang="en-US" sz="2000"/>
                        <a:t>Cross-over </a:t>
                      </a:r>
                    </a:p>
                    <a:p>
                      <a:pPr marL="285750" indent="-285750">
                        <a:buFont typeface="Arial" panose="020B0604020202020204" pitchFamily="34" charset="0"/>
                        <a:buChar char="•"/>
                      </a:pPr>
                      <a:r>
                        <a:rPr lang="en-US" sz="2000"/>
                        <a:t>20% mannitol (2 mL/kg) infusion vs. 15% NaCl (0.42 mL/kg) bolus</a:t>
                      </a:r>
                    </a:p>
                    <a:p>
                      <a:pPr marL="285750" indent="-285750">
                        <a:buFont typeface="Arial" panose="020B0604020202020204" pitchFamily="34" charset="0"/>
                        <a:buChar char="•"/>
                      </a:pPr>
                      <a:r>
                        <a:rPr lang="en-US" sz="2000"/>
                        <a:t>Primary outcome: reduction in ICP</a:t>
                      </a:r>
                    </a:p>
                  </a:txBody>
                  <a:tcP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116211"/>
                  </a:ext>
                </a:extLst>
              </a:tr>
              <a:tr h="430968">
                <a:tc rowSpan="6">
                  <a:txBody>
                    <a:bodyPr/>
                    <a:lstStyle/>
                    <a:p>
                      <a:r>
                        <a:rPr lang="en-US" sz="2000" b="1"/>
                        <a:t>Findings (n=29)</a:t>
                      </a:r>
                    </a:p>
                  </a:txBody>
                  <a:tcPr>
                    <a:solidFill>
                      <a:schemeClr val="accent1"/>
                    </a:solidFill>
                  </a:tcPr>
                </a:tc>
                <a:tc gridSpan="3">
                  <a:txBody>
                    <a:bodyPr/>
                    <a:lstStyle/>
                    <a:p>
                      <a:pPr algn="ctr"/>
                      <a:r>
                        <a:rPr lang="en-US" sz="2000" b="0"/>
                        <a:t>Mean decrease in ICP</a:t>
                      </a:r>
                    </a:p>
                  </a:txBody>
                  <a:tcPr anchor="ctr">
                    <a:solidFill>
                      <a:schemeClr val="accent1"/>
                    </a:solidFill>
                  </a:tcPr>
                </a:tc>
                <a:tc hMerge="1">
                  <a:txBody>
                    <a:bodyPr/>
                    <a:lstStyle/>
                    <a:p>
                      <a:pPr algn="ctr"/>
                      <a:endParaRPr lang="en-US"/>
                    </a:p>
                  </a:txBody>
                  <a:tcPr anchor="ctr">
                    <a:solidFill>
                      <a:schemeClr val="accent1"/>
                    </a:solidFill>
                  </a:tcPr>
                </a:tc>
                <a:tc hMerge="1">
                  <a:txBody>
                    <a:bodyPr/>
                    <a:lstStyle/>
                    <a:p>
                      <a:pPr algn="ctr"/>
                      <a:endParaRPr lang="en-US"/>
                    </a:p>
                  </a:txBody>
                  <a:tcPr anchor="ctr">
                    <a:solidFill>
                      <a:schemeClr val="accent1"/>
                    </a:solidFill>
                  </a:tcPr>
                </a:tc>
                <a:extLst>
                  <a:ext uri="{0D108BD9-81ED-4DB2-BD59-A6C34878D82A}">
                    <a16:rowId xmlns:a16="http://schemas.microsoft.com/office/drawing/2014/main" val="1995659531"/>
                  </a:ext>
                </a:extLst>
              </a:tr>
              <a:tr h="452393">
                <a:tc vMerge="1">
                  <a:txBody>
                    <a:bodyPr/>
                    <a:lstStyle/>
                    <a:p>
                      <a:endParaRPr lang="en-US"/>
                    </a:p>
                  </a:txBody>
                  <a:tcPr/>
                </a:tc>
                <a:tc>
                  <a:txBody>
                    <a:bodyPr/>
                    <a:lstStyle/>
                    <a:p>
                      <a:pPr algn="ctr"/>
                      <a:r>
                        <a:rPr lang="en-US" sz="2000" b="0"/>
                        <a:t>Mannitol</a:t>
                      </a:r>
                    </a:p>
                  </a:txBody>
                  <a:tcPr anchor="ctr">
                    <a:solidFill>
                      <a:schemeClr val="accent1"/>
                    </a:solidFill>
                  </a:tcPr>
                </a:tc>
                <a:tc>
                  <a:txBody>
                    <a:bodyPr/>
                    <a:lstStyle/>
                    <a:p>
                      <a:pPr algn="ctr"/>
                      <a:r>
                        <a:rPr lang="en-US" sz="2000" b="0"/>
                        <a:t>HTS</a:t>
                      </a:r>
                    </a:p>
                  </a:txBody>
                  <a:tcPr anchor="ctr">
                    <a:solidFill>
                      <a:schemeClr val="accent1"/>
                    </a:solidFill>
                  </a:tcPr>
                </a:tc>
                <a:tc>
                  <a:txBody>
                    <a:bodyPr/>
                    <a:lstStyle/>
                    <a:p>
                      <a:pPr algn="ctr"/>
                      <a:r>
                        <a:rPr lang="en-US" sz="2000" b="0"/>
                        <a:t>P value</a:t>
                      </a:r>
                    </a:p>
                  </a:txBody>
                  <a:tcPr anchor="ctr">
                    <a:solidFill>
                      <a:schemeClr val="accent1"/>
                    </a:solidFill>
                  </a:tcPr>
                </a:tc>
                <a:extLst>
                  <a:ext uri="{0D108BD9-81ED-4DB2-BD59-A6C34878D82A}">
                    <a16:rowId xmlns:a16="http://schemas.microsoft.com/office/drawing/2014/main" val="2051528676"/>
                  </a:ext>
                </a:extLst>
              </a:tr>
              <a:tr h="590775">
                <a:tc vMerge="1">
                  <a:txBody>
                    <a:bodyPr/>
                    <a:lstStyle/>
                    <a:p>
                      <a:endParaRPr lang="en-US" sz="1600"/>
                    </a:p>
                  </a:txBody>
                  <a:tcPr>
                    <a:solidFill>
                      <a:schemeClr val="accent1"/>
                    </a:solidFill>
                  </a:tcPr>
                </a:tc>
                <a:tc>
                  <a:txBody>
                    <a:bodyPr/>
                    <a:lstStyle/>
                    <a:p>
                      <a:pPr algn="ctr"/>
                      <a:r>
                        <a:rPr lang="en-US" sz="2000" b="0"/>
                        <a:t>7.96 mmHg</a:t>
                      </a:r>
                    </a:p>
                  </a:txBody>
                  <a:tcPr anchor="ctr">
                    <a:solidFill>
                      <a:schemeClr val="accent1"/>
                    </a:solidFill>
                  </a:tcPr>
                </a:tc>
                <a:tc>
                  <a:txBody>
                    <a:bodyPr/>
                    <a:lstStyle/>
                    <a:p>
                      <a:pPr algn="ctr"/>
                      <a:r>
                        <a:rPr lang="en-US" sz="2000" b="0"/>
                        <a:t>8.43 mmHg</a:t>
                      </a:r>
                    </a:p>
                  </a:txBody>
                  <a:tcPr anchor="ctr">
                    <a:solidFill>
                      <a:schemeClr val="accent1"/>
                    </a:solidFill>
                  </a:tcPr>
                </a:tc>
                <a:tc>
                  <a:txBody>
                    <a:bodyPr/>
                    <a:lstStyle/>
                    <a:p>
                      <a:pPr algn="ctr"/>
                      <a:r>
                        <a:rPr lang="en-US" sz="2000" b="0"/>
                        <a:t>0.586</a:t>
                      </a:r>
                    </a:p>
                  </a:txBody>
                  <a:tcPr anchor="ctr">
                    <a:solidFill>
                      <a:schemeClr val="accent1"/>
                    </a:solidFill>
                  </a:tcPr>
                </a:tc>
                <a:extLst>
                  <a:ext uri="{0D108BD9-81ED-4DB2-BD59-A6C34878D82A}">
                    <a16:rowId xmlns:a16="http://schemas.microsoft.com/office/drawing/2014/main" val="2515917702"/>
                  </a:ext>
                </a:extLst>
              </a:tr>
              <a:tr h="452393">
                <a:tc vMerge="1">
                  <a:txBody>
                    <a:bodyPr/>
                    <a:lstStyle/>
                    <a:p>
                      <a:endParaRPr lang="en-US" sz="1600"/>
                    </a:p>
                  </a:txBody>
                  <a:tcPr>
                    <a:solidFill>
                      <a:schemeClr val="accent1"/>
                    </a:solidFill>
                  </a:tcPr>
                </a:tc>
                <a:tc gridSpan="3">
                  <a:txBody>
                    <a:bodyPr/>
                    <a:lstStyle/>
                    <a:p>
                      <a:pPr algn="ctr"/>
                      <a:r>
                        <a:rPr lang="en-US" sz="2000"/>
                        <a:t>Mean duration of effect</a:t>
                      </a:r>
                    </a:p>
                  </a:txBody>
                  <a:tcPr anchor="ctr">
                    <a:solidFill>
                      <a:schemeClr val="accent1"/>
                    </a:solidFill>
                  </a:tcPr>
                </a:tc>
                <a:tc hMerge="1">
                  <a:txBody>
                    <a:bodyPr/>
                    <a:lstStyle/>
                    <a:p>
                      <a:pPr algn="ctr"/>
                      <a:endParaRPr lang="en-US"/>
                    </a:p>
                  </a:txBody>
                  <a:tcPr anchor="ctr">
                    <a:solidFill>
                      <a:schemeClr val="accent1"/>
                    </a:solidFill>
                  </a:tcPr>
                </a:tc>
                <a:tc hMerge="1">
                  <a:txBody>
                    <a:bodyPr/>
                    <a:lstStyle/>
                    <a:p>
                      <a:pPr algn="ctr"/>
                      <a:endParaRPr lang="en-US"/>
                    </a:p>
                  </a:txBody>
                  <a:tcPr anchor="ctr">
                    <a:solidFill>
                      <a:schemeClr val="accent1"/>
                    </a:solidFill>
                  </a:tcPr>
                </a:tc>
                <a:extLst>
                  <a:ext uri="{0D108BD9-81ED-4DB2-BD59-A6C34878D82A}">
                    <a16:rowId xmlns:a16="http://schemas.microsoft.com/office/drawing/2014/main" val="1776939112"/>
                  </a:ext>
                </a:extLst>
              </a:tr>
              <a:tr h="452393">
                <a:tc vMerge="1">
                  <a:txBody>
                    <a:bodyPr/>
                    <a:lstStyle/>
                    <a:p>
                      <a:endParaRPr lang="en-US" sz="1600"/>
                    </a:p>
                  </a:txBody>
                  <a:tcPr>
                    <a:solidFill>
                      <a:schemeClr val="accent1"/>
                    </a:solidFill>
                  </a:tcPr>
                </a:tc>
                <a:tc>
                  <a:txBody>
                    <a:bodyPr/>
                    <a:lstStyle/>
                    <a:p>
                      <a:pPr algn="ctr"/>
                      <a:r>
                        <a:rPr lang="en-US" sz="2000"/>
                        <a:t>Mannitol</a:t>
                      </a:r>
                    </a:p>
                  </a:txBody>
                  <a:tcPr anchor="ctr">
                    <a:solidFill>
                      <a:schemeClr val="accent1"/>
                    </a:solidFill>
                  </a:tcPr>
                </a:tc>
                <a:tc>
                  <a:txBody>
                    <a:bodyPr/>
                    <a:lstStyle/>
                    <a:p>
                      <a:pPr algn="ctr"/>
                      <a:r>
                        <a:rPr lang="en-US" sz="2000"/>
                        <a:t>HTS</a:t>
                      </a:r>
                    </a:p>
                  </a:txBody>
                  <a:tcPr anchor="ctr">
                    <a:solidFill>
                      <a:schemeClr val="accent1"/>
                    </a:solidFill>
                  </a:tcPr>
                </a:tc>
                <a:tc>
                  <a:txBody>
                    <a:bodyPr/>
                    <a:lstStyle/>
                    <a:p>
                      <a:pPr algn="ctr"/>
                      <a:r>
                        <a:rPr lang="en-US" sz="2000"/>
                        <a:t>P value</a:t>
                      </a:r>
                    </a:p>
                  </a:txBody>
                  <a:tcPr anchor="ctr">
                    <a:solidFill>
                      <a:schemeClr val="accent1"/>
                    </a:solidFill>
                  </a:tcPr>
                </a:tc>
                <a:extLst>
                  <a:ext uri="{0D108BD9-81ED-4DB2-BD59-A6C34878D82A}">
                    <a16:rowId xmlns:a16="http://schemas.microsoft.com/office/drawing/2014/main" val="1798418493"/>
                  </a:ext>
                </a:extLst>
              </a:tr>
              <a:tr h="452393">
                <a:tc vMerge="1">
                  <a:txBody>
                    <a:bodyPr/>
                    <a:lstStyle/>
                    <a:p>
                      <a:endParaRPr lang="en-US" sz="1600"/>
                    </a:p>
                  </a:txBody>
                  <a:tcPr>
                    <a:solidFill>
                      <a:schemeClr val="accent1"/>
                    </a:solidFill>
                  </a:tcPr>
                </a:tc>
                <a:tc>
                  <a:txBody>
                    <a:bodyPr/>
                    <a:lstStyle/>
                    <a:p>
                      <a:pPr algn="ctr"/>
                      <a:r>
                        <a:rPr lang="en-US" sz="2000"/>
                        <a:t>3 h 33 min</a:t>
                      </a:r>
                    </a:p>
                  </a:txBody>
                  <a:tcPr anchor="ctr">
                    <a:solidFill>
                      <a:schemeClr val="accent1"/>
                    </a:solidFill>
                  </a:tcPr>
                </a:tc>
                <a:tc>
                  <a:txBody>
                    <a:bodyPr/>
                    <a:lstStyle/>
                    <a:p>
                      <a:pPr algn="ctr"/>
                      <a:r>
                        <a:rPr lang="en-US" sz="2000"/>
                        <a:t>4 h 17 min</a:t>
                      </a:r>
                    </a:p>
                  </a:txBody>
                  <a:tcPr anchor="ctr">
                    <a:solidFill>
                      <a:schemeClr val="accent1"/>
                    </a:solidFill>
                  </a:tcPr>
                </a:tc>
                <a:tc>
                  <a:txBody>
                    <a:bodyPr/>
                    <a:lstStyle/>
                    <a:p>
                      <a:pPr algn="ctr"/>
                      <a:r>
                        <a:rPr lang="en-US" sz="2000"/>
                        <a:t>0.40</a:t>
                      </a:r>
                    </a:p>
                  </a:txBody>
                  <a:tcPr anchor="ctr">
                    <a:solidFill>
                      <a:schemeClr val="accent1"/>
                    </a:solidFill>
                  </a:tcPr>
                </a:tc>
                <a:extLst>
                  <a:ext uri="{0D108BD9-81ED-4DB2-BD59-A6C34878D82A}">
                    <a16:rowId xmlns:a16="http://schemas.microsoft.com/office/drawing/2014/main" val="3983071296"/>
                  </a:ext>
                </a:extLst>
              </a:tr>
            </a:tbl>
          </a:graphicData>
        </a:graphic>
      </p:graphicFrame>
      <p:pic>
        <p:nvPicPr>
          <p:cNvPr id="4" name="Picture 3">
            <a:extLst>
              <a:ext uri="{FF2B5EF4-FFF2-40B4-BE49-F238E27FC236}">
                <a16:creationId xmlns:a16="http://schemas.microsoft.com/office/drawing/2014/main" id="{47FD37EF-F1C8-4648-A2CD-4C1B6E59D418}"/>
              </a:ext>
            </a:extLst>
          </p:cNvPr>
          <p:cNvPicPr>
            <a:picLocks noChangeAspect="1"/>
          </p:cNvPicPr>
          <p:nvPr/>
        </p:nvPicPr>
        <p:blipFill rotWithShape="1">
          <a:blip r:embed="rId4"/>
          <a:srcRect l="4311" r="3050"/>
          <a:stretch/>
        </p:blipFill>
        <p:spPr>
          <a:xfrm>
            <a:off x="6752794" y="1935928"/>
            <a:ext cx="5043971" cy="1971051"/>
          </a:xfrm>
          <a:prstGeom prst="rect">
            <a:avLst/>
          </a:prstGeom>
        </p:spPr>
      </p:pic>
      <p:sp>
        <p:nvSpPr>
          <p:cNvPr id="6" name="Rectangle 5">
            <a:extLst>
              <a:ext uri="{FF2B5EF4-FFF2-40B4-BE49-F238E27FC236}">
                <a16:creationId xmlns:a16="http://schemas.microsoft.com/office/drawing/2014/main" id="{F97D9D77-EEB4-4A68-B133-4ED376B0A129}"/>
              </a:ext>
            </a:extLst>
          </p:cNvPr>
          <p:cNvSpPr/>
          <p:nvPr/>
        </p:nvSpPr>
        <p:spPr>
          <a:xfrm>
            <a:off x="6752795" y="2140502"/>
            <a:ext cx="5144454" cy="18028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AE6C9DF-A243-4D15-A4DE-AB301E8C896A}"/>
              </a:ext>
            </a:extLst>
          </p:cNvPr>
          <p:cNvSpPr>
            <a:spLocks noGrp="1"/>
          </p:cNvSpPr>
          <p:nvPr>
            <p:ph type="ftr" sz="quarter" idx="11"/>
          </p:nvPr>
        </p:nvSpPr>
        <p:spPr>
          <a:xfrm>
            <a:off x="0" y="6356350"/>
            <a:ext cx="2362200" cy="365125"/>
          </a:xfrm>
        </p:spPr>
        <p:txBody>
          <a:bodyPr/>
          <a:lstStyle/>
          <a:p>
            <a:r>
              <a:rPr lang="en-US" sz="1400"/>
              <a:t>Sakellaridis, 2011</a:t>
            </a:r>
          </a:p>
        </p:txBody>
      </p:sp>
      <p:sp>
        <p:nvSpPr>
          <p:cNvPr id="9" name="Slide Number Placeholder 8">
            <a:extLst>
              <a:ext uri="{FF2B5EF4-FFF2-40B4-BE49-F238E27FC236}">
                <a16:creationId xmlns:a16="http://schemas.microsoft.com/office/drawing/2014/main" id="{5EB574F5-AD2E-4D04-B250-240E59DBA2FA}"/>
              </a:ext>
            </a:extLst>
          </p:cNvPr>
          <p:cNvSpPr>
            <a:spLocks noGrp="1"/>
          </p:cNvSpPr>
          <p:nvPr>
            <p:ph type="sldNum" sz="quarter" idx="12"/>
          </p:nvPr>
        </p:nvSpPr>
        <p:spPr/>
        <p:txBody>
          <a:bodyPr/>
          <a:lstStyle/>
          <a:p>
            <a:fld id="{B5CEABB6-07DC-46E8-9B57-56EC44A396E5}" type="slidenum">
              <a:rPr lang="en-US" smtClean="0"/>
              <a:t>28</a:t>
            </a:fld>
            <a:endParaRPr lang="en-US"/>
          </a:p>
        </p:txBody>
      </p:sp>
    </p:spTree>
    <p:extLst>
      <p:ext uri="{BB962C8B-B14F-4D97-AF65-F5344CB8AC3E}">
        <p14:creationId xmlns:p14="http://schemas.microsoft.com/office/powerpoint/2010/main" val="2121178069"/>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589004" y="259397"/>
            <a:ext cx="9586996" cy="1325563"/>
          </a:xfrm>
        </p:spPr>
        <p:txBody>
          <a:bodyPr>
            <a:normAutofit/>
          </a:bodyPr>
          <a:lstStyle/>
          <a:p>
            <a:r>
              <a:rPr lang="en-US" sz="3200"/>
              <a:t>1. </a:t>
            </a:r>
            <a:r>
              <a:rPr lang="en-ZA" sz="3200" noProof="1"/>
              <a:t>no difference IN ICP Reduction</a:t>
            </a:r>
            <a:br>
              <a:rPr lang="en-ZA" sz="1800" noProof="1"/>
            </a:br>
            <a:endParaRPr lang="en-US" sz="2400"/>
          </a:p>
        </p:txBody>
      </p:sp>
      <p:graphicFrame>
        <p:nvGraphicFramePr>
          <p:cNvPr id="33" name="Table 28">
            <a:extLst>
              <a:ext uri="{FF2B5EF4-FFF2-40B4-BE49-F238E27FC236}">
                <a16:creationId xmlns:a16="http://schemas.microsoft.com/office/drawing/2014/main" id="{BE0355A0-C788-4271-9277-68F366090688}"/>
              </a:ext>
            </a:extLst>
          </p:cNvPr>
          <p:cNvGraphicFramePr>
            <a:graphicFrameLocks noGrp="1"/>
          </p:cNvGraphicFramePr>
          <p:nvPr>
            <p:extLst>
              <p:ext uri="{D42A27DB-BD31-4B8C-83A1-F6EECF244321}">
                <p14:modId xmlns:p14="http://schemas.microsoft.com/office/powerpoint/2010/main" val="1378485807"/>
              </p:ext>
            </p:extLst>
          </p:nvPr>
        </p:nvGraphicFramePr>
        <p:xfrm>
          <a:off x="4367284" y="1321288"/>
          <a:ext cx="7219665" cy="5175047"/>
        </p:xfrm>
        <a:graphic>
          <a:graphicData uri="http://schemas.openxmlformats.org/drawingml/2006/table">
            <a:tbl>
              <a:tblPr firstRow="1" bandRow="1">
                <a:tableStyleId>{5C22544A-7EE6-4342-B048-85BDC9FD1C3A}</a:tableStyleId>
              </a:tblPr>
              <a:tblGrid>
                <a:gridCol w="1378121">
                  <a:extLst>
                    <a:ext uri="{9D8B030D-6E8A-4147-A177-3AD203B41FA5}">
                      <a16:colId xmlns:a16="http://schemas.microsoft.com/office/drawing/2014/main" val="3534744826"/>
                    </a:ext>
                  </a:extLst>
                </a:gridCol>
                <a:gridCol w="1646125">
                  <a:extLst>
                    <a:ext uri="{9D8B030D-6E8A-4147-A177-3AD203B41FA5}">
                      <a16:colId xmlns:a16="http://schemas.microsoft.com/office/drawing/2014/main" val="599541360"/>
                    </a:ext>
                  </a:extLst>
                </a:gridCol>
                <a:gridCol w="1412875">
                  <a:extLst>
                    <a:ext uri="{9D8B030D-6E8A-4147-A177-3AD203B41FA5}">
                      <a16:colId xmlns:a16="http://schemas.microsoft.com/office/drawing/2014/main" val="369830928"/>
                    </a:ext>
                  </a:extLst>
                </a:gridCol>
                <a:gridCol w="1423662">
                  <a:extLst>
                    <a:ext uri="{9D8B030D-6E8A-4147-A177-3AD203B41FA5}">
                      <a16:colId xmlns:a16="http://schemas.microsoft.com/office/drawing/2014/main" val="2670432713"/>
                    </a:ext>
                  </a:extLst>
                </a:gridCol>
                <a:gridCol w="1358882">
                  <a:extLst>
                    <a:ext uri="{9D8B030D-6E8A-4147-A177-3AD203B41FA5}">
                      <a16:colId xmlns:a16="http://schemas.microsoft.com/office/drawing/2014/main" val="2169258328"/>
                    </a:ext>
                  </a:extLst>
                </a:gridCol>
              </a:tblGrid>
              <a:tr h="513514">
                <a:tc gridSpan="5">
                  <a:txBody>
                    <a:bodyPr/>
                    <a:lstStyle/>
                    <a:p>
                      <a:pPr algn="ctr"/>
                      <a:r>
                        <a:rPr lang="en-US" sz="2000" b="1" err="1">
                          <a:solidFill>
                            <a:schemeClr val="tx1"/>
                          </a:solidFill>
                        </a:rPr>
                        <a:t>Cottenceau</a:t>
                      </a:r>
                      <a:r>
                        <a:rPr lang="en-US" sz="2000" b="1">
                          <a:solidFill>
                            <a:schemeClr val="tx1"/>
                          </a:solidFill>
                        </a:rPr>
                        <a:t> et al., 2011</a:t>
                      </a:r>
                    </a:p>
                  </a:txBody>
                  <a:tcPr anchor="ctr">
                    <a:solidFill>
                      <a:schemeClr val="accent1">
                        <a:lumMod val="90000"/>
                      </a:schemeClr>
                    </a:solidFill>
                  </a:tcPr>
                </a:tc>
                <a:tc hMerge="1">
                  <a:txBody>
                    <a:bodyPr/>
                    <a:lstStyle/>
                    <a:p>
                      <a:endParaRPr lang="en-US"/>
                    </a:p>
                  </a:txBody>
                  <a:tcPr/>
                </a:tc>
                <a:tc hMerge="1">
                  <a:txBody>
                    <a:bodyPr/>
                    <a:lstStyle/>
                    <a:p>
                      <a:pPr algn="ctr"/>
                      <a:endParaRPr lang="en-US" b="0">
                        <a:solidFill>
                          <a:schemeClr val="tx1"/>
                        </a:solidFill>
                      </a:endParaRPr>
                    </a:p>
                  </a:txBody>
                  <a:tcPr anchor="ctr">
                    <a:solidFill>
                      <a:schemeClr val="accent1">
                        <a:lumMod val="90000"/>
                      </a:schemeClr>
                    </a:solidFill>
                  </a:tcPr>
                </a:tc>
                <a:tc hMerge="1">
                  <a:txBody>
                    <a:bodyPr/>
                    <a:lstStyle/>
                    <a:p>
                      <a:pPr algn="ctr"/>
                      <a:endParaRPr lang="en-US" b="0">
                        <a:solidFill>
                          <a:schemeClr val="tx1"/>
                        </a:solidFill>
                      </a:endParaRPr>
                    </a:p>
                  </a:txBody>
                  <a:tcPr anchor="ctr">
                    <a:solidFill>
                      <a:schemeClr val="accent1">
                        <a:lumMod val="90000"/>
                      </a:schemeClr>
                    </a:solidFill>
                  </a:tcPr>
                </a:tc>
                <a:tc hMerge="1">
                  <a:txBody>
                    <a:bodyPr/>
                    <a:lstStyle/>
                    <a:p>
                      <a:endParaRPr lang="en-US"/>
                    </a:p>
                  </a:txBody>
                  <a:tcPr/>
                </a:tc>
                <a:extLst>
                  <a:ext uri="{0D108BD9-81ED-4DB2-BD59-A6C34878D82A}">
                    <a16:rowId xmlns:a16="http://schemas.microsoft.com/office/drawing/2014/main" val="3828578190"/>
                  </a:ext>
                </a:extLst>
              </a:tr>
              <a:tr h="1303534">
                <a:tc>
                  <a:txBody>
                    <a:bodyPr/>
                    <a:lstStyle/>
                    <a:p>
                      <a:r>
                        <a:rPr lang="en-US" sz="2000" b="1"/>
                        <a:t>Study</a:t>
                      </a:r>
                    </a:p>
                  </a:txBody>
                  <a:tcPr>
                    <a:solidFill>
                      <a:schemeClr val="accent1"/>
                    </a:solidFill>
                  </a:tcPr>
                </a:tc>
                <a:tc gridSpan="4">
                  <a:txBody>
                    <a:bodyPr/>
                    <a:lstStyle/>
                    <a:p>
                      <a:pPr marL="285750" indent="-285750">
                        <a:buFont typeface="Arial" panose="020B0604020202020204" pitchFamily="34" charset="0"/>
                        <a:buChar char="•"/>
                      </a:pPr>
                      <a:r>
                        <a:rPr lang="en-US" sz="2000"/>
                        <a:t>RCT</a:t>
                      </a:r>
                    </a:p>
                    <a:p>
                      <a:pPr marL="285750" indent="-285750">
                        <a:buFont typeface="Arial" panose="020B0604020202020204" pitchFamily="34" charset="0"/>
                        <a:buChar char="•"/>
                      </a:pPr>
                      <a:r>
                        <a:rPr lang="en-US" sz="2000"/>
                        <a:t>20% mannitol (4 mL/kg) vs 7.5% NaCl (2 mL/kg)</a:t>
                      </a:r>
                    </a:p>
                    <a:p>
                      <a:pPr marL="285750" indent="-285750">
                        <a:buFont typeface="Arial" panose="020B0604020202020204" pitchFamily="34" charset="0"/>
                        <a:buChar char="•"/>
                      </a:pPr>
                      <a:r>
                        <a:rPr lang="en-US" sz="2000"/>
                        <a:t>Primary outcomes reduction in ICP</a:t>
                      </a:r>
                    </a:p>
                  </a:txBody>
                  <a:tcPr>
                    <a:solidFill>
                      <a:schemeClr val="accent1"/>
                    </a:solidFill>
                  </a:tcPr>
                </a:tc>
                <a:tc hMerge="1">
                  <a:txBody>
                    <a:bodyPr/>
                    <a:lstStyle/>
                    <a:p>
                      <a:pPr marL="285750" indent="-285750">
                        <a:buFont typeface="Arial" panose="020B0604020202020204" pitchFamily="34" charset="0"/>
                        <a:buChar char="•"/>
                      </a:pPr>
                      <a:endParaRPr lang="en-US"/>
                    </a:p>
                  </a:txBody>
                  <a:tcPr>
                    <a:solidFill>
                      <a:schemeClr val="accent1"/>
                    </a:solidFill>
                  </a:tcPr>
                </a:tc>
                <a:tc hMerge="1">
                  <a:txBody>
                    <a:bodyPr/>
                    <a:lstStyle/>
                    <a:p>
                      <a:pPr marL="285750" indent="-285750">
                        <a:buFont typeface="Arial" panose="020B0604020202020204" pitchFamily="34" charset="0"/>
                        <a:buChar char="•"/>
                      </a:pPr>
                      <a:endParaRPr lang="en-US"/>
                    </a:p>
                  </a:txBody>
                  <a:tcPr>
                    <a:solidFill>
                      <a:schemeClr val="accent1"/>
                    </a:solidFill>
                  </a:tcPr>
                </a:tc>
                <a:tc hMerge="1">
                  <a:txBody>
                    <a:bodyPr/>
                    <a:lstStyle/>
                    <a:p>
                      <a:endParaRPr lang="en-US"/>
                    </a:p>
                  </a:txBody>
                  <a:tcPr/>
                </a:tc>
                <a:extLst>
                  <a:ext uri="{0D108BD9-81ED-4DB2-BD59-A6C34878D82A}">
                    <a16:rowId xmlns:a16="http://schemas.microsoft.com/office/drawing/2014/main" val="418116211"/>
                  </a:ext>
                </a:extLst>
              </a:tr>
              <a:tr h="513514">
                <a:tc rowSpan="4">
                  <a:txBody>
                    <a:bodyPr/>
                    <a:lstStyle/>
                    <a:p>
                      <a:r>
                        <a:rPr lang="en-US" sz="2000" b="1"/>
                        <a:t>Findings</a:t>
                      </a:r>
                    </a:p>
                    <a:p>
                      <a:r>
                        <a:rPr lang="en-US" sz="2000" b="1"/>
                        <a:t>(n=47)</a:t>
                      </a:r>
                    </a:p>
                  </a:txBody>
                  <a:tcPr>
                    <a:solidFill>
                      <a:schemeClr val="accent1"/>
                    </a:solidFill>
                  </a:tcPr>
                </a:tc>
                <a:tc>
                  <a:txBody>
                    <a:bodyPr/>
                    <a:lstStyle/>
                    <a:p>
                      <a:pPr marL="0" indent="0">
                        <a:buNone/>
                      </a:pPr>
                      <a:endParaRPr lang="en-US" sz="2000"/>
                    </a:p>
                  </a:txBody>
                  <a:tcPr>
                    <a:solidFill>
                      <a:schemeClr val="accent1"/>
                    </a:solidFill>
                  </a:tcPr>
                </a:tc>
                <a:tc>
                  <a:txBody>
                    <a:bodyPr/>
                    <a:lstStyle/>
                    <a:p>
                      <a:pPr marL="0" lvl="0" indent="0">
                        <a:buNone/>
                      </a:pPr>
                      <a:r>
                        <a:rPr lang="en-US" sz="2000"/>
                        <a:t>Mannitol</a:t>
                      </a:r>
                    </a:p>
                  </a:txBody>
                  <a:tcPr>
                    <a:solidFill>
                      <a:schemeClr val="accent1"/>
                    </a:solidFill>
                  </a:tcPr>
                </a:tc>
                <a:tc>
                  <a:txBody>
                    <a:bodyPr/>
                    <a:lstStyle/>
                    <a:p>
                      <a:pPr marL="0" lvl="0" indent="0">
                        <a:buNone/>
                      </a:pPr>
                      <a:r>
                        <a:rPr lang="en-US" sz="2000"/>
                        <a:t>HTS</a:t>
                      </a:r>
                    </a:p>
                  </a:txBody>
                  <a:tcPr>
                    <a:solidFill>
                      <a:schemeClr val="accent1"/>
                    </a:solidFill>
                  </a:tcPr>
                </a:tc>
                <a:tc>
                  <a:txBody>
                    <a:bodyPr/>
                    <a:lstStyle/>
                    <a:p>
                      <a:pPr marL="0" lvl="0" indent="0">
                        <a:buNone/>
                      </a:pPr>
                      <a:r>
                        <a:rPr lang="en-US" sz="2000"/>
                        <a:t>P value</a:t>
                      </a:r>
                    </a:p>
                  </a:txBody>
                  <a:tcPr>
                    <a:solidFill>
                      <a:schemeClr val="accent1"/>
                    </a:solidFill>
                  </a:tcPr>
                </a:tc>
                <a:extLst>
                  <a:ext uri="{0D108BD9-81ED-4DB2-BD59-A6C34878D82A}">
                    <a16:rowId xmlns:a16="http://schemas.microsoft.com/office/drawing/2014/main" val="1995659531"/>
                  </a:ext>
                </a:extLst>
              </a:tr>
              <a:tr h="908524">
                <a:tc vMerge="1">
                  <a:txBody>
                    <a:bodyPr/>
                    <a:lstStyle/>
                    <a:p>
                      <a:endParaRPr lang="en-US"/>
                    </a:p>
                  </a:txBody>
                  <a:tcPr/>
                </a:tc>
                <a:tc>
                  <a:txBody>
                    <a:bodyPr/>
                    <a:lstStyle/>
                    <a:p>
                      <a:pPr marL="0" indent="0">
                        <a:buNone/>
                      </a:pPr>
                      <a:r>
                        <a:rPr lang="en-US" sz="2000"/>
                        <a:t>ICP Prior to infusion</a:t>
                      </a:r>
                    </a:p>
                  </a:txBody>
                  <a:tcPr>
                    <a:solidFill>
                      <a:schemeClr val="accent1"/>
                    </a:solidFill>
                  </a:tcPr>
                </a:tc>
                <a:tc>
                  <a:txBody>
                    <a:bodyPr/>
                    <a:lstStyle/>
                    <a:p>
                      <a:pPr marL="0" lvl="0" indent="0">
                        <a:buNone/>
                      </a:pPr>
                      <a:r>
                        <a:rPr lang="en-US" sz="2000"/>
                        <a:t>16.3 </a:t>
                      </a:r>
                      <a:r>
                        <a:rPr lang="en-US" sz="2000" u="sng"/>
                        <a:t>+</a:t>
                      </a:r>
                      <a:r>
                        <a:rPr lang="en-US" sz="2000"/>
                        <a:t> 9.3</a:t>
                      </a:r>
                    </a:p>
                  </a:txBody>
                  <a:tcPr>
                    <a:solidFill>
                      <a:schemeClr val="accent1"/>
                    </a:solidFill>
                  </a:tcPr>
                </a:tc>
                <a:tc>
                  <a:txBody>
                    <a:bodyPr/>
                    <a:lstStyle/>
                    <a:p>
                      <a:pPr marL="0" lvl="0" indent="0">
                        <a:buNone/>
                      </a:pPr>
                      <a:r>
                        <a:rPr lang="en-US" sz="2000"/>
                        <a:t>17.9 </a:t>
                      </a:r>
                      <a:r>
                        <a:rPr lang="en-US" sz="2000" u="sng"/>
                        <a:t>+</a:t>
                      </a:r>
                      <a:r>
                        <a:rPr lang="en-US" sz="2000"/>
                        <a:t> 9.9</a:t>
                      </a:r>
                    </a:p>
                  </a:txBody>
                  <a:tcPr>
                    <a:solidFill>
                      <a:schemeClr val="accent1"/>
                    </a:solidFill>
                  </a:tcPr>
                </a:tc>
                <a:tc>
                  <a:txBody>
                    <a:bodyPr/>
                    <a:lstStyle/>
                    <a:p>
                      <a:pPr marL="0" lvl="0" indent="0">
                        <a:buNone/>
                      </a:pPr>
                      <a:r>
                        <a:rPr lang="en-US" sz="2000"/>
                        <a:t>Not significant</a:t>
                      </a:r>
                    </a:p>
                  </a:txBody>
                  <a:tcPr>
                    <a:solidFill>
                      <a:schemeClr val="accent1"/>
                    </a:solidFill>
                  </a:tcPr>
                </a:tc>
                <a:extLst>
                  <a:ext uri="{0D108BD9-81ED-4DB2-BD59-A6C34878D82A}">
                    <a16:rowId xmlns:a16="http://schemas.microsoft.com/office/drawing/2014/main" val="1061835593"/>
                  </a:ext>
                </a:extLst>
              </a:tr>
              <a:tr h="908524">
                <a:tc vMerge="1">
                  <a:txBody>
                    <a:bodyPr/>
                    <a:lstStyle/>
                    <a:p>
                      <a:endParaRPr lang="en-US"/>
                    </a:p>
                  </a:txBody>
                  <a:tcPr/>
                </a:tc>
                <a:tc>
                  <a:txBody>
                    <a:bodyPr/>
                    <a:lstStyle/>
                    <a:p>
                      <a:pPr marL="0" indent="0">
                        <a:buNone/>
                      </a:pPr>
                      <a:r>
                        <a:rPr lang="en-US" sz="2000"/>
                        <a:t>ICP 30 min after infusion</a:t>
                      </a:r>
                    </a:p>
                  </a:txBody>
                  <a:tcPr>
                    <a:solidFill>
                      <a:schemeClr val="accent1"/>
                    </a:solidFill>
                  </a:tcPr>
                </a:tc>
                <a:tc>
                  <a:txBody>
                    <a:bodyPr/>
                    <a:lstStyle/>
                    <a:p>
                      <a:pPr marL="0" lvl="0" indent="0">
                        <a:buNone/>
                      </a:pPr>
                      <a:r>
                        <a:rPr lang="en-US" sz="2000"/>
                        <a:t>10.5 </a:t>
                      </a:r>
                      <a:r>
                        <a:rPr lang="en-US" sz="2000" u="sng"/>
                        <a:t>+</a:t>
                      </a:r>
                      <a:r>
                        <a:rPr lang="en-US" sz="2000"/>
                        <a:t> 6.8</a:t>
                      </a:r>
                    </a:p>
                  </a:txBody>
                  <a:tcPr>
                    <a:solidFill>
                      <a:schemeClr val="accent1"/>
                    </a:solidFill>
                  </a:tcPr>
                </a:tc>
                <a:tc>
                  <a:txBody>
                    <a:bodyPr/>
                    <a:lstStyle/>
                    <a:p>
                      <a:pPr marL="0" lvl="0" indent="0">
                        <a:buNone/>
                      </a:pPr>
                      <a:r>
                        <a:rPr lang="en-US" sz="2000"/>
                        <a:t>12.2 </a:t>
                      </a:r>
                      <a:r>
                        <a:rPr lang="en-US" sz="2000" u="sng"/>
                        <a:t>+</a:t>
                      </a:r>
                      <a:r>
                        <a:rPr lang="en-US" sz="2000"/>
                        <a:t> 6.1</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Not significant</a:t>
                      </a:r>
                    </a:p>
                  </a:txBody>
                  <a:tcPr>
                    <a:solidFill>
                      <a:schemeClr val="accent1"/>
                    </a:solidFill>
                  </a:tcPr>
                </a:tc>
                <a:extLst>
                  <a:ext uri="{0D108BD9-81ED-4DB2-BD59-A6C34878D82A}">
                    <a16:rowId xmlns:a16="http://schemas.microsoft.com/office/drawing/2014/main" val="1660352524"/>
                  </a:ext>
                </a:extLst>
              </a:tr>
              <a:tr h="1027437">
                <a:tc vMerge="1">
                  <a:txBody>
                    <a:bodyPr/>
                    <a:lstStyle/>
                    <a:p>
                      <a:endParaRPr lang="en-US"/>
                    </a:p>
                  </a:txBody>
                  <a:tcPr/>
                </a:tc>
                <a:tc>
                  <a:txBody>
                    <a:bodyPr/>
                    <a:lstStyle/>
                    <a:p>
                      <a:pPr marL="0" indent="0">
                        <a:buNone/>
                      </a:pPr>
                      <a:r>
                        <a:rPr lang="en-US" sz="2000"/>
                        <a:t>ICP 120 min after infusion</a:t>
                      </a:r>
                    </a:p>
                  </a:txBody>
                  <a:tcPr>
                    <a:solidFill>
                      <a:schemeClr val="accent1"/>
                    </a:solidFill>
                  </a:tcPr>
                </a:tc>
                <a:tc>
                  <a:txBody>
                    <a:bodyPr/>
                    <a:lstStyle/>
                    <a:p>
                      <a:pPr marL="0" lvl="0" indent="0">
                        <a:buNone/>
                      </a:pPr>
                      <a:r>
                        <a:rPr lang="en-US" sz="2000"/>
                        <a:t>13.6 </a:t>
                      </a:r>
                      <a:r>
                        <a:rPr lang="en-US" sz="2000" u="sng"/>
                        <a:t>+</a:t>
                      </a:r>
                      <a:r>
                        <a:rPr lang="en-US" sz="2000"/>
                        <a:t> 7.5</a:t>
                      </a:r>
                    </a:p>
                  </a:txBody>
                  <a:tcPr>
                    <a:solidFill>
                      <a:schemeClr val="accent1"/>
                    </a:solidFill>
                  </a:tcPr>
                </a:tc>
                <a:tc>
                  <a:txBody>
                    <a:bodyPr/>
                    <a:lstStyle/>
                    <a:p>
                      <a:pPr marL="0" lvl="0" indent="0">
                        <a:buNone/>
                      </a:pPr>
                      <a:r>
                        <a:rPr lang="en-US" sz="2000"/>
                        <a:t>13.9 </a:t>
                      </a:r>
                      <a:r>
                        <a:rPr lang="en-US" sz="2000" u="sng"/>
                        <a:t>+</a:t>
                      </a:r>
                      <a:r>
                        <a:rPr lang="en-US" sz="2000"/>
                        <a:t> 7.8</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Not significant</a:t>
                      </a:r>
                    </a:p>
                  </a:txBody>
                  <a:tcPr>
                    <a:solidFill>
                      <a:schemeClr val="accent1"/>
                    </a:solidFill>
                  </a:tcPr>
                </a:tc>
                <a:extLst>
                  <a:ext uri="{0D108BD9-81ED-4DB2-BD59-A6C34878D82A}">
                    <a16:rowId xmlns:a16="http://schemas.microsoft.com/office/drawing/2014/main" val="2320684258"/>
                  </a:ext>
                </a:extLst>
              </a:tr>
            </a:tbl>
          </a:graphicData>
        </a:graphic>
      </p:graphicFrame>
      <p:sp>
        <p:nvSpPr>
          <p:cNvPr id="8" name="Footer Placeholder 7">
            <a:extLst>
              <a:ext uri="{FF2B5EF4-FFF2-40B4-BE49-F238E27FC236}">
                <a16:creationId xmlns:a16="http://schemas.microsoft.com/office/drawing/2014/main" id="{7344DE77-8224-4916-A9BC-7531155AF226}"/>
              </a:ext>
            </a:extLst>
          </p:cNvPr>
          <p:cNvSpPr>
            <a:spLocks noGrp="1"/>
          </p:cNvSpPr>
          <p:nvPr>
            <p:ph type="ftr" sz="quarter" idx="11"/>
          </p:nvPr>
        </p:nvSpPr>
        <p:spPr>
          <a:xfrm>
            <a:off x="250371" y="6259366"/>
            <a:ext cx="1734058" cy="365125"/>
          </a:xfrm>
        </p:spPr>
        <p:txBody>
          <a:bodyPr/>
          <a:lstStyle/>
          <a:p>
            <a:pPr algn="l"/>
            <a:r>
              <a:rPr lang="en-US" sz="1400" err="1"/>
              <a:t>Cottenceau</a:t>
            </a:r>
            <a:r>
              <a:rPr lang="en-US" sz="1400"/>
              <a:t>, 2011</a:t>
            </a:r>
          </a:p>
        </p:txBody>
      </p:sp>
      <p:sp>
        <p:nvSpPr>
          <p:cNvPr id="9" name="Slide Number Placeholder 8">
            <a:extLst>
              <a:ext uri="{FF2B5EF4-FFF2-40B4-BE49-F238E27FC236}">
                <a16:creationId xmlns:a16="http://schemas.microsoft.com/office/drawing/2014/main" id="{C6B755DB-51E0-4498-8492-893869E9B877}"/>
              </a:ext>
            </a:extLst>
          </p:cNvPr>
          <p:cNvSpPr>
            <a:spLocks noGrp="1"/>
          </p:cNvSpPr>
          <p:nvPr>
            <p:ph type="sldNum" sz="quarter" idx="12"/>
          </p:nvPr>
        </p:nvSpPr>
        <p:spPr/>
        <p:txBody>
          <a:bodyPr/>
          <a:lstStyle/>
          <a:p>
            <a:fld id="{B5CEABB6-07DC-46E8-9B57-56EC44A396E5}" type="slidenum">
              <a:rPr lang="en-US" smtClean="0"/>
              <a:t>29</a:t>
            </a:fld>
            <a:endParaRPr lang="en-US"/>
          </a:p>
        </p:txBody>
      </p:sp>
      <p:pic>
        <p:nvPicPr>
          <p:cNvPr id="4" name="Picture 3">
            <a:extLst>
              <a:ext uri="{FF2B5EF4-FFF2-40B4-BE49-F238E27FC236}">
                <a16:creationId xmlns:a16="http://schemas.microsoft.com/office/drawing/2014/main" id="{1602BAD3-1E64-45DD-BFC1-14B1261312C3}"/>
              </a:ext>
            </a:extLst>
          </p:cNvPr>
          <p:cNvPicPr>
            <a:picLocks noChangeAspect="1"/>
          </p:cNvPicPr>
          <p:nvPr/>
        </p:nvPicPr>
        <p:blipFill rotWithShape="1">
          <a:blip r:embed="rId4"/>
          <a:srcRect l="5268" r="4829"/>
          <a:stretch/>
        </p:blipFill>
        <p:spPr>
          <a:xfrm>
            <a:off x="250371" y="4237483"/>
            <a:ext cx="5441062" cy="1670149"/>
          </a:xfrm>
          <a:prstGeom prst="rect">
            <a:avLst/>
          </a:prstGeom>
        </p:spPr>
      </p:pic>
      <p:sp>
        <p:nvSpPr>
          <p:cNvPr id="6" name="Rectangle 5">
            <a:extLst>
              <a:ext uri="{FF2B5EF4-FFF2-40B4-BE49-F238E27FC236}">
                <a16:creationId xmlns:a16="http://schemas.microsoft.com/office/drawing/2014/main" id="{38AB6172-0A8D-4B28-9AB5-8CD74EF4D2A0}"/>
              </a:ext>
            </a:extLst>
          </p:cNvPr>
          <p:cNvSpPr/>
          <p:nvPr/>
        </p:nvSpPr>
        <p:spPr>
          <a:xfrm>
            <a:off x="154521" y="4354100"/>
            <a:ext cx="5441062" cy="143691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71845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8DEF24C-7113-640F-678D-1769D838DCA3}"/>
              </a:ext>
            </a:extLst>
          </p:cNvPr>
          <p:cNvSpPr>
            <a:spLocks noGrp="1"/>
          </p:cNvSpPr>
          <p:nvPr>
            <p:ph type="title"/>
          </p:nvPr>
        </p:nvSpPr>
        <p:spPr/>
        <p:txBody>
          <a:bodyPr/>
          <a:lstStyle/>
          <a:p>
            <a:r>
              <a:rPr lang="en-US" dirty="0"/>
              <a:t>Faculty disclosures</a:t>
            </a:r>
          </a:p>
        </p:txBody>
      </p:sp>
      <p:sp>
        <p:nvSpPr>
          <p:cNvPr id="14" name="Text Placeholder 13">
            <a:extLst>
              <a:ext uri="{FF2B5EF4-FFF2-40B4-BE49-F238E27FC236}">
                <a16:creationId xmlns:a16="http://schemas.microsoft.com/office/drawing/2014/main" id="{CD714C45-14A2-AFEC-2BA4-339B98EF59BF}"/>
              </a:ext>
            </a:extLst>
          </p:cNvPr>
          <p:cNvSpPr>
            <a:spLocks noGrp="1"/>
          </p:cNvSpPr>
          <p:nvPr>
            <p:ph type="body" idx="1"/>
          </p:nvPr>
        </p:nvSpPr>
        <p:spPr/>
        <p:txBody>
          <a:bodyPr>
            <a:normAutofit/>
          </a:bodyPr>
          <a:lstStyle/>
          <a:p>
            <a:r>
              <a:rPr lang="en-US" sz="2400" dirty="0"/>
              <a:t>The presenters have no relevant financial relationships with ineligible companies to disclose.</a:t>
            </a:r>
          </a:p>
        </p:txBody>
      </p:sp>
      <p:sp>
        <p:nvSpPr>
          <p:cNvPr id="4" name="Footer Placeholder 3">
            <a:extLst>
              <a:ext uri="{FF2B5EF4-FFF2-40B4-BE49-F238E27FC236}">
                <a16:creationId xmlns:a16="http://schemas.microsoft.com/office/drawing/2014/main" id="{B1AA2240-E033-05B7-B204-E9E73514D22C}"/>
              </a:ext>
            </a:extLst>
          </p:cNvPr>
          <p:cNvSpPr>
            <a:spLocks noGrp="1"/>
          </p:cNvSpPr>
          <p:nvPr>
            <p:ph type="ftr" sz="quarter" idx="11"/>
          </p:nvPr>
        </p:nvSpPr>
        <p:spPr/>
        <p:txBody>
          <a:bodyPr/>
          <a:lstStyle/>
          <a:p>
            <a:r>
              <a:rPr lang="en-US"/>
              <a:t>CCSAP, 2022</a:t>
            </a:r>
          </a:p>
        </p:txBody>
      </p:sp>
      <p:sp>
        <p:nvSpPr>
          <p:cNvPr id="5" name="Slide Number Placeholder 4">
            <a:extLst>
              <a:ext uri="{FF2B5EF4-FFF2-40B4-BE49-F238E27FC236}">
                <a16:creationId xmlns:a16="http://schemas.microsoft.com/office/drawing/2014/main" id="{4CAF61E8-9831-5BBB-F587-212F636DD48E}"/>
              </a:ext>
            </a:extLst>
          </p:cNvPr>
          <p:cNvSpPr>
            <a:spLocks noGrp="1"/>
          </p:cNvSpPr>
          <p:nvPr>
            <p:ph type="sldNum" sz="quarter" idx="12"/>
          </p:nvPr>
        </p:nvSpPr>
        <p:spPr/>
        <p:txBody>
          <a:bodyPr/>
          <a:lstStyle/>
          <a:p>
            <a:fld id="{B5CEABB6-07DC-46E8-9B57-56EC44A396E5}" type="slidenum">
              <a:rPr lang="en-US" smtClean="0"/>
              <a:t>3</a:t>
            </a:fld>
            <a:endParaRPr lang="en-US"/>
          </a:p>
        </p:txBody>
      </p:sp>
    </p:spTree>
    <p:extLst>
      <p:ext uri="{BB962C8B-B14F-4D97-AF65-F5344CB8AC3E}">
        <p14:creationId xmlns:p14="http://schemas.microsoft.com/office/powerpoint/2010/main" val="229535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3BE2A122-3A44-4BA1-9B59-86CC242E310E}"/>
              </a:ext>
            </a:extLst>
          </p:cNvPr>
          <p:cNvGraphicFramePr>
            <a:graphicFrameLocks noGrp="1"/>
          </p:cNvGraphicFramePr>
          <p:nvPr>
            <p:extLst>
              <p:ext uri="{D42A27DB-BD31-4B8C-83A1-F6EECF244321}">
                <p14:modId xmlns:p14="http://schemas.microsoft.com/office/powerpoint/2010/main" val="352220050"/>
              </p:ext>
            </p:extLst>
          </p:nvPr>
        </p:nvGraphicFramePr>
        <p:xfrm>
          <a:off x="1122299" y="2643812"/>
          <a:ext cx="10140301" cy="4007731"/>
        </p:xfrm>
        <a:graphic>
          <a:graphicData uri="http://schemas.openxmlformats.org/drawingml/2006/table">
            <a:tbl>
              <a:tblPr firstRow="1" bandRow="1">
                <a:tableStyleId>{5C22544A-7EE6-4342-B048-85BDC9FD1C3A}</a:tableStyleId>
              </a:tblPr>
              <a:tblGrid>
                <a:gridCol w="1927412">
                  <a:extLst>
                    <a:ext uri="{9D8B030D-6E8A-4147-A177-3AD203B41FA5}">
                      <a16:colId xmlns:a16="http://schemas.microsoft.com/office/drawing/2014/main" val="674584410"/>
                    </a:ext>
                  </a:extLst>
                </a:gridCol>
                <a:gridCol w="1927412">
                  <a:extLst>
                    <a:ext uri="{9D8B030D-6E8A-4147-A177-3AD203B41FA5}">
                      <a16:colId xmlns:a16="http://schemas.microsoft.com/office/drawing/2014/main" val="3534744826"/>
                    </a:ext>
                  </a:extLst>
                </a:gridCol>
                <a:gridCol w="3173054">
                  <a:extLst>
                    <a:ext uri="{9D8B030D-6E8A-4147-A177-3AD203B41FA5}">
                      <a16:colId xmlns:a16="http://schemas.microsoft.com/office/drawing/2014/main" val="599541360"/>
                    </a:ext>
                  </a:extLst>
                </a:gridCol>
                <a:gridCol w="3112423">
                  <a:extLst>
                    <a:ext uri="{9D8B030D-6E8A-4147-A177-3AD203B41FA5}">
                      <a16:colId xmlns:a16="http://schemas.microsoft.com/office/drawing/2014/main" val="2730667904"/>
                    </a:ext>
                  </a:extLst>
                </a:gridCol>
              </a:tblGrid>
              <a:tr h="307534">
                <a:tc>
                  <a:txBody>
                    <a:bodyPr/>
                    <a:lstStyle/>
                    <a:p>
                      <a:pPr algn="ctr"/>
                      <a:endParaRPr lang="en-US" sz="2000" b="0">
                        <a:solidFill>
                          <a:schemeClr val="tx1"/>
                        </a:solidFill>
                      </a:endParaRPr>
                    </a:p>
                  </a:txBody>
                  <a:tcPr anchor="ctr">
                    <a:solidFill>
                      <a:schemeClr val="accent1">
                        <a:lumMod val="90000"/>
                      </a:schemeClr>
                    </a:solidFill>
                  </a:tcPr>
                </a:tc>
                <a:tc gridSpan="3">
                  <a:txBody>
                    <a:bodyPr/>
                    <a:lstStyle/>
                    <a:p>
                      <a:pPr algn="ctr"/>
                      <a:r>
                        <a:rPr lang="en-US" sz="2000" b="1" err="1">
                          <a:solidFill>
                            <a:schemeClr val="tx1"/>
                          </a:solidFill>
                        </a:rPr>
                        <a:t>Francony</a:t>
                      </a:r>
                      <a:r>
                        <a:rPr lang="en-US" sz="2000" b="1">
                          <a:solidFill>
                            <a:schemeClr val="tx1"/>
                          </a:solidFill>
                        </a:rPr>
                        <a:t> et al., 2008</a:t>
                      </a:r>
                    </a:p>
                  </a:txBody>
                  <a:tcPr anchor="ctr">
                    <a:solidFill>
                      <a:schemeClr val="accent1">
                        <a:lumMod val="9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578190"/>
                  </a:ext>
                </a:extLst>
              </a:tr>
              <a:tr h="972084">
                <a:tc>
                  <a:txBody>
                    <a:bodyPr/>
                    <a:lstStyle/>
                    <a:p>
                      <a:r>
                        <a:rPr lang="en-US" sz="2000" b="1"/>
                        <a:t>Study</a:t>
                      </a:r>
                    </a:p>
                  </a:txBody>
                  <a:tcPr>
                    <a:solidFill>
                      <a:schemeClr val="accent1"/>
                    </a:solidFill>
                  </a:tcPr>
                </a:tc>
                <a:tc gridSpan="3">
                  <a:txBody>
                    <a:bodyPr/>
                    <a:lstStyle/>
                    <a:p>
                      <a:pPr marL="285750" indent="-285750">
                        <a:buFont typeface="Arial" panose="020B0604020202020204" pitchFamily="34" charset="0"/>
                        <a:buChar char="•"/>
                      </a:pPr>
                      <a:r>
                        <a:rPr lang="en-US" sz="2000"/>
                        <a:t>Parallel RCT</a:t>
                      </a:r>
                    </a:p>
                    <a:p>
                      <a:pPr marL="285750" indent="-285750">
                        <a:buFont typeface="Arial" panose="020B0604020202020204" pitchFamily="34" charset="0"/>
                        <a:buChar char="•"/>
                      </a:pPr>
                      <a:r>
                        <a:rPr lang="en-US" sz="2000"/>
                        <a:t>20% mannitol (single 231 mL dose) vs 7.45% HTS (single 100 mL dose)</a:t>
                      </a:r>
                    </a:p>
                    <a:p>
                      <a:pPr marL="285750" indent="-285750">
                        <a:buFont typeface="Arial" panose="020B0604020202020204" pitchFamily="34" charset="0"/>
                        <a:buChar char="•"/>
                      </a:pPr>
                      <a:r>
                        <a:rPr lang="en-US" sz="2000"/>
                        <a:t>Primary outcomes: Reduction in ICP</a:t>
                      </a:r>
                    </a:p>
                  </a:txBody>
                  <a:tcPr>
                    <a:solidFill>
                      <a:schemeClr val="accent1"/>
                    </a:solidFill>
                  </a:tcPr>
                </a:tc>
                <a:tc hMerge="1">
                  <a:txBody>
                    <a:bodyPr/>
                    <a:lstStyle/>
                    <a:p>
                      <a:pPr marL="285750" indent="-285750">
                        <a:buFont typeface="Arial" panose="020B0604020202020204" pitchFamily="34" charset="0"/>
                        <a:buChar char="•"/>
                      </a:pPr>
                      <a:r>
                        <a:rPr lang="en-US" sz="1400"/>
                        <a:t> Parallel RCT</a:t>
                      </a:r>
                    </a:p>
                    <a:p>
                      <a:pPr marL="285750" indent="-285750">
                        <a:buFont typeface="Arial" panose="020B0604020202020204" pitchFamily="34" charset="0"/>
                        <a:buChar char="•"/>
                      </a:pPr>
                      <a:r>
                        <a:rPr lang="en-US" sz="1400"/>
                        <a:t>20% mannitol (single 231 mL dose) vs 7.45% HTS (single 100 mL dose)</a:t>
                      </a:r>
                    </a:p>
                    <a:p>
                      <a:pPr marL="0" indent="0">
                        <a:buFont typeface="Arial" panose="020B0604020202020204" pitchFamily="34" charset="0"/>
                        <a:buNone/>
                      </a:pPr>
                      <a:endParaRPr lang="en-US" sz="1400"/>
                    </a:p>
                  </a:txBody>
                  <a:tcPr>
                    <a:solidFill>
                      <a:schemeClr val="accent1"/>
                    </a:solidFill>
                  </a:tcPr>
                </a:tc>
                <a:tc hMerge="1">
                  <a:txBody>
                    <a:bodyPr/>
                    <a:lstStyle/>
                    <a:p>
                      <a:endParaRPr lang="en-US"/>
                    </a:p>
                  </a:txBody>
                  <a:tcPr/>
                </a:tc>
                <a:extLst>
                  <a:ext uri="{0D108BD9-81ED-4DB2-BD59-A6C34878D82A}">
                    <a16:rowId xmlns:a16="http://schemas.microsoft.com/office/drawing/2014/main" val="418116211"/>
                  </a:ext>
                </a:extLst>
              </a:tr>
              <a:tr h="307534">
                <a:tc rowSpan="5">
                  <a:txBody>
                    <a:bodyPr/>
                    <a:lstStyle/>
                    <a:p>
                      <a:r>
                        <a:rPr lang="en-US" sz="2000" b="1"/>
                        <a:t>Findings (n=20)</a:t>
                      </a:r>
                    </a:p>
                    <a:p>
                      <a:r>
                        <a:rPr lang="en-US" sz="2000" b="0"/>
                        <a:t>*17 of 20 had TBI</a:t>
                      </a:r>
                    </a:p>
                  </a:txBody>
                  <a:tcPr>
                    <a:solidFill>
                      <a:schemeClr val="accent1"/>
                    </a:solidFill>
                  </a:tcPr>
                </a:tc>
                <a:tc>
                  <a:txBody>
                    <a:bodyPr/>
                    <a:lstStyle/>
                    <a:p>
                      <a:endParaRPr lang="en-US" sz="2000"/>
                    </a:p>
                  </a:txBody>
                  <a:tcPr>
                    <a:solidFill>
                      <a:schemeClr val="accent1"/>
                    </a:solidFill>
                  </a:tcPr>
                </a:tc>
                <a:tc>
                  <a:txBody>
                    <a:bodyPr/>
                    <a:lstStyle/>
                    <a:p>
                      <a:pPr algn="ctr"/>
                      <a:r>
                        <a:rPr lang="en-US" sz="2000"/>
                        <a:t>Mannitol</a:t>
                      </a:r>
                    </a:p>
                  </a:txBody>
                  <a:tcPr>
                    <a:solidFill>
                      <a:schemeClr val="accent1"/>
                    </a:solidFill>
                  </a:tcPr>
                </a:tc>
                <a:tc>
                  <a:txBody>
                    <a:bodyPr/>
                    <a:lstStyle/>
                    <a:p>
                      <a:pPr algn="ctr"/>
                      <a:r>
                        <a:rPr lang="en-US" sz="2000"/>
                        <a:t>HTS</a:t>
                      </a:r>
                    </a:p>
                  </a:txBody>
                  <a:tcPr>
                    <a:solidFill>
                      <a:schemeClr val="accent1"/>
                    </a:solidFill>
                  </a:tcPr>
                </a:tc>
                <a:extLst>
                  <a:ext uri="{0D108BD9-81ED-4DB2-BD59-A6C34878D82A}">
                    <a16:rowId xmlns:a16="http://schemas.microsoft.com/office/drawing/2014/main" val="1995659531"/>
                  </a:ext>
                </a:extLst>
              </a:tr>
              <a:tr h="92922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ICP reduction 30 min after infusion</a:t>
                      </a:r>
                    </a:p>
                  </a:txBody>
                  <a:tcPr>
                    <a:solidFill>
                      <a:schemeClr val="accent1"/>
                    </a:solidFill>
                  </a:tcPr>
                </a:tc>
                <a:tc>
                  <a:txBody>
                    <a:bodyPr/>
                    <a:lstStyle/>
                    <a:p>
                      <a:pPr algn="ctr"/>
                      <a:r>
                        <a:rPr lang="en-US" sz="2000"/>
                        <a:t>41% </a:t>
                      </a:r>
                      <a:r>
                        <a:rPr lang="en-US" sz="2000" u="sng"/>
                        <a:t>+</a:t>
                      </a:r>
                      <a:r>
                        <a:rPr lang="en-US" sz="2000"/>
                        <a:t> 23%</a:t>
                      </a:r>
                    </a:p>
                  </a:txBody>
                  <a:tcPr>
                    <a:solidFill>
                      <a:schemeClr val="accent1"/>
                    </a:solidFill>
                  </a:tcPr>
                </a:tc>
                <a:tc>
                  <a:txBody>
                    <a:bodyPr/>
                    <a:lstStyle/>
                    <a:p>
                      <a:pPr algn="ctr"/>
                      <a:r>
                        <a:rPr lang="en-US" sz="2000"/>
                        <a:t>37% </a:t>
                      </a:r>
                      <a:r>
                        <a:rPr lang="en-US" sz="2000" u="sng"/>
                        <a:t>+</a:t>
                      </a:r>
                      <a:r>
                        <a:rPr lang="en-US" sz="2000"/>
                        <a:t> 18%</a:t>
                      </a:r>
                    </a:p>
                  </a:txBody>
                  <a:tcPr>
                    <a:solidFill>
                      <a:schemeClr val="accent1"/>
                    </a:solidFill>
                  </a:tcPr>
                </a:tc>
                <a:extLst>
                  <a:ext uri="{0D108BD9-81ED-4DB2-BD59-A6C34878D82A}">
                    <a16:rowId xmlns:a16="http://schemas.microsoft.com/office/drawing/2014/main" val="1237313388"/>
                  </a:ext>
                </a:extLst>
              </a:tr>
              <a:tr h="330998">
                <a:tc vMerge="1">
                  <a:txBody>
                    <a:bodyPr/>
                    <a:lstStyle/>
                    <a:p>
                      <a:endParaRPr lang="en-US" sz="1400"/>
                    </a:p>
                  </a:txBody>
                  <a:tcPr>
                    <a:solidFill>
                      <a:schemeClr val="accent1"/>
                    </a:solidFill>
                  </a:tcPr>
                </a:tc>
                <a:tc>
                  <a:txBody>
                    <a:bodyPr/>
                    <a:lstStyle/>
                    <a:p>
                      <a:r>
                        <a:rPr lang="en-US" sz="2000"/>
                        <a:t>60 min</a:t>
                      </a:r>
                    </a:p>
                  </a:txBody>
                  <a:tcPr>
                    <a:solidFill>
                      <a:schemeClr val="accent1"/>
                    </a:solidFill>
                  </a:tcPr>
                </a:tc>
                <a:tc>
                  <a:txBody>
                    <a:bodyPr/>
                    <a:lstStyle/>
                    <a:p>
                      <a:pPr algn="ctr"/>
                      <a:r>
                        <a:rPr lang="en-US" sz="2000"/>
                        <a:t>45% </a:t>
                      </a:r>
                      <a:r>
                        <a:rPr lang="en-US" sz="2000" u="sng"/>
                        <a:t>+</a:t>
                      </a:r>
                      <a:r>
                        <a:rPr lang="en-US" sz="2000"/>
                        <a:t> 19%</a:t>
                      </a:r>
                    </a:p>
                  </a:txBody>
                  <a:tcPr>
                    <a:solidFill>
                      <a:schemeClr val="accent1"/>
                    </a:solidFill>
                  </a:tcPr>
                </a:tc>
                <a:tc>
                  <a:txBody>
                    <a:bodyPr/>
                    <a:lstStyle/>
                    <a:p>
                      <a:pPr algn="ctr"/>
                      <a:r>
                        <a:rPr lang="en-US" sz="2000"/>
                        <a:t>35% </a:t>
                      </a:r>
                      <a:r>
                        <a:rPr lang="en-US" sz="2000" u="sng"/>
                        <a:t>+</a:t>
                      </a:r>
                      <a:r>
                        <a:rPr lang="en-US" sz="2000"/>
                        <a:t> 14%</a:t>
                      </a:r>
                    </a:p>
                  </a:txBody>
                  <a:tcPr>
                    <a:solidFill>
                      <a:schemeClr val="accent1"/>
                    </a:solidFill>
                  </a:tcPr>
                </a:tc>
                <a:extLst>
                  <a:ext uri="{0D108BD9-81ED-4DB2-BD59-A6C34878D82A}">
                    <a16:rowId xmlns:a16="http://schemas.microsoft.com/office/drawing/2014/main" val="2448554405"/>
                  </a:ext>
                </a:extLst>
              </a:tr>
              <a:tr h="30753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90 min</a:t>
                      </a:r>
                    </a:p>
                  </a:txBody>
                  <a:tcPr>
                    <a:solidFill>
                      <a:schemeClr val="accent1"/>
                    </a:solidFill>
                  </a:tcPr>
                </a:tc>
                <a:tc>
                  <a:txBody>
                    <a:bodyPr/>
                    <a:lstStyle/>
                    <a:p>
                      <a:pPr algn="ctr"/>
                      <a:r>
                        <a:rPr lang="en-US" sz="2000"/>
                        <a:t>35% </a:t>
                      </a:r>
                      <a:r>
                        <a:rPr lang="en-US" sz="2000" u="sng"/>
                        <a:t>+</a:t>
                      </a:r>
                      <a:r>
                        <a:rPr lang="en-US" sz="2000"/>
                        <a:t> 12%</a:t>
                      </a:r>
                    </a:p>
                  </a:txBody>
                  <a:tcPr>
                    <a:solidFill>
                      <a:schemeClr val="accent1"/>
                    </a:solidFill>
                  </a:tcPr>
                </a:tc>
                <a:tc>
                  <a:txBody>
                    <a:bodyPr/>
                    <a:lstStyle/>
                    <a:p>
                      <a:pPr algn="ctr"/>
                      <a:r>
                        <a:rPr lang="en-US" sz="2000"/>
                        <a:t>31% </a:t>
                      </a:r>
                      <a:r>
                        <a:rPr lang="en-US" sz="2000" u="sng"/>
                        <a:t>+</a:t>
                      </a:r>
                      <a:r>
                        <a:rPr lang="en-US" sz="2000"/>
                        <a:t> 15%</a:t>
                      </a:r>
                    </a:p>
                  </a:txBody>
                  <a:tcPr>
                    <a:solidFill>
                      <a:schemeClr val="accent1"/>
                    </a:solidFill>
                  </a:tcPr>
                </a:tc>
                <a:extLst>
                  <a:ext uri="{0D108BD9-81ED-4DB2-BD59-A6C34878D82A}">
                    <a16:rowId xmlns:a16="http://schemas.microsoft.com/office/drawing/2014/main" val="137269425"/>
                  </a:ext>
                </a:extLst>
              </a:tr>
              <a:tr h="4110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120 min</a:t>
                      </a:r>
                    </a:p>
                  </a:txBody>
                  <a:tcPr>
                    <a:solidFill>
                      <a:schemeClr val="accent1"/>
                    </a:solidFill>
                  </a:tcPr>
                </a:tc>
                <a:tc>
                  <a:txBody>
                    <a:bodyPr/>
                    <a:lstStyle/>
                    <a:p>
                      <a:pPr algn="ctr"/>
                      <a:r>
                        <a:rPr lang="en-US" sz="2000"/>
                        <a:t>32% </a:t>
                      </a:r>
                      <a:r>
                        <a:rPr lang="en-US" sz="2000" u="sng"/>
                        <a:t>+</a:t>
                      </a:r>
                      <a:r>
                        <a:rPr lang="en-US" sz="2000"/>
                        <a:t> 12%</a:t>
                      </a:r>
                    </a:p>
                  </a:txBody>
                  <a:tcPr>
                    <a:solidFill>
                      <a:schemeClr val="accent1"/>
                    </a:solidFill>
                  </a:tcPr>
                </a:tc>
                <a:tc>
                  <a:txBody>
                    <a:bodyPr/>
                    <a:lstStyle/>
                    <a:p>
                      <a:pPr algn="ctr"/>
                      <a:r>
                        <a:rPr lang="en-US" sz="2000"/>
                        <a:t>23% </a:t>
                      </a:r>
                      <a:r>
                        <a:rPr lang="en-US" sz="2000" u="sng"/>
                        <a:t>+</a:t>
                      </a:r>
                      <a:r>
                        <a:rPr lang="en-US" sz="2000"/>
                        <a:t> 10%</a:t>
                      </a:r>
                    </a:p>
                  </a:txBody>
                  <a:tcPr>
                    <a:solidFill>
                      <a:schemeClr val="accent1"/>
                    </a:solidFill>
                  </a:tcPr>
                </a:tc>
                <a:extLst>
                  <a:ext uri="{0D108BD9-81ED-4DB2-BD59-A6C34878D82A}">
                    <a16:rowId xmlns:a16="http://schemas.microsoft.com/office/drawing/2014/main" val="4165259916"/>
                  </a:ext>
                </a:extLst>
              </a:tr>
            </a:tbl>
          </a:graphicData>
        </a:graphic>
      </p:graphicFrame>
      <p:sp>
        <p:nvSpPr>
          <p:cNvPr id="6" name="Title 1">
            <a:extLst>
              <a:ext uri="{FF2B5EF4-FFF2-40B4-BE49-F238E27FC236}">
                <a16:creationId xmlns:a16="http://schemas.microsoft.com/office/drawing/2014/main" id="{55089F64-485F-4079-92C0-0572377A3438}"/>
              </a:ext>
            </a:extLst>
          </p:cNvPr>
          <p:cNvSpPr txBox="1">
            <a:spLocks/>
          </p:cNvSpPr>
          <p:nvPr/>
        </p:nvSpPr>
        <p:spPr>
          <a:xfrm>
            <a:off x="1478026" y="345747"/>
            <a:ext cx="948461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US" sz="3200"/>
              <a:t>1. </a:t>
            </a:r>
            <a:r>
              <a:rPr lang="en-US" sz="3200" noProof="1"/>
              <a:t>no difference in ICP reduction</a:t>
            </a:r>
            <a:br>
              <a:rPr lang="en-US" sz="1800" noProof="1"/>
            </a:br>
            <a:endParaRPr lang="en-US" sz="2400"/>
          </a:p>
        </p:txBody>
      </p:sp>
      <p:pic>
        <p:nvPicPr>
          <p:cNvPr id="3" name="Picture 2">
            <a:extLst>
              <a:ext uri="{FF2B5EF4-FFF2-40B4-BE49-F238E27FC236}">
                <a16:creationId xmlns:a16="http://schemas.microsoft.com/office/drawing/2014/main" id="{53FB4099-9557-4E51-878D-78A18F1FC2FE}"/>
              </a:ext>
            </a:extLst>
          </p:cNvPr>
          <p:cNvPicPr>
            <a:picLocks noChangeAspect="1"/>
          </p:cNvPicPr>
          <p:nvPr/>
        </p:nvPicPr>
        <p:blipFill>
          <a:blip r:embed="rId3"/>
          <a:stretch>
            <a:fillRect/>
          </a:stretch>
        </p:blipFill>
        <p:spPr>
          <a:xfrm>
            <a:off x="1122299" y="1305787"/>
            <a:ext cx="6848475" cy="1352550"/>
          </a:xfrm>
          <a:prstGeom prst="rect">
            <a:avLst/>
          </a:prstGeom>
        </p:spPr>
      </p:pic>
      <p:sp>
        <p:nvSpPr>
          <p:cNvPr id="7" name="Rectangle 6">
            <a:extLst>
              <a:ext uri="{FF2B5EF4-FFF2-40B4-BE49-F238E27FC236}">
                <a16:creationId xmlns:a16="http://schemas.microsoft.com/office/drawing/2014/main" id="{2F7F6D34-9CA2-46FD-8015-2A50C1E54C4D}"/>
              </a:ext>
            </a:extLst>
          </p:cNvPr>
          <p:cNvSpPr/>
          <p:nvPr/>
        </p:nvSpPr>
        <p:spPr>
          <a:xfrm>
            <a:off x="1266879" y="1206461"/>
            <a:ext cx="6703895" cy="135255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013EB599-A6DE-45F6-9E39-F0DD61816C10}"/>
              </a:ext>
            </a:extLst>
          </p:cNvPr>
          <p:cNvSpPr>
            <a:spLocks noGrp="1"/>
          </p:cNvSpPr>
          <p:nvPr>
            <p:ph type="ftr" sz="quarter" idx="11"/>
          </p:nvPr>
        </p:nvSpPr>
        <p:spPr>
          <a:xfrm>
            <a:off x="240323" y="6321384"/>
            <a:ext cx="1598525" cy="365125"/>
          </a:xfrm>
        </p:spPr>
        <p:txBody>
          <a:bodyPr/>
          <a:lstStyle/>
          <a:p>
            <a:pPr algn="l"/>
            <a:r>
              <a:rPr lang="en-US" sz="1400" err="1"/>
              <a:t>Francony</a:t>
            </a:r>
            <a:r>
              <a:rPr lang="en-US" sz="1400"/>
              <a:t>, 2008</a:t>
            </a:r>
          </a:p>
        </p:txBody>
      </p:sp>
      <p:sp>
        <p:nvSpPr>
          <p:cNvPr id="9" name="Slide Number Placeholder 8">
            <a:extLst>
              <a:ext uri="{FF2B5EF4-FFF2-40B4-BE49-F238E27FC236}">
                <a16:creationId xmlns:a16="http://schemas.microsoft.com/office/drawing/2014/main" id="{4BD3FF3C-3066-4174-B8CD-E45D50CCDD07}"/>
              </a:ext>
            </a:extLst>
          </p:cNvPr>
          <p:cNvSpPr>
            <a:spLocks noGrp="1"/>
          </p:cNvSpPr>
          <p:nvPr>
            <p:ph type="sldNum" sz="quarter" idx="12"/>
          </p:nvPr>
        </p:nvSpPr>
        <p:spPr/>
        <p:txBody>
          <a:bodyPr/>
          <a:lstStyle/>
          <a:p>
            <a:fld id="{B5CEABB6-07DC-46E8-9B57-56EC44A396E5}" type="slidenum">
              <a:rPr lang="en-US" smtClean="0"/>
              <a:t>30</a:t>
            </a:fld>
            <a:endParaRPr lang="en-US"/>
          </a:p>
        </p:txBody>
      </p:sp>
    </p:spTree>
    <p:extLst>
      <p:ext uri="{BB962C8B-B14F-4D97-AF65-F5344CB8AC3E}">
        <p14:creationId xmlns:p14="http://schemas.microsoft.com/office/powerpoint/2010/main" val="2195908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640080" y="29661"/>
            <a:ext cx="11257279" cy="1325563"/>
          </a:xfrm>
        </p:spPr>
        <p:txBody>
          <a:bodyPr>
            <a:normAutofit/>
          </a:bodyPr>
          <a:lstStyle/>
          <a:p>
            <a:pPr algn="l"/>
            <a:r>
              <a:rPr lang="en-US" sz="3200"/>
              <a:t>2. Potential difference IS NOT clinically relevant</a:t>
            </a:r>
          </a:p>
        </p:txBody>
      </p:sp>
      <p:graphicFrame>
        <p:nvGraphicFramePr>
          <p:cNvPr id="6" name="Table 28">
            <a:extLst>
              <a:ext uri="{FF2B5EF4-FFF2-40B4-BE49-F238E27FC236}">
                <a16:creationId xmlns:a16="http://schemas.microsoft.com/office/drawing/2014/main" id="{9A9A6893-2E68-410F-8FEA-CCE3660872DD}"/>
              </a:ext>
            </a:extLst>
          </p:cNvPr>
          <p:cNvGraphicFramePr>
            <a:graphicFrameLocks noGrp="1"/>
          </p:cNvGraphicFramePr>
          <p:nvPr>
            <p:extLst>
              <p:ext uri="{D42A27DB-BD31-4B8C-83A1-F6EECF244321}">
                <p14:modId xmlns:p14="http://schemas.microsoft.com/office/powerpoint/2010/main" val="4051892985"/>
              </p:ext>
            </p:extLst>
          </p:nvPr>
        </p:nvGraphicFramePr>
        <p:xfrm>
          <a:off x="330909" y="2049027"/>
          <a:ext cx="5332349" cy="2573215"/>
        </p:xfrm>
        <a:graphic>
          <a:graphicData uri="http://schemas.openxmlformats.org/drawingml/2006/table">
            <a:tbl>
              <a:tblPr firstRow="1" bandRow="1">
                <a:tableStyleId>{5C22544A-7EE6-4342-B048-85BDC9FD1C3A}</a:tableStyleId>
              </a:tblPr>
              <a:tblGrid>
                <a:gridCol w="1109309">
                  <a:extLst>
                    <a:ext uri="{9D8B030D-6E8A-4147-A177-3AD203B41FA5}">
                      <a16:colId xmlns:a16="http://schemas.microsoft.com/office/drawing/2014/main" val="3534744826"/>
                    </a:ext>
                  </a:extLst>
                </a:gridCol>
                <a:gridCol w="4223040">
                  <a:extLst>
                    <a:ext uri="{9D8B030D-6E8A-4147-A177-3AD203B41FA5}">
                      <a16:colId xmlns:a16="http://schemas.microsoft.com/office/drawing/2014/main" val="599541360"/>
                    </a:ext>
                  </a:extLst>
                </a:gridCol>
              </a:tblGrid>
              <a:tr h="547417">
                <a:tc gridSpan="2">
                  <a:txBody>
                    <a:bodyPr/>
                    <a:lstStyle/>
                    <a:p>
                      <a:pPr algn="ctr"/>
                      <a:r>
                        <a:rPr lang="en-US" b="1">
                          <a:solidFill>
                            <a:schemeClr val="tx1"/>
                          </a:solidFill>
                        </a:rPr>
                        <a:t>Patil and Gupta, 2019</a:t>
                      </a:r>
                    </a:p>
                  </a:txBody>
                  <a:tcPr anchor="ctr">
                    <a:solidFill>
                      <a:schemeClr val="accent1">
                        <a:lumMod val="90000"/>
                      </a:schemeClr>
                    </a:solidFill>
                  </a:tcPr>
                </a:tc>
                <a:tc hMerge="1">
                  <a:txBody>
                    <a:bodyPr/>
                    <a:lstStyle/>
                    <a:p>
                      <a:endParaRPr lang="en-US"/>
                    </a:p>
                  </a:txBody>
                  <a:tcPr/>
                </a:tc>
                <a:extLst>
                  <a:ext uri="{0D108BD9-81ED-4DB2-BD59-A6C34878D82A}">
                    <a16:rowId xmlns:a16="http://schemas.microsoft.com/office/drawing/2014/main" val="3828578190"/>
                  </a:ext>
                </a:extLst>
              </a:tr>
              <a:tr h="2025798">
                <a:tc>
                  <a:txBody>
                    <a:bodyPr/>
                    <a:lstStyle/>
                    <a:p>
                      <a:r>
                        <a:rPr lang="en-US" sz="1800" b="1"/>
                        <a:t>Study</a:t>
                      </a:r>
                    </a:p>
                    <a:p>
                      <a:endParaRPr lang="en-US" sz="1800" b="1"/>
                    </a:p>
                  </a:txBody>
                  <a:tcPr>
                    <a:solidFill>
                      <a:schemeClr val="accent1"/>
                    </a:solidFill>
                  </a:tcPr>
                </a:tc>
                <a:tc>
                  <a:txBody>
                    <a:bodyPr/>
                    <a:lstStyle/>
                    <a:p>
                      <a:pPr marL="285750" indent="-285750">
                        <a:buFont typeface="Arial" panose="020B0604020202020204" pitchFamily="34" charset="0"/>
                        <a:buChar char="•"/>
                      </a:pPr>
                      <a:r>
                        <a:rPr lang="en-US" sz="1800" b="0"/>
                        <a:t>RCT</a:t>
                      </a:r>
                    </a:p>
                    <a:p>
                      <a:pPr marL="285750" indent="-285750">
                        <a:buFont typeface="Arial" panose="020B0604020202020204" pitchFamily="34" charset="0"/>
                        <a:buChar char="•"/>
                      </a:pPr>
                      <a:r>
                        <a:rPr lang="en-US" sz="1800" b="0"/>
                        <a:t>Equal osmolar doses of 3% NaCl vs 20% mannitol vs 10% mannitol + 10% glycerol on the reduction of ICP in patients with TBI</a:t>
                      </a:r>
                    </a:p>
                    <a:p>
                      <a:pPr marL="285750" lvl="0" indent="-285750">
                        <a:buFont typeface="Arial" panose="020B0604020202020204" pitchFamily="34" charset="0"/>
                        <a:buChar char="•"/>
                      </a:pPr>
                      <a:r>
                        <a:rPr lang="en-US" sz="1800" b="0"/>
                        <a:t>Outcomes: ICP reduction and CPP increase</a:t>
                      </a:r>
                    </a:p>
                  </a:txBody>
                  <a:tcPr>
                    <a:solidFill>
                      <a:schemeClr val="accent1"/>
                    </a:solidFill>
                  </a:tcPr>
                </a:tc>
                <a:extLst>
                  <a:ext uri="{0D108BD9-81ED-4DB2-BD59-A6C34878D82A}">
                    <a16:rowId xmlns:a16="http://schemas.microsoft.com/office/drawing/2014/main" val="418116211"/>
                  </a:ext>
                </a:extLst>
              </a:tr>
            </a:tbl>
          </a:graphicData>
        </a:graphic>
      </p:graphicFrame>
      <p:pic>
        <p:nvPicPr>
          <p:cNvPr id="7" name="Picture 8" descr="A picture containing text, receipt, screenshot, document&#10;&#10;Description automatically generated">
            <a:extLst>
              <a:ext uri="{FF2B5EF4-FFF2-40B4-BE49-F238E27FC236}">
                <a16:creationId xmlns:a16="http://schemas.microsoft.com/office/drawing/2014/main" id="{F146E072-3475-BB28-F532-2EE5AA4E1729}"/>
              </a:ext>
            </a:extLst>
          </p:cNvPr>
          <p:cNvPicPr>
            <a:picLocks noChangeAspect="1"/>
          </p:cNvPicPr>
          <p:nvPr/>
        </p:nvPicPr>
        <p:blipFill>
          <a:blip r:embed="rId4"/>
          <a:stretch>
            <a:fillRect/>
          </a:stretch>
        </p:blipFill>
        <p:spPr>
          <a:xfrm>
            <a:off x="6210297" y="1483583"/>
            <a:ext cx="5488130" cy="5050016"/>
          </a:xfrm>
          <a:prstGeom prst="rect">
            <a:avLst/>
          </a:prstGeom>
        </p:spPr>
      </p:pic>
      <p:sp>
        <p:nvSpPr>
          <p:cNvPr id="9" name="Rectangle 8">
            <a:extLst>
              <a:ext uri="{FF2B5EF4-FFF2-40B4-BE49-F238E27FC236}">
                <a16:creationId xmlns:a16="http://schemas.microsoft.com/office/drawing/2014/main" id="{2838E674-A309-314F-5DD9-6A4370B8A2E7}"/>
              </a:ext>
            </a:extLst>
          </p:cNvPr>
          <p:cNvSpPr/>
          <p:nvPr/>
        </p:nvSpPr>
        <p:spPr>
          <a:xfrm>
            <a:off x="6157476" y="2239563"/>
            <a:ext cx="5593772" cy="987135"/>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2B889F-2F2B-0777-4F35-A0E7AF86328F}"/>
              </a:ext>
            </a:extLst>
          </p:cNvPr>
          <p:cNvSpPr txBox="1"/>
          <p:nvPr/>
        </p:nvSpPr>
        <p:spPr>
          <a:xfrm>
            <a:off x="387931" y="4750632"/>
            <a:ext cx="521830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t>General TBI treatment goals: </a:t>
            </a:r>
          </a:p>
          <a:p>
            <a:pPr marL="742950" lvl="1" indent="-285750">
              <a:buFont typeface="Arial"/>
              <a:buChar char="•"/>
            </a:pPr>
            <a:r>
              <a:rPr lang="en-US" b="1"/>
              <a:t>Maintain ICP &lt;22 mmHg</a:t>
            </a:r>
          </a:p>
          <a:p>
            <a:pPr marL="742950" lvl="1" indent="-285750">
              <a:buFont typeface="Arial"/>
              <a:buChar char="•"/>
            </a:pPr>
            <a:r>
              <a:rPr lang="en-US" b="1"/>
              <a:t>Maintain CPP between 60-70 mmHg</a:t>
            </a:r>
          </a:p>
          <a:p>
            <a:pPr marL="285750" indent="-285750">
              <a:buFont typeface="Arial"/>
              <a:buChar char="•"/>
            </a:pPr>
            <a:r>
              <a:rPr lang="en-US"/>
              <a:t>ICP in health individuals: 7-15 mmHg</a:t>
            </a:r>
          </a:p>
          <a:p>
            <a:pPr marL="285750" indent="-285750">
              <a:buFont typeface="Arial"/>
              <a:buChar char="•"/>
            </a:pPr>
            <a:r>
              <a:rPr lang="en-US"/>
              <a:t>CPP in health individuals: 60-80 mmHg</a:t>
            </a:r>
          </a:p>
        </p:txBody>
      </p:sp>
      <p:sp>
        <p:nvSpPr>
          <p:cNvPr id="5" name="Rectangle 4">
            <a:extLst>
              <a:ext uri="{FF2B5EF4-FFF2-40B4-BE49-F238E27FC236}">
                <a16:creationId xmlns:a16="http://schemas.microsoft.com/office/drawing/2014/main" id="{4E0D8086-2EBD-8B9F-CB6E-A7AD340A1046}"/>
              </a:ext>
            </a:extLst>
          </p:cNvPr>
          <p:cNvSpPr/>
          <p:nvPr/>
        </p:nvSpPr>
        <p:spPr>
          <a:xfrm>
            <a:off x="6150921" y="4406373"/>
            <a:ext cx="5593772" cy="987135"/>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6680AA-57B7-47A7-9945-A3E4FBA7A245}"/>
              </a:ext>
            </a:extLst>
          </p:cNvPr>
          <p:cNvSpPr txBox="1"/>
          <p:nvPr/>
        </p:nvSpPr>
        <p:spPr>
          <a:xfrm>
            <a:off x="6096000" y="1114251"/>
            <a:ext cx="20462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Findings (n=120)</a:t>
            </a:r>
          </a:p>
        </p:txBody>
      </p:sp>
      <p:pic>
        <p:nvPicPr>
          <p:cNvPr id="10" name="Picture 9">
            <a:extLst>
              <a:ext uri="{FF2B5EF4-FFF2-40B4-BE49-F238E27FC236}">
                <a16:creationId xmlns:a16="http://schemas.microsoft.com/office/drawing/2014/main" id="{985048F5-6019-45DD-859D-9235C2FF63E4}"/>
              </a:ext>
            </a:extLst>
          </p:cNvPr>
          <p:cNvPicPr>
            <a:picLocks noChangeAspect="1"/>
          </p:cNvPicPr>
          <p:nvPr/>
        </p:nvPicPr>
        <p:blipFill rotWithShape="1">
          <a:blip r:embed="rId5"/>
          <a:srcRect l="2368" r="3164"/>
          <a:stretch/>
        </p:blipFill>
        <p:spPr>
          <a:xfrm>
            <a:off x="172946" y="1114251"/>
            <a:ext cx="5860466" cy="806122"/>
          </a:xfrm>
          <a:prstGeom prst="rect">
            <a:avLst/>
          </a:prstGeom>
        </p:spPr>
      </p:pic>
      <p:sp>
        <p:nvSpPr>
          <p:cNvPr id="11" name="Rectangle 10">
            <a:extLst>
              <a:ext uri="{FF2B5EF4-FFF2-40B4-BE49-F238E27FC236}">
                <a16:creationId xmlns:a16="http://schemas.microsoft.com/office/drawing/2014/main" id="{1D36124B-1610-4276-9534-05781FB40D75}"/>
              </a:ext>
            </a:extLst>
          </p:cNvPr>
          <p:cNvSpPr/>
          <p:nvPr/>
        </p:nvSpPr>
        <p:spPr>
          <a:xfrm>
            <a:off x="81753" y="1114252"/>
            <a:ext cx="6022902" cy="80612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a:extLst>
              <a:ext uri="{FF2B5EF4-FFF2-40B4-BE49-F238E27FC236}">
                <a16:creationId xmlns:a16="http://schemas.microsoft.com/office/drawing/2014/main" id="{4C31CEF1-3A6E-4491-9B1A-C6A922AC508D}"/>
              </a:ext>
            </a:extLst>
          </p:cNvPr>
          <p:cNvSpPr>
            <a:spLocks noGrp="1"/>
          </p:cNvSpPr>
          <p:nvPr>
            <p:ph type="ftr" sz="quarter" idx="11"/>
          </p:nvPr>
        </p:nvSpPr>
        <p:spPr>
          <a:xfrm>
            <a:off x="330909" y="6356350"/>
            <a:ext cx="1994812" cy="365125"/>
          </a:xfrm>
        </p:spPr>
        <p:txBody>
          <a:bodyPr/>
          <a:lstStyle/>
          <a:p>
            <a:pPr algn="l"/>
            <a:r>
              <a:rPr lang="en-US" sz="1400"/>
              <a:t>Patil and Gupta, 2019</a:t>
            </a:r>
          </a:p>
        </p:txBody>
      </p:sp>
      <p:sp>
        <p:nvSpPr>
          <p:cNvPr id="15" name="Slide Number Placeholder 14">
            <a:extLst>
              <a:ext uri="{FF2B5EF4-FFF2-40B4-BE49-F238E27FC236}">
                <a16:creationId xmlns:a16="http://schemas.microsoft.com/office/drawing/2014/main" id="{277D0EF9-A516-4D35-81DF-F99915610EF1}"/>
              </a:ext>
            </a:extLst>
          </p:cNvPr>
          <p:cNvSpPr>
            <a:spLocks noGrp="1"/>
          </p:cNvSpPr>
          <p:nvPr>
            <p:ph type="sldNum" sz="quarter" idx="12"/>
          </p:nvPr>
        </p:nvSpPr>
        <p:spPr/>
        <p:txBody>
          <a:bodyPr/>
          <a:lstStyle/>
          <a:p>
            <a:fld id="{B5CEABB6-07DC-46E8-9B57-56EC44A396E5}" type="slidenum">
              <a:rPr lang="en-US" smtClean="0"/>
              <a:t>31</a:t>
            </a:fld>
            <a:endParaRPr lang="en-US"/>
          </a:p>
        </p:txBody>
      </p:sp>
    </p:spTree>
    <p:extLst>
      <p:ext uri="{BB962C8B-B14F-4D97-AF65-F5344CB8AC3E}">
        <p14:creationId xmlns:p14="http://schemas.microsoft.com/office/powerpoint/2010/main" val="4280485280"/>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9F9F29-20E7-4E4A-AF5A-41C2BDD497E4}"/>
              </a:ext>
            </a:extLst>
          </p:cNvPr>
          <p:cNvSpPr txBox="1">
            <a:spLocks/>
          </p:cNvSpPr>
          <p:nvPr/>
        </p:nvSpPr>
        <p:spPr>
          <a:xfrm>
            <a:off x="1625600" y="338502"/>
            <a:ext cx="8940800" cy="711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US" sz="3200"/>
              <a:t>3. No difference in mortality or long-term outcomes</a:t>
            </a:r>
          </a:p>
        </p:txBody>
      </p:sp>
      <p:graphicFrame>
        <p:nvGraphicFramePr>
          <p:cNvPr id="7" name="Table 28">
            <a:extLst>
              <a:ext uri="{FF2B5EF4-FFF2-40B4-BE49-F238E27FC236}">
                <a16:creationId xmlns:a16="http://schemas.microsoft.com/office/drawing/2014/main" id="{C168A9E4-78F4-4B86-B1CB-96DCD481827C}"/>
              </a:ext>
            </a:extLst>
          </p:cNvPr>
          <p:cNvGraphicFramePr>
            <a:graphicFrameLocks noGrp="1"/>
          </p:cNvGraphicFramePr>
          <p:nvPr>
            <p:extLst>
              <p:ext uri="{D42A27DB-BD31-4B8C-83A1-F6EECF244321}">
                <p14:modId xmlns:p14="http://schemas.microsoft.com/office/powerpoint/2010/main" val="713123981"/>
              </p:ext>
            </p:extLst>
          </p:nvPr>
        </p:nvGraphicFramePr>
        <p:xfrm>
          <a:off x="439118" y="1126710"/>
          <a:ext cx="4483788" cy="3788954"/>
        </p:xfrm>
        <a:graphic>
          <a:graphicData uri="http://schemas.openxmlformats.org/drawingml/2006/table">
            <a:tbl>
              <a:tblPr firstRow="1" bandRow="1">
                <a:tableStyleId>{5C22544A-7EE6-4342-B048-85BDC9FD1C3A}</a:tableStyleId>
              </a:tblPr>
              <a:tblGrid>
                <a:gridCol w="1400449">
                  <a:extLst>
                    <a:ext uri="{9D8B030D-6E8A-4147-A177-3AD203B41FA5}">
                      <a16:colId xmlns:a16="http://schemas.microsoft.com/office/drawing/2014/main" val="3534744826"/>
                    </a:ext>
                  </a:extLst>
                </a:gridCol>
                <a:gridCol w="3083339">
                  <a:extLst>
                    <a:ext uri="{9D8B030D-6E8A-4147-A177-3AD203B41FA5}">
                      <a16:colId xmlns:a16="http://schemas.microsoft.com/office/drawing/2014/main" val="599541360"/>
                    </a:ext>
                  </a:extLst>
                </a:gridCol>
              </a:tblGrid>
              <a:tr h="685162">
                <a:tc gridSpan="2">
                  <a:txBody>
                    <a:bodyPr/>
                    <a:lstStyle/>
                    <a:p>
                      <a:pPr algn="ctr"/>
                      <a:r>
                        <a:rPr lang="en-US" sz="2000" b="1" err="1">
                          <a:solidFill>
                            <a:schemeClr val="tx1"/>
                          </a:solidFill>
                        </a:rPr>
                        <a:t>Cottenceau</a:t>
                      </a:r>
                      <a:r>
                        <a:rPr lang="en-US" sz="2000" b="1">
                          <a:solidFill>
                            <a:schemeClr val="tx1"/>
                          </a:solidFill>
                        </a:rPr>
                        <a:t> et al., 2011</a:t>
                      </a:r>
                    </a:p>
                  </a:txBody>
                  <a:tcPr anchor="ctr">
                    <a:solidFill>
                      <a:schemeClr val="accent1">
                        <a:lumMod val="90000"/>
                      </a:schemeClr>
                    </a:solidFill>
                  </a:tcPr>
                </a:tc>
                <a:tc hMerge="1">
                  <a:txBody>
                    <a:bodyPr/>
                    <a:lstStyle/>
                    <a:p>
                      <a:endParaRPr lang="en-US"/>
                    </a:p>
                  </a:txBody>
                  <a:tcPr/>
                </a:tc>
                <a:extLst>
                  <a:ext uri="{0D108BD9-81ED-4DB2-BD59-A6C34878D82A}">
                    <a16:rowId xmlns:a16="http://schemas.microsoft.com/office/drawing/2014/main" val="3828578190"/>
                  </a:ext>
                </a:extLst>
              </a:tr>
              <a:tr h="1737753">
                <a:tc>
                  <a:txBody>
                    <a:bodyPr/>
                    <a:lstStyle/>
                    <a:p>
                      <a:r>
                        <a:rPr lang="en-US" sz="2000" b="1"/>
                        <a:t>Study</a:t>
                      </a:r>
                    </a:p>
                  </a:txBody>
                  <a:tcPr>
                    <a:solidFill>
                      <a:schemeClr val="accent1"/>
                    </a:solidFill>
                  </a:tcPr>
                </a:tc>
                <a:tc>
                  <a:txBody>
                    <a:bodyPr/>
                    <a:lstStyle/>
                    <a:p>
                      <a:pPr marL="285750" indent="-285750">
                        <a:buFont typeface="Arial" panose="020B0604020202020204" pitchFamily="34" charset="0"/>
                        <a:buChar char="•"/>
                      </a:pPr>
                      <a:r>
                        <a:rPr lang="en-US" sz="2000"/>
                        <a:t>RCT</a:t>
                      </a:r>
                    </a:p>
                    <a:p>
                      <a:pPr marL="285750" indent="-285750">
                        <a:buFont typeface="Arial" panose="020B0604020202020204" pitchFamily="34" charset="0"/>
                        <a:buChar char="•"/>
                      </a:pPr>
                      <a:r>
                        <a:rPr lang="en-US" sz="2000"/>
                        <a:t>20% mannitol (4 mL/kg) vs 7.5% NaCl 2 (mL/kg)</a:t>
                      </a:r>
                    </a:p>
                    <a:p>
                      <a:pPr marL="285750" indent="-285750">
                        <a:buFont typeface="Arial" panose="020B0604020202020204" pitchFamily="34" charset="0"/>
                        <a:buChar char="•"/>
                      </a:pPr>
                      <a:r>
                        <a:rPr lang="en-US" sz="2000"/>
                        <a:t>Primary outcome: GOS at 6 months</a:t>
                      </a:r>
                    </a:p>
                  </a:txBody>
                  <a:tcPr>
                    <a:solidFill>
                      <a:schemeClr val="accent1"/>
                    </a:solidFill>
                  </a:tcPr>
                </a:tc>
                <a:extLst>
                  <a:ext uri="{0D108BD9-81ED-4DB2-BD59-A6C34878D82A}">
                    <a16:rowId xmlns:a16="http://schemas.microsoft.com/office/drawing/2014/main" val="418116211"/>
                  </a:ext>
                </a:extLst>
              </a:tr>
              <a:tr h="1183552">
                <a:tc>
                  <a:txBody>
                    <a:bodyPr/>
                    <a:lstStyle/>
                    <a:p>
                      <a:r>
                        <a:rPr lang="en-US" sz="2000" b="1"/>
                        <a:t>Findings (n=47)</a:t>
                      </a:r>
                    </a:p>
                  </a:txBody>
                  <a:tcPr>
                    <a:solidFill>
                      <a:schemeClr val="accent1"/>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en-US" sz="2000"/>
                        <a:t>No difference in GOS score at 6 months</a:t>
                      </a:r>
                    </a:p>
                    <a:p>
                      <a:endParaRPr lang="en-US" sz="2000"/>
                    </a:p>
                  </a:txBody>
                  <a:tcPr>
                    <a:solidFill>
                      <a:schemeClr val="accent1"/>
                    </a:solidFill>
                  </a:tcPr>
                </a:tc>
                <a:extLst>
                  <a:ext uri="{0D108BD9-81ED-4DB2-BD59-A6C34878D82A}">
                    <a16:rowId xmlns:a16="http://schemas.microsoft.com/office/drawing/2014/main" val="1995659531"/>
                  </a:ext>
                </a:extLst>
              </a:tr>
            </a:tbl>
          </a:graphicData>
        </a:graphic>
      </p:graphicFrame>
      <p:pic>
        <p:nvPicPr>
          <p:cNvPr id="5" name="Picture 4">
            <a:extLst>
              <a:ext uri="{FF2B5EF4-FFF2-40B4-BE49-F238E27FC236}">
                <a16:creationId xmlns:a16="http://schemas.microsoft.com/office/drawing/2014/main" id="{66D14DD6-D66D-44E9-B527-78570ED57AE5}"/>
              </a:ext>
            </a:extLst>
          </p:cNvPr>
          <p:cNvPicPr>
            <a:picLocks noChangeAspect="1"/>
          </p:cNvPicPr>
          <p:nvPr/>
        </p:nvPicPr>
        <p:blipFill rotWithShape="1">
          <a:blip r:embed="rId3"/>
          <a:srcRect b="18843"/>
          <a:stretch/>
        </p:blipFill>
        <p:spPr>
          <a:xfrm>
            <a:off x="5347640" y="1126710"/>
            <a:ext cx="4001376" cy="5615102"/>
          </a:xfrm>
          <a:prstGeom prst="rect">
            <a:avLst/>
          </a:prstGeom>
        </p:spPr>
      </p:pic>
      <p:sp>
        <p:nvSpPr>
          <p:cNvPr id="8" name="TextBox 7">
            <a:extLst>
              <a:ext uri="{FF2B5EF4-FFF2-40B4-BE49-F238E27FC236}">
                <a16:creationId xmlns:a16="http://schemas.microsoft.com/office/drawing/2014/main" id="{583B94DA-DFD7-4008-B1F9-F2A23634E16C}"/>
              </a:ext>
            </a:extLst>
          </p:cNvPr>
          <p:cNvSpPr txBox="1"/>
          <p:nvPr/>
        </p:nvSpPr>
        <p:spPr>
          <a:xfrm>
            <a:off x="9349016" y="2075811"/>
            <a:ext cx="284298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Black: mannitol</a:t>
            </a:r>
          </a:p>
          <a:p>
            <a:r>
              <a:rPr lang="en-US"/>
              <a:t>Gray: HTS</a:t>
            </a:r>
          </a:p>
          <a:p>
            <a:endParaRPr lang="en-US"/>
          </a:p>
          <a:p>
            <a:r>
              <a:rPr lang="en-US"/>
              <a:t>Glasgow Outcome Scale:</a:t>
            </a:r>
          </a:p>
          <a:p>
            <a:r>
              <a:rPr lang="en-US"/>
              <a:t>5) GR: good recovery</a:t>
            </a:r>
          </a:p>
          <a:p>
            <a:r>
              <a:rPr lang="en-US"/>
              <a:t>4) MD: moderate disability</a:t>
            </a:r>
          </a:p>
          <a:p>
            <a:r>
              <a:rPr lang="en-US"/>
              <a:t>3) SD: severe disability</a:t>
            </a:r>
          </a:p>
          <a:p>
            <a:r>
              <a:rPr lang="en-US"/>
              <a:t>2) PVS: persistent vegetative state</a:t>
            </a:r>
          </a:p>
          <a:p>
            <a:r>
              <a:rPr lang="en-US"/>
              <a:t>1) D: Death</a:t>
            </a:r>
          </a:p>
        </p:txBody>
      </p:sp>
      <p:pic>
        <p:nvPicPr>
          <p:cNvPr id="6" name="Picture 5">
            <a:extLst>
              <a:ext uri="{FF2B5EF4-FFF2-40B4-BE49-F238E27FC236}">
                <a16:creationId xmlns:a16="http://schemas.microsoft.com/office/drawing/2014/main" id="{A3042CD6-6384-404B-8311-2AFAED66CFB1}"/>
              </a:ext>
            </a:extLst>
          </p:cNvPr>
          <p:cNvPicPr>
            <a:picLocks noChangeAspect="1"/>
          </p:cNvPicPr>
          <p:nvPr/>
        </p:nvPicPr>
        <p:blipFill rotWithShape="1">
          <a:blip r:embed="rId4"/>
          <a:srcRect l="5268" r="4829"/>
          <a:stretch/>
        </p:blipFill>
        <p:spPr>
          <a:xfrm>
            <a:off x="291403" y="4865033"/>
            <a:ext cx="4858458" cy="1491317"/>
          </a:xfrm>
          <a:prstGeom prst="rect">
            <a:avLst/>
          </a:prstGeom>
        </p:spPr>
      </p:pic>
      <p:sp>
        <p:nvSpPr>
          <p:cNvPr id="9" name="Rectangle 8">
            <a:extLst>
              <a:ext uri="{FF2B5EF4-FFF2-40B4-BE49-F238E27FC236}">
                <a16:creationId xmlns:a16="http://schemas.microsoft.com/office/drawing/2014/main" id="{6B7AD8A0-4647-4E51-9976-4FD0843E519E}"/>
              </a:ext>
            </a:extLst>
          </p:cNvPr>
          <p:cNvSpPr/>
          <p:nvPr/>
        </p:nvSpPr>
        <p:spPr>
          <a:xfrm>
            <a:off x="291403" y="4865033"/>
            <a:ext cx="5024176" cy="141423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DD06476D-403D-4A29-A28A-37961351864E}"/>
              </a:ext>
            </a:extLst>
          </p:cNvPr>
          <p:cNvSpPr>
            <a:spLocks noGrp="1"/>
          </p:cNvSpPr>
          <p:nvPr>
            <p:ph type="ftr" sz="quarter" idx="11"/>
          </p:nvPr>
        </p:nvSpPr>
        <p:spPr>
          <a:xfrm>
            <a:off x="291403" y="6376687"/>
            <a:ext cx="1778793" cy="365125"/>
          </a:xfrm>
        </p:spPr>
        <p:txBody>
          <a:bodyPr/>
          <a:lstStyle/>
          <a:p>
            <a:r>
              <a:rPr lang="en-US" sz="1400" err="1"/>
              <a:t>Cottenceau</a:t>
            </a:r>
            <a:r>
              <a:rPr lang="en-US" sz="1400"/>
              <a:t>, 2011</a:t>
            </a:r>
          </a:p>
        </p:txBody>
      </p:sp>
      <p:sp>
        <p:nvSpPr>
          <p:cNvPr id="11" name="Slide Number Placeholder 10">
            <a:extLst>
              <a:ext uri="{FF2B5EF4-FFF2-40B4-BE49-F238E27FC236}">
                <a16:creationId xmlns:a16="http://schemas.microsoft.com/office/drawing/2014/main" id="{40E49782-EE90-46C3-8D15-68713DDC2158}"/>
              </a:ext>
            </a:extLst>
          </p:cNvPr>
          <p:cNvSpPr>
            <a:spLocks noGrp="1"/>
          </p:cNvSpPr>
          <p:nvPr>
            <p:ph type="sldNum" sz="quarter" idx="12"/>
          </p:nvPr>
        </p:nvSpPr>
        <p:spPr/>
        <p:txBody>
          <a:bodyPr/>
          <a:lstStyle/>
          <a:p>
            <a:fld id="{B5CEABB6-07DC-46E8-9B57-56EC44A396E5}" type="slidenum">
              <a:rPr lang="en-US" smtClean="0"/>
              <a:t>32</a:t>
            </a:fld>
            <a:endParaRPr lang="en-US"/>
          </a:p>
        </p:txBody>
      </p:sp>
    </p:spTree>
    <p:extLst>
      <p:ext uri="{BB962C8B-B14F-4D97-AF65-F5344CB8AC3E}">
        <p14:creationId xmlns:p14="http://schemas.microsoft.com/office/powerpoint/2010/main" val="145554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8">
            <a:extLst>
              <a:ext uri="{FF2B5EF4-FFF2-40B4-BE49-F238E27FC236}">
                <a16:creationId xmlns:a16="http://schemas.microsoft.com/office/drawing/2014/main" id="{B2D2C3A5-170A-4742-8A48-0A7094C93BB6}"/>
              </a:ext>
            </a:extLst>
          </p:cNvPr>
          <p:cNvGraphicFramePr>
            <a:graphicFrameLocks noGrp="1"/>
          </p:cNvGraphicFramePr>
          <p:nvPr>
            <p:extLst>
              <p:ext uri="{D42A27DB-BD31-4B8C-83A1-F6EECF244321}">
                <p14:modId xmlns:p14="http://schemas.microsoft.com/office/powerpoint/2010/main" val="2518889954"/>
              </p:ext>
            </p:extLst>
          </p:nvPr>
        </p:nvGraphicFramePr>
        <p:xfrm>
          <a:off x="4923692" y="1515640"/>
          <a:ext cx="6809099" cy="5083758"/>
        </p:xfrm>
        <a:graphic>
          <a:graphicData uri="http://schemas.openxmlformats.org/drawingml/2006/table">
            <a:tbl>
              <a:tblPr firstRow="1" bandRow="1">
                <a:tableStyleId>{5C22544A-7EE6-4342-B048-85BDC9FD1C3A}</a:tableStyleId>
              </a:tblPr>
              <a:tblGrid>
                <a:gridCol w="1922359">
                  <a:extLst>
                    <a:ext uri="{9D8B030D-6E8A-4147-A177-3AD203B41FA5}">
                      <a16:colId xmlns:a16="http://schemas.microsoft.com/office/drawing/2014/main" val="3534744826"/>
                    </a:ext>
                  </a:extLst>
                </a:gridCol>
                <a:gridCol w="1221685">
                  <a:extLst>
                    <a:ext uri="{9D8B030D-6E8A-4147-A177-3AD203B41FA5}">
                      <a16:colId xmlns:a16="http://schemas.microsoft.com/office/drawing/2014/main" val="599541360"/>
                    </a:ext>
                  </a:extLst>
                </a:gridCol>
                <a:gridCol w="1221685">
                  <a:extLst>
                    <a:ext uri="{9D8B030D-6E8A-4147-A177-3AD203B41FA5}">
                      <a16:colId xmlns:a16="http://schemas.microsoft.com/office/drawing/2014/main" val="950198006"/>
                    </a:ext>
                  </a:extLst>
                </a:gridCol>
                <a:gridCol w="1221685">
                  <a:extLst>
                    <a:ext uri="{9D8B030D-6E8A-4147-A177-3AD203B41FA5}">
                      <a16:colId xmlns:a16="http://schemas.microsoft.com/office/drawing/2014/main" val="3238438272"/>
                    </a:ext>
                  </a:extLst>
                </a:gridCol>
                <a:gridCol w="1221685">
                  <a:extLst>
                    <a:ext uri="{9D8B030D-6E8A-4147-A177-3AD203B41FA5}">
                      <a16:colId xmlns:a16="http://schemas.microsoft.com/office/drawing/2014/main" val="3859623746"/>
                    </a:ext>
                  </a:extLst>
                </a:gridCol>
              </a:tblGrid>
              <a:tr h="572718">
                <a:tc gridSpan="5">
                  <a:txBody>
                    <a:bodyPr/>
                    <a:lstStyle/>
                    <a:p>
                      <a:pPr algn="ctr"/>
                      <a:r>
                        <a:rPr lang="en-US" sz="2000" b="1">
                          <a:solidFill>
                            <a:schemeClr val="tx1"/>
                          </a:solidFill>
                        </a:rPr>
                        <a:t>Mangat et al., 2015</a:t>
                      </a:r>
                    </a:p>
                  </a:txBody>
                  <a:tcPr anchor="ctr">
                    <a:solidFill>
                      <a:schemeClr val="accent1">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578190"/>
                  </a:ext>
                </a:extLst>
              </a:tr>
              <a:tr h="1090382">
                <a:tc>
                  <a:txBody>
                    <a:bodyPr/>
                    <a:lstStyle/>
                    <a:p>
                      <a:r>
                        <a:rPr lang="en-US" sz="2000" b="1"/>
                        <a:t>Study</a:t>
                      </a:r>
                    </a:p>
                  </a:txBody>
                  <a:tcPr>
                    <a:solidFill>
                      <a:schemeClr val="accent1"/>
                    </a:solidFill>
                  </a:tcPr>
                </a:tc>
                <a:tc gridSpan="4">
                  <a:txBody>
                    <a:bodyPr/>
                    <a:lstStyle/>
                    <a:p>
                      <a:pPr marL="285750" indent="-285750">
                        <a:buFont typeface="Arial" panose="020B0604020202020204" pitchFamily="34" charset="0"/>
                        <a:buChar char="•"/>
                      </a:pPr>
                      <a:r>
                        <a:rPr lang="en-US" sz="2000"/>
                        <a:t>Retrospective case-control</a:t>
                      </a:r>
                    </a:p>
                    <a:p>
                      <a:pPr marL="285750" indent="-285750">
                        <a:buFont typeface="Arial" panose="020B0604020202020204" pitchFamily="34" charset="0"/>
                        <a:buChar char="•"/>
                      </a:pPr>
                      <a:r>
                        <a:rPr lang="en-US" sz="2000"/>
                        <a:t>HTS vs mannitol (patient specific dosing)</a:t>
                      </a:r>
                    </a:p>
                    <a:p>
                      <a:pPr marL="285750" indent="-285750">
                        <a:buFont typeface="Arial" panose="020B0604020202020204" pitchFamily="34" charset="0"/>
                        <a:buChar char="•"/>
                      </a:pPr>
                      <a:r>
                        <a:rPr lang="en-US" sz="2000"/>
                        <a:t>Primary outcome: reduction cumulative and daily ICP</a:t>
                      </a: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116211"/>
                  </a:ext>
                </a:extLst>
              </a:tr>
              <a:tr h="377076">
                <a:tc rowSpan="6">
                  <a:txBody>
                    <a:bodyPr/>
                    <a:lstStyle/>
                    <a:p>
                      <a:r>
                        <a:rPr lang="en-US" sz="2000" b="1"/>
                        <a:t>Findings (n=50; n=72)</a:t>
                      </a:r>
                    </a:p>
                  </a:txBody>
                  <a:tcPr>
                    <a:solidFill>
                      <a:schemeClr val="accent1"/>
                    </a:solidFill>
                  </a:tcPr>
                </a:tc>
                <a:tc gridSpan="4">
                  <a:txBody>
                    <a:bodyPr/>
                    <a:lstStyle/>
                    <a:p>
                      <a:pPr algn="ctr"/>
                      <a:r>
                        <a:rPr lang="en-US" sz="2000"/>
                        <a:t>1:1 matching</a:t>
                      </a:r>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extLst>
                  <a:ext uri="{0D108BD9-81ED-4DB2-BD59-A6C34878D82A}">
                    <a16:rowId xmlns:a16="http://schemas.microsoft.com/office/drawing/2014/main" val="1995659531"/>
                  </a:ext>
                </a:extLst>
              </a:tr>
              <a:tr h="377077">
                <a:tc vMerge="1">
                  <a:txBody>
                    <a:bodyPr/>
                    <a:lstStyle/>
                    <a:p>
                      <a:endParaRPr lang="en-US"/>
                    </a:p>
                  </a:txBody>
                  <a:tcPr/>
                </a:tc>
                <a:tc rowSpan="2">
                  <a:txBody>
                    <a:bodyPr/>
                    <a:lstStyle/>
                    <a:p>
                      <a:r>
                        <a:rPr lang="en-US" sz="2000"/>
                        <a:t>2-week mortality=n (%)</a:t>
                      </a:r>
                    </a:p>
                  </a:txBody>
                  <a:tcPr>
                    <a:solidFill>
                      <a:schemeClr val="accent1"/>
                    </a:solidFill>
                  </a:tcPr>
                </a:tc>
                <a:tc>
                  <a:txBody>
                    <a:bodyPr/>
                    <a:lstStyle/>
                    <a:p>
                      <a:r>
                        <a:rPr lang="en-US" sz="2000"/>
                        <a:t>Mannitol</a:t>
                      </a:r>
                    </a:p>
                  </a:txBody>
                  <a:tcPr>
                    <a:solidFill>
                      <a:schemeClr val="accent1"/>
                    </a:solidFill>
                  </a:tcPr>
                </a:tc>
                <a:tc>
                  <a:txBody>
                    <a:bodyPr/>
                    <a:lstStyle/>
                    <a:p>
                      <a:r>
                        <a:rPr lang="en-US" sz="2000"/>
                        <a:t>HTS</a:t>
                      </a:r>
                    </a:p>
                  </a:txBody>
                  <a:tcPr>
                    <a:solidFill>
                      <a:schemeClr val="accent1"/>
                    </a:solidFill>
                  </a:tcPr>
                </a:tc>
                <a:tc>
                  <a:txBody>
                    <a:bodyPr/>
                    <a:lstStyle/>
                    <a:p>
                      <a:r>
                        <a:rPr lang="en-US" sz="2000"/>
                        <a:t>P value</a:t>
                      </a:r>
                    </a:p>
                  </a:txBody>
                  <a:tcPr>
                    <a:solidFill>
                      <a:schemeClr val="accent1"/>
                    </a:solidFill>
                  </a:tcPr>
                </a:tc>
                <a:extLst>
                  <a:ext uri="{0D108BD9-81ED-4DB2-BD59-A6C34878D82A}">
                    <a16:rowId xmlns:a16="http://schemas.microsoft.com/office/drawing/2014/main" val="1565911900"/>
                  </a:ext>
                </a:extLst>
              </a:tr>
              <a:tr h="377076">
                <a:tc vMerge="1">
                  <a:txBody>
                    <a:bodyPr/>
                    <a:lstStyle/>
                    <a:p>
                      <a:endParaRPr lang="en-US"/>
                    </a:p>
                  </a:txBody>
                  <a:tcPr/>
                </a:tc>
                <a:tc vMerge="1">
                  <a:txBody>
                    <a:bodyPr/>
                    <a:lstStyle/>
                    <a:p>
                      <a:endParaRPr lang="en-US" sz="1400"/>
                    </a:p>
                  </a:txBody>
                  <a:tcPr>
                    <a:solidFill>
                      <a:schemeClr val="accent1"/>
                    </a:solidFill>
                  </a:tcPr>
                </a:tc>
                <a:tc>
                  <a:txBody>
                    <a:bodyPr/>
                    <a:lstStyle/>
                    <a:p>
                      <a:r>
                        <a:rPr lang="en-US" sz="2000"/>
                        <a:t>2(8)</a:t>
                      </a:r>
                    </a:p>
                  </a:txBody>
                  <a:tcPr>
                    <a:solidFill>
                      <a:schemeClr val="accent1"/>
                    </a:solidFill>
                  </a:tcPr>
                </a:tc>
                <a:tc>
                  <a:txBody>
                    <a:bodyPr/>
                    <a:lstStyle/>
                    <a:p>
                      <a:r>
                        <a:rPr lang="en-US" sz="2000"/>
                        <a:t>1(4)</a:t>
                      </a:r>
                    </a:p>
                  </a:txBody>
                  <a:tcPr>
                    <a:solidFill>
                      <a:schemeClr val="accent1"/>
                    </a:solidFill>
                  </a:tcPr>
                </a:tc>
                <a:tc>
                  <a:txBody>
                    <a:bodyPr/>
                    <a:lstStyle/>
                    <a:p>
                      <a:r>
                        <a:rPr lang="en-US" sz="2000"/>
                        <a:t>0.56</a:t>
                      </a:r>
                    </a:p>
                  </a:txBody>
                  <a:tcPr>
                    <a:solidFill>
                      <a:schemeClr val="accent1"/>
                    </a:solidFill>
                  </a:tcPr>
                </a:tc>
                <a:extLst>
                  <a:ext uri="{0D108BD9-81ED-4DB2-BD59-A6C34878D82A}">
                    <a16:rowId xmlns:a16="http://schemas.microsoft.com/office/drawing/2014/main" val="3994299316"/>
                  </a:ext>
                </a:extLst>
              </a:tr>
              <a:tr h="377077">
                <a:tc vMerge="1">
                  <a:txBody>
                    <a:bodyPr/>
                    <a:lstStyle/>
                    <a:p>
                      <a:endParaRPr lang="en-US"/>
                    </a:p>
                  </a:txBody>
                  <a:tcPr/>
                </a:tc>
                <a:tc gridSpan="4">
                  <a:txBody>
                    <a:bodyPr/>
                    <a:lstStyle/>
                    <a:p>
                      <a:pPr algn="ctr"/>
                      <a:r>
                        <a:rPr lang="en-US" sz="2000"/>
                        <a:t>1:2 matching</a:t>
                      </a:r>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extLst>
                  <a:ext uri="{0D108BD9-81ED-4DB2-BD59-A6C34878D82A}">
                    <a16:rowId xmlns:a16="http://schemas.microsoft.com/office/drawing/2014/main" val="1901606134"/>
                  </a:ext>
                </a:extLst>
              </a:tr>
              <a:tr h="0">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2-week mortality=n (%)</a:t>
                      </a:r>
                    </a:p>
                  </a:txBody>
                  <a:tcPr>
                    <a:solidFill>
                      <a:schemeClr val="accent1"/>
                    </a:solidFill>
                  </a:tcPr>
                </a:tc>
                <a:tc>
                  <a:txBody>
                    <a:bodyPr/>
                    <a:lstStyle/>
                    <a:p>
                      <a:r>
                        <a:rPr lang="en-US" sz="2000"/>
                        <a:t>Mannitol</a:t>
                      </a:r>
                    </a:p>
                  </a:txBody>
                  <a:tcPr>
                    <a:solidFill>
                      <a:schemeClr val="accent1"/>
                    </a:solidFill>
                  </a:tcPr>
                </a:tc>
                <a:tc>
                  <a:txBody>
                    <a:bodyPr/>
                    <a:lstStyle/>
                    <a:p>
                      <a:r>
                        <a:rPr lang="en-US" sz="2000"/>
                        <a:t>HTS</a:t>
                      </a:r>
                    </a:p>
                  </a:txBody>
                  <a:tcPr>
                    <a:solidFill>
                      <a:schemeClr val="accent1"/>
                    </a:solidFill>
                  </a:tcPr>
                </a:tc>
                <a:tc>
                  <a:txBody>
                    <a:bodyPr/>
                    <a:lstStyle/>
                    <a:p>
                      <a:r>
                        <a:rPr lang="en-US" sz="2000"/>
                        <a:t>P value</a:t>
                      </a:r>
                    </a:p>
                  </a:txBody>
                  <a:tcPr>
                    <a:solidFill>
                      <a:schemeClr val="accent1"/>
                    </a:solidFill>
                  </a:tcPr>
                </a:tc>
                <a:extLst>
                  <a:ext uri="{0D108BD9-81ED-4DB2-BD59-A6C34878D82A}">
                    <a16:rowId xmlns:a16="http://schemas.microsoft.com/office/drawing/2014/main" val="414816476"/>
                  </a:ext>
                </a:extLst>
              </a:tr>
              <a:tr h="188538">
                <a:tc vMerge="1">
                  <a:txBody>
                    <a:bodyPr/>
                    <a:lstStyle/>
                    <a:p>
                      <a:endParaRPr lang="en-US"/>
                    </a:p>
                  </a:txBody>
                  <a:tcPr/>
                </a:tc>
                <a:tc vMerge="1">
                  <a:txBody>
                    <a:bodyPr/>
                    <a:lstStyle/>
                    <a:p>
                      <a:endParaRPr lang="en-US" sz="1400"/>
                    </a:p>
                  </a:txBody>
                  <a:tcPr>
                    <a:solidFill>
                      <a:schemeClr val="accent1"/>
                    </a:solidFill>
                  </a:tcPr>
                </a:tc>
                <a:tc>
                  <a:txBody>
                    <a:bodyPr/>
                    <a:lstStyle/>
                    <a:p>
                      <a:r>
                        <a:rPr lang="en-US" sz="2000"/>
                        <a:t>4(8.3)</a:t>
                      </a:r>
                    </a:p>
                  </a:txBody>
                  <a:tcPr>
                    <a:solidFill>
                      <a:schemeClr val="accent1"/>
                    </a:solidFill>
                  </a:tcPr>
                </a:tc>
                <a:tc>
                  <a:txBody>
                    <a:bodyPr/>
                    <a:lstStyle/>
                    <a:p>
                      <a:r>
                        <a:rPr lang="en-US" sz="2000"/>
                        <a:t>1(4.2)</a:t>
                      </a:r>
                    </a:p>
                    <a:p>
                      <a:endParaRPr lang="en-US" sz="2000"/>
                    </a:p>
                  </a:txBody>
                  <a:tcPr>
                    <a:solidFill>
                      <a:schemeClr val="accent1"/>
                    </a:solidFill>
                  </a:tcPr>
                </a:tc>
                <a:tc>
                  <a:txBody>
                    <a:bodyPr/>
                    <a:lstStyle/>
                    <a:p>
                      <a:r>
                        <a:rPr lang="en-US" sz="2000"/>
                        <a:t>0.53</a:t>
                      </a:r>
                    </a:p>
                  </a:txBody>
                  <a:tcPr>
                    <a:solidFill>
                      <a:schemeClr val="accent1"/>
                    </a:solidFill>
                  </a:tcPr>
                </a:tc>
                <a:extLst>
                  <a:ext uri="{0D108BD9-81ED-4DB2-BD59-A6C34878D82A}">
                    <a16:rowId xmlns:a16="http://schemas.microsoft.com/office/drawing/2014/main" val="2841642321"/>
                  </a:ext>
                </a:extLst>
              </a:tr>
            </a:tbl>
          </a:graphicData>
        </a:graphic>
      </p:graphicFrame>
      <p:sp>
        <p:nvSpPr>
          <p:cNvPr id="4" name="Title 1">
            <a:extLst>
              <a:ext uri="{FF2B5EF4-FFF2-40B4-BE49-F238E27FC236}">
                <a16:creationId xmlns:a16="http://schemas.microsoft.com/office/drawing/2014/main" id="{79106877-42E9-49D7-84D5-39AB356F7474}"/>
              </a:ext>
            </a:extLst>
          </p:cNvPr>
          <p:cNvSpPr txBox="1">
            <a:spLocks/>
          </p:cNvSpPr>
          <p:nvPr/>
        </p:nvSpPr>
        <p:spPr>
          <a:xfrm>
            <a:off x="1625600" y="338502"/>
            <a:ext cx="8940800" cy="711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US" sz="3200"/>
              <a:t>3. No difference in mortality or long-term outcomes</a:t>
            </a:r>
          </a:p>
        </p:txBody>
      </p:sp>
      <p:pic>
        <p:nvPicPr>
          <p:cNvPr id="3" name="Picture 2">
            <a:extLst>
              <a:ext uri="{FF2B5EF4-FFF2-40B4-BE49-F238E27FC236}">
                <a16:creationId xmlns:a16="http://schemas.microsoft.com/office/drawing/2014/main" id="{1EFF50F2-8C56-490C-8F2F-DCAD5591432A}"/>
              </a:ext>
            </a:extLst>
          </p:cNvPr>
          <p:cNvPicPr>
            <a:picLocks noChangeAspect="1"/>
          </p:cNvPicPr>
          <p:nvPr/>
        </p:nvPicPr>
        <p:blipFill>
          <a:blip r:embed="rId4"/>
          <a:stretch>
            <a:fillRect/>
          </a:stretch>
        </p:blipFill>
        <p:spPr>
          <a:xfrm>
            <a:off x="180975" y="4680372"/>
            <a:ext cx="5915025" cy="1323975"/>
          </a:xfrm>
          <a:prstGeom prst="rect">
            <a:avLst/>
          </a:prstGeom>
        </p:spPr>
      </p:pic>
      <p:sp>
        <p:nvSpPr>
          <p:cNvPr id="7" name="Rectangle 6">
            <a:extLst>
              <a:ext uri="{FF2B5EF4-FFF2-40B4-BE49-F238E27FC236}">
                <a16:creationId xmlns:a16="http://schemas.microsoft.com/office/drawing/2014/main" id="{39D26D24-94CE-4539-8229-7E5350BABA65}"/>
              </a:ext>
            </a:extLst>
          </p:cNvPr>
          <p:cNvSpPr/>
          <p:nvPr/>
        </p:nvSpPr>
        <p:spPr>
          <a:xfrm>
            <a:off x="459209" y="4680372"/>
            <a:ext cx="5636791" cy="13239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F0D4B2F9-30BF-4579-8082-FA538F492BBB}"/>
              </a:ext>
            </a:extLst>
          </p:cNvPr>
          <p:cNvSpPr>
            <a:spLocks noGrp="1"/>
          </p:cNvSpPr>
          <p:nvPr>
            <p:ph type="ftr" sz="quarter" idx="11"/>
          </p:nvPr>
        </p:nvSpPr>
        <p:spPr>
          <a:xfrm>
            <a:off x="180975" y="6416835"/>
            <a:ext cx="1477945" cy="365125"/>
          </a:xfrm>
        </p:spPr>
        <p:txBody>
          <a:bodyPr/>
          <a:lstStyle/>
          <a:p>
            <a:r>
              <a:rPr lang="en-US" sz="1400"/>
              <a:t>Mangat, 2015</a:t>
            </a:r>
          </a:p>
        </p:txBody>
      </p:sp>
      <p:sp>
        <p:nvSpPr>
          <p:cNvPr id="10" name="Slide Number Placeholder 9">
            <a:extLst>
              <a:ext uri="{FF2B5EF4-FFF2-40B4-BE49-F238E27FC236}">
                <a16:creationId xmlns:a16="http://schemas.microsoft.com/office/drawing/2014/main" id="{1BE0FC41-22BB-4439-9D14-1C199FA9421E}"/>
              </a:ext>
            </a:extLst>
          </p:cNvPr>
          <p:cNvSpPr>
            <a:spLocks noGrp="1"/>
          </p:cNvSpPr>
          <p:nvPr>
            <p:ph type="sldNum" sz="quarter" idx="12"/>
          </p:nvPr>
        </p:nvSpPr>
        <p:spPr/>
        <p:txBody>
          <a:bodyPr/>
          <a:lstStyle/>
          <a:p>
            <a:fld id="{B5CEABB6-07DC-46E8-9B57-56EC44A396E5}" type="slidenum">
              <a:rPr lang="en-US" smtClean="0"/>
              <a:t>33</a:t>
            </a:fld>
            <a:endParaRPr lang="en-US"/>
          </a:p>
        </p:txBody>
      </p:sp>
    </p:spTree>
    <p:extLst>
      <p:ext uri="{BB962C8B-B14F-4D97-AF65-F5344CB8AC3E}">
        <p14:creationId xmlns:p14="http://schemas.microsoft.com/office/powerpoint/2010/main" val="624322065"/>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8BFD64-FDDA-4E55-8B79-4248FB088704}"/>
              </a:ext>
            </a:extLst>
          </p:cNvPr>
          <p:cNvPicPr>
            <a:picLocks noChangeAspect="1"/>
          </p:cNvPicPr>
          <p:nvPr/>
        </p:nvPicPr>
        <p:blipFill rotWithShape="1">
          <a:blip r:embed="rId4"/>
          <a:srcRect l="27065" r="28206"/>
          <a:stretch/>
        </p:blipFill>
        <p:spPr>
          <a:xfrm>
            <a:off x="8150759" y="1628775"/>
            <a:ext cx="3811718" cy="4855692"/>
          </a:xfrm>
          <a:prstGeom prst="rect">
            <a:avLst/>
          </a:prstGeom>
        </p:spPr>
      </p:pic>
      <p:pic>
        <p:nvPicPr>
          <p:cNvPr id="4" name="Picture 3">
            <a:extLst>
              <a:ext uri="{FF2B5EF4-FFF2-40B4-BE49-F238E27FC236}">
                <a16:creationId xmlns:a16="http://schemas.microsoft.com/office/drawing/2014/main" id="{15700B8E-F4F8-4716-BFF7-BC614B49D625}"/>
              </a:ext>
            </a:extLst>
          </p:cNvPr>
          <p:cNvPicPr>
            <a:picLocks noChangeAspect="1"/>
          </p:cNvPicPr>
          <p:nvPr/>
        </p:nvPicPr>
        <p:blipFill>
          <a:blip r:embed="rId5"/>
          <a:stretch>
            <a:fillRect/>
          </a:stretch>
        </p:blipFill>
        <p:spPr>
          <a:xfrm>
            <a:off x="5425440" y="1628775"/>
            <a:ext cx="2842639" cy="4781612"/>
          </a:xfrm>
          <a:prstGeom prst="rect">
            <a:avLst/>
          </a:prstGeom>
        </p:spPr>
      </p:pic>
      <p:sp>
        <p:nvSpPr>
          <p:cNvPr id="5" name="Title 1">
            <a:extLst>
              <a:ext uri="{FF2B5EF4-FFF2-40B4-BE49-F238E27FC236}">
                <a16:creationId xmlns:a16="http://schemas.microsoft.com/office/drawing/2014/main" id="{942B64C3-A2B7-4747-B780-A952BD36D0DD}"/>
              </a:ext>
            </a:extLst>
          </p:cNvPr>
          <p:cNvSpPr>
            <a:spLocks noGrp="1"/>
          </p:cNvSpPr>
          <p:nvPr>
            <p:ph type="title"/>
          </p:nvPr>
        </p:nvSpPr>
        <p:spPr>
          <a:xfrm>
            <a:off x="1729816" y="638175"/>
            <a:ext cx="9058836" cy="582426"/>
          </a:xfrm>
        </p:spPr>
        <p:txBody>
          <a:bodyPr>
            <a:noAutofit/>
          </a:bodyPr>
          <a:lstStyle/>
          <a:p>
            <a:r>
              <a:rPr lang="en-US" sz="3200"/>
              <a:t>4. Mannitol is more readily available than </a:t>
            </a:r>
            <a:r>
              <a:rPr lang="en-US" sz="3200" err="1"/>
              <a:t>hts</a:t>
            </a:r>
            <a:endParaRPr lang="en-US" sz="3200"/>
          </a:p>
        </p:txBody>
      </p:sp>
      <p:sp>
        <p:nvSpPr>
          <p:cNvPr id="2" name="TextBox 1">
            <a:extLst>
              <a:ext uri="{FF2B5EF4-FFF2-40B4-BE49-F238E27FC236}">
                <a16:creationId xmlns:a16="http://schemas.microsoft.com/office/drawing/2014/main" id="{62895D5C-1157-476E-9307-C474B5F7A3DB}"/>
              </a:ext>
            </a:extLst>
          </p:cNvPr>
          <p:cNvSpPr txBox="1"/>
          <p:nvPr/>
        </p:nvSpPr>
        <p:spPr>
          <a:xfrm>
            <a:off x="203835" y="1482695"/>
            <a:ext cx="5153025" cy="5262979"/>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2000"/>
              <a:t>Elevated ICP is medical emergency and requires immediate action</a:t>
            </a:r>
          </a:p>
          <a:p>
            <a:pPr marL="285750" indent="-285750">
              <a:spcAft>
                <a:spcPts val="600"/>
              </a:spcAft>
              <a:buFont typeface="Arial" panose="020B0604020202020204" pitchFamily="34" charset="0"/>
              <a:buChar char="•"/>
            </a:pPr>
            <a:r>
              <a:rPr lang="en-US" sz="2000"/>
              <a:t>HTS only available premixed in 3%</a:t>
            </a:r>
          </a:p>
          <a:p>
            <a:pPr marL="742950" lvl="1" indent="-285750">
              <a:spcAft>
                <a:spcPts val="600"/>
              </a:spcAft>
              <a:buFont typeface="Arial" panose="020B0604020202020204" pitchFamily="34" charset="0"/>
              <a:buChar char="•"/>
            </a:pPr>
            <a:r>
              <a:rPr lang="en-US" sz="2000"/>
              <a:t>Due to significant safety concerns, storing HTS on patient units is controversial and not allowed in many institutions </a:t>
            </a:r>
          </a:p>
          <a:p>
            <a:pPr marL="742950" lvl="1" indent="-285750">
              <a:spcAft>
                <a:spcPts val="600"/>
              </a:spcAft>
              <a:buFont typeface="Arial" panose="020B0604020202020204" pitchFamily="34" charset="0"/>
              <a:buChar char="•"/>
            </a:pPr>
            <a:r>
              <a:rPr lang="en-US" sz="2000"/>
              <a:t>Delay in administration</a:t>
            </a:r>
          </a:p>
          <a:p>
            <a:pPr marL="285750" indent="-285750">
              <a:spcAft>
                <a:spcPts val="600"/>
              </a:spcAft>
              <a:buFont typeface="Arial" panose="020B0604020202020204" pitchFamily="34" charset="0"/>
              <a:buChar char="•"/>
            </a:pPr>
            <a:r>
              <a:rPr lang="en-US" sz="2000"/>
              <a:t>Many of the studies used higher concentrations of saline</a:t>
            </a:r>
          </a:p>
          <a:p>
            <a:pPr marL="742950" lvl="1" indent="-285750">
              <a:spcAft>
                <a:spcPts val="600"/>
              </a:spcAft>
              <a:buFont typeface="Arial" panose="020B0604020202020204" pitchFamily="34" charset="0"/>
              <a:buChar char="•"/>
            </a:pPr>
            <a:r>
              <a:rPr lang="en-US" sz="2000"/>
              <a:t>Requires compounding</a:t>
            </a:r>
          </a:p>
          <a:p>
            <a:pPr marL="742950" lvl="1" indent="-285750">
              <a:spcAft>
                <a:spcPts val="600"/>
              </a:spcAft>
              <a:buFont typeface="Arial" panose="020B0604020202020204" pitchFamily="34" charset="0"/>
              <a:buChar char="•"/>
            </a:pPr>
            <a:r>
              <a:rPr lang="en-US" sz="2000"/>
              <a:t>Risk of error</a:t>
            </a:r>
          </a:p>
          <a:p>
            <a:pPr marL="742950" lvl="1" indent="-285750">
              <a:spcAft>
                <a:spcPts val="600"/>
              </a:spcAft>
              <a:buFont typeface="Arial" panose="020B0604020202020204" pitchFamily="34" charset="0"/>
              <a:buChar char="•"/>
            </a:pPr>
            <a:r>
              <a:rPr lang="en-US" sz="2000"/>
              <a:t>Delay in administration</a:t>
            </a:r>
          </a:p>
          <a:p>
            <a:pPr marL="285750" indent="-285750">
              <a:buFont typeface="Arial" panose="020B0604020202020204" pitchFamily="34" charset="0"/>
              <a:buChar char="•"/>
            </a:pPr>
            <a:endParaRPr lang="en-US"/>
          </a:p>
          <a:p>
            <a:pPr lvl="1"/>
            <a:endParaRPr lang="en-US"/>
          </a:p>
        </p:txBody>
      </p:sp>
      <p:pic>
        <p:nvPicPr>
          <p:cNvPr id="3" name="Picture 2">
            <a:extLst>
              <a:ext uri="{FF2B5EF4-FFF2-40B4-BE49-F238E27FC236}">
                <a16:creationId xmlns:a16="http://schemas.microsoft.com/office/drawing/2014/main" id="{AEC682CD-12E7-4196-A916-11D426E7128C}"/>
              </a:ext>
            </a:extLst>
          </p:cNvPr>
          <p:cNvPicPr>
            <a:picLocks noChangeAspect="1"/>
          </p:cNvPicPr>
          <p:nvPr/>
        </p:nvPicPr>
        <p:blipFill>
          <a:blip r:embed="rId6"/>
          <a:stretch>
            <a:fillRect/>
          </a:stretch>
        </p:blipFill>
        <p:spPr>
          <a:xfrm>
            <a:off x="7213979" y="4922544"/>
            <a:ext cx="2570480" cy="1561923"/>
          </a:xfrm>
          <a:prstGeom prst="rect">
            <a:avLst/>
          </a:prstGeom>
        </p:spPr>
      </p:pic>
      <p:sp>
        <p:nvSpPr>
          <p:cNvPr id="10" name="Slide Number Placeholder 9">
            <a:extLst>
              <a:ext uri="{FF2B5EF4-FFF2-40B4-BE49-F238E27FC236}">
                <a16:creationId xmlns:a16="http://schemas.microsoft.com/office/drawing/2014/main" id="{E1E68411-2781-4DD5-B9EF-740EDED23BB7}"/>
              </a:ext>
            </a:extLst>
          </p:cNvPr>
          <p:cNvSpPr>
            <a:spLocks noGrp="1"/>
          </p:cNvSpPr>
          <p:nvPr>
            <p:ph type="sldNum" sz="quarter" idx="12"/>
          </p:nvPr>
        </p:nvSpPr>
        <p:spPr/>
        <p:txBody>
          <a:bodyPr/>
          <a:lstStyle/>
          <a:p>
            <a:fld id="{B5CEABB6-07DC-46E8-9B57-56EC44A396E5}" type="slidenum">
              <a:rPr lang="en-US" smtClean="0"/>
              <a:t>34</a:t>
            </a:fld>
            <a:endParaRPr lang="en-US"/>
          </a:p>
        </p:txBody>
      </p:sp>
    </p:spTree>
    <p:extLst>
      <p:ext uri="{BB962C8B-B14F-4D97-AF65-F5344CB8AC3E}">
        <p14:creationId xmlns:p14="http://schemas.microsoft.com/office/powerpoint/2010/main" val="1083078389"/>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7CD6-F36F-E385-5EB6-C2D1FDDCF5B0}"/>
              </a:ext>
            </a:extLst>
          </p:cNvPr>
          <p:cNvSpPr>
            <a:spLocks noGrp="1"/>
          </p:cNvSpPr>
          <p:nvPr>
            <p:ph type="ctrTitle"/>
          </p:nvPr>
        </p:nvSpPr>
        <p:spPr/>
        <p:txBody>
          <a:bodyPr/>
          <a:lstStyle/>
          <a:p>
            <a:r>
              <a:rPr lang="en-US"/>
              <a:t>rebuttals</a:t>
            </a:r>
          </a:p>
        </p:txBody>
      </p:sp>
    </p:spTree>
    <p:extLst>
      <p:ext uri="{BB962C8B-B14F-4D97-AF65-F5344CB8AC3E}">
        <p14:creationId xmlns:p14="http://schemas.microsoft.com/office/powerpoint/2010/main" val="3687602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5476875" y="2174239"/>
            <a:ext cx="5111750" cy="702311"/>
          </a:xfrm>
        </p:spPr>
        <p:txBody>
          <a:bodyPr/>
          <a:lstStyle/>
          <a:p>
            <a:r>
              <a:rPr lang="en-US"/>
              <a:t>Rebuttal #1: Affirmative</a:t>
            </a:r>
          </a:p>
        </p:txBody>
      </p:sp>
      <p:sp>
        <p:nvSpPr>
          <p:cNvPr id="11" name="Slide Number Placeholder 10">
            <a:extLst>
              <a:ext uri="{FF2B5EF4-FFF2-40B4-BE49-F238E27FC236}">
                <a16:creationId xmlns:a16="http://schemas.microsoft.com/office/drawing/2014/main" id="{433E84C7-F99C-4564-88DE-297751AD7602}"/>
              </a:ext>
            </a:extLst>
          </p:cNvPr>
          <p:cNvSpPr>
            <a:spLocks noGrp="1"/>
          </p:cNvSpPr>
          <p:nvPr>
            <p:ph type="sldNum" sz="quarter" idx="12"/>
          </p:nvPr>
        </p:nvSpPr>
        <p:spPr/>
        <p:txBody>
          <a:bodyPr/>
          <a:lstStyle/>
          <a:p>
            <a:fld id="{B5CEABB6-07DC-46E8-9B57-56EC44A396E5}" type="slidenum">
              <a:rPr lang="en-US" smtClean="0"/>
              <a:t>36</a:t>
            </a:fld>
            <a:endParaRPr lang="en-US"/>
          </a:p>
        </p:txBody>
      </p:sp>
    </p:spTree>
    <p:extLst>
      <p:ext uri="{BB962C8B-B14F-4D97-AF65-F5344CB8AC3E}">
        <p14:creationId xmlns:p14="http://schemas.microsoft.com/office/powerpoint/2010/main" val="2568072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#1: affirmative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118633" y="927440"/>
            <a:ext cx="10134600" cy="461665"/>
          </a:xfrm>
          <a:prstGeom prst="rect">
            <a:avLst/>
          </a:prstGeom>
          <a:noFill/>
        </p:spPr>
        <p:txBody>
          <a:bodyPr wrap="square" lIns="91440" tIns="45720" rIns="91440" bIns="45720" anchor="t">
            <a:spAutoFit/>
          </a:bodyPr>
          <a:lstStyle/>
          <a:p>
            <a:r>
              <a:rPr lang="en-US" sz="2400" noProof="1">
                <a:ea typeface="+mj-lt"/>
                <a:cs typeface="+mj-lt"/>
              </a:rPr>
              <a:t>1. Some studies show no differences in reduction of ICP</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492131" y="1842573"/>
            <a:ext cx="5441062" cy="3954929"/>
          </a:xfrm>
          <a:prstGeom prst="rect">
            <a:avLst/>
          </a:prstGeom>
          <a:noFill/>
        </p:spPr>
        <p:txBody>
          <a:bodyPr wrap="square" lIns="91440" tIns="45720" rIns="91440" bIns="45720" rtlCol="0" anchor="t">
            <a:spAutoFit/>
          </a:bodyPr>
          <a:lstStyle/>
          <a:p>
            <a:pPr>
              <a:spcAft>
                <a:spcPts val="600"/>
              </a:spcAft>
            </a:pPr>
            <a:r>
              <a:rPr lang="en-US" b="1"/>
              <a:t>Sakellaridis et al., 2011:</a:t>
            </a:r>
            <a:endParaRPr lang="en-US"/>
          </a:p>
          <a:p>
            <a:pPr marL="742950" lvl="1" indent="-285750">
              <a:spcAft>
                <a:spcPts val="600"/>
              </a:spcAft>
              <a:buFont typeface="Arial"/>
              <a:buChar char="•"/>
            </a:pPr>
            <a:r>
              <a:rPr lang="en-US"/>
              <a:t>Small sample size (n=29)</a:t>
            </a:r>
          </a:p>
          <a:p>
            <a:pPr marL="742950" lvl="1" indent="-285750">
              <a:spcAft>
                <a:spcPts val="600"/>
              </a:spcAft>
              <a:buFont typeface="Arial"/>
              <a:buChar char="•"/>
            </a:pPr>
            <a:r>
              <a:rPr lang="en-US"/>
              <a:t>Crossover, single site – lacks external validation</a:t>
            </a:r>
          </a:p>
          <a:p>
            <a:pPr marL="742950" lvl="1" indent="-285750">
              <a:spcAft>
                <a:spcPts val="600"/>
              </a:spcAft>
              <a:buFont typeface="Arial"/>
              <a:buChar char="•"/>
            </a:pPr>
            <a:r>
              <a:rPr lang="en-US"/>
              <a:t>Compared 20% mannitol to 15% HTS</a:t>
            </a:r>
          </a:p>
          <a:p>
            <a:pPr marL="1200150" lvl="2" indent="-285750">
              <a:spcAft>
                <a:spcPts val="600"/>
              </a:spcAft>
              <a:buFont typeface="Arial"/>
              <a:buChar char="•"/>
            </a:pPr>
            <a:r>
              <a:rPr lang="en-US"/>
              <a:t>15% not commercially available – relevance to current practice?</a:t>
            </a:r>
          </a:p>
          <a:p>
            <a:pPr>
              <a:spcAft>
                <a:spcPts val="600"/>
              </a:spcAft>
            </a:pPr>
            <a:r>
              <a:rPr lang="en-US" b="1" err="1">
                <a:ea typeface="+mn-lt"/>
                <a:cs typeface="+mn-lt"/>
              </a:rPr>
              <a:t>Cottenceau</a:t>
            </a:r>
            <a:r>
              <a:rPr lang="en-US" b="1">
                <a:ea typeface="+mn-lt"/>
                <a:cs typeface="+mn-lt"/>
              </a:rPr>
              <a:t> et al.</a:t>
            </a:r>
          </a:p>
          <a:p>
            <a:pPr marL="742950" lvl="1" indent="-285750">
              <a:spcAft>
                <a:spcPts val="600"/>
              </a:spcAft>
              <a:buFont typeface="Arial"/>
              <a:buChar char="•"/>
            </a:pPr>
            <a:r>
              <a:rPr lang="en-US">
                <a:ea typeface="+mn-lt"/>
                <a:cs typeface="+mn-lt"/>
              </a:rPr>
              <a:t>Magnitude of ICP decrease and CPP increase appeared to be more pronounced following HTS</a:t>
            </a:r>
          </a:p>
          <a:p>
            <a:pPr marL="1200150" lvl="2" indent="-285750">
              <a:spcAft>
                <a:spcPts val="600"/>
              </a:spcAft>
              <a:buFont typeface="Arial"/>
              <a:buChar char="•"/>
            </a:pPr>
            <a:r>
              <a:rPr lang="en-US">
                <a:ea typeface="+mn-lt"/>
                <a:cs typeface="+mn-lt"/>
              </a:rPr>
              <a:t>Especially with diffuse brain injury</a:t>
            </a:r>
            <a:endParaRPr lang="en-US"/>
          </a:p>
        </p:txBody>
      </p:sp>
      <p:pic>
        <p:nvPicPr>
          <p:cNvPr id="6" name="Picture 5">
            <a:extLst>
              <a:ext uri="{FF2B5EF4-FFF2-40B4-BE49-F238E27FC236}">
                <a16:creationId xmlns:a16="http://schemas.microsoft.com/office/drawing/2014/main" id="{D0025DB5-426A-49A0-9158-49017DE3E989}"/>
              </a:ext>
            </a:extLst>
          </p:cNvPr>
          <p:cNvPicPr>
            <a:picLocks noChangeAspect="1"/>
          </p:cNvPicPr>
          <p:nvPr/>
        </p:nvPicPr>
        <p:blipFill rotWithShape="1">
          <a:blip r:embed="rId3"/>
          <a:srcRect l="5268" r="4829"/>
          <a:stretch/>
        </p:blipFill>
        <p:spPr>
          <a:xfrm>
            <a:off x="6237146" y="4391040"/>
            <a:ext cx="5441062" cy="1670149"/>
          </a:xfrm>
          <a:prstGeom prst="rect">
            <a:avLst/>
          </a:prstGeom>
        </p:spPr>
      </p:pic>
      <p:pic>
        <p:nvPicPr>
          <p:cNvPr id="7" name="Picture 6">
            <a:extLst>
              <a:ext uri="{FF2B5EF4-FFF2-40B4-BE49-F238E27FC236}">
                <a16:creationId xmlns:a16="http://schemas.microsoft.com/office/drawing/2014/main" id="{3CFBEFE7-A651-47EB-83CE-D76782EA298D}"/>
              </a:ext>
            </a:extLst>
          </p:cNvPr>
          <p:cNvPicPr>
            <a:picLocks noChangeAspect="1"/>
          </p:cNvPicPr>
          <p:nvPr/>
        </p:nvPicPr>
        <p:blipFill rotWithShape="1">
          <a:blip r:embed="rId4"/>
          <a:srcRect l="4311" r="3050"/>
          <a:stretch/>
        </p:blipFill>
        <p:spPr>
          <a:xfrm>
            <a:off x="6096000" y="1765106"/>
            <a:ext cx="5043971" cy="1971051"/>
          </a:xfrm>
          <a:prstGeom prst="rect">
            <a:avLst/>
          </a:prstGeom>
        </p:spPr>
      </p:pic>
      <p:sp>
        <p:nvSpPr>
          <p:cNvPr id="8" name="Rectangle 7">
            <a:extLst>
              <a:ext uri="{FF2B5EF4-FFF2-40B4-BE49-F238E27FC236}">
                <a16:creationId xmlns:a16="http://schemas.microsoft.com/office/drawing/2014/main" id="{7027A685-0A65-490B-9A6E-390073BE4348}"/>
              </a:ext>
            </a:extLst>
          </p:cNvPr>
          <p:cNvSpPr/>
          <p:nvPr/>
        </p:nvSpPr>
        <p:spPr>
          <a:xfrm>
            <a:off x="5834715" y="1933282"/>
            <a:ext cx="5566539" cy="18028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C9442C-3595-4043-A9C0-E22FBA6AE5EB}"/>
              </a:ext>
            </a:extLst>
          </p:cNvPr>
          <p:cNvSpPr/>
          <p:nvPr/>
        </p:nvSpPr>
        <p:spPr>
          <a:xfrm>
            <a:off x="6258809" y="4324676"/>
            <a:ext cx="5566539" cy="18028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a:extLst>
              <a:ext uri="{FF2B5EF4-FFF2-40B4-BE49-F238E27FC236}">
                <a16:creationId xmlns:a16="http://schemas.microsoft.com/office/drawing/2014/main" id="{238901FE-61E1-4C1B-ACD8-4DB6158AF797}"/>
              </a:ext>
            </a:extLst>
          </p:cNvPr>
          <p:cNvSpPr>
            <a:spLocks noGrp="1"/>
          </p:cNvSpPr>
          <p:nvPr>
            <p:ph type="ftr" sz="quarter" idx="11"/>
          </p:nvPr>
        </p:nvSpPr>
        <p:spPr>
          <a:xfrm>
            <a:off x="250371" y="6356349"/>
            <a:ext cx="1894593" cy="365125"/>
          </a:xfrm>
        </p:spPr>
        <p:txBody>
          <a:bodyPr/>
          <a:lstStyle/>
          <a:p>
            <a:r>
              <a:rPr lang="en-US" sz="1400"/>
              <a:t>Sakellaridis, 2011</a:t>
            </a:r>
          </a:p>
          <a:p>
            <a:r>
              <a:rPr lang="en-US" sz="1400" err="1"/>
              <a:t>Cottenceau</a:t>
            </a:r>
            <a:r>
              <a:rPr lang="en-US" sz="1400"/>
              <a:t>, 2011 </a:t>
            </a:r>
          </a:p>
        </p:txBody>
      </p:sp>
      <p:sp>
        <p:nvSpPr>
          <p:cNvPr id="13" name="Slide Number Placeholder 12">
            <a:extLst>
              <a:ext uri="{FF2B5EF4-FFF2-40B4-BE49-F238E27FC236}">
                <a16:creationId xmlns:a16="http://schemas.microsoft.com/office/drawing/2014/main" id="{0E58169D-22F6-47AA-BBDE-31FBD96E97D9}"/>
              </a:ext>
            </a:extLst>
          </p:cNvPr>
          <p:cNvSpPr>
            <a:spLocks noGrp="1"/>
          </p:cNvSpPr>
          <p:nvPr>
            <p:ph type="sldNum" sz="quarter" idx="12"/>
          </p:nvPr>
        </p:nvSpPr>
        <p:spPr/>
        <p:txBody>
          <a:bodyPr/>
          <a:lstStyle/>
          <a:p>
            <a:fld id="{B5CEABB6-07DC-46E8-9B57-56EC44A396E5}" type="slidenum">
              <a:rPr lang="en-US" smtClean="0"/>
              <a:t>37</a:t>
            </a:fld>
            <a:endParaRPr lang="en-US"/>
          </a:p>
        </p:txBody>
      </p:sp>
    </p:spTree>
    <p:extLst>
      <p:ext uri="{BB962C8B-B14F-4D97-AF65-F5344CB8AC3E}">
        <p14:creationId xmlns:p14="http://schemas.microsoft.com/office/powerpoint/2010/main" val="822732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#1: affirmative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118633" y="927440"/>
            <a:ext cx="10134600" cy="461665"/>
          </a:xfrm>
          <a:prstGeom prst="rect">
            <a:avLst/>
          </a:prstGeom>
          <a:noFill/>
        </p:spPr>
        <p:txBody>
          <a:bodyPr wrap="square" lIns="91440" tIns="45720" rIns="91440" bIns="45720" anchor="t">
            <a:spAutoFit/>
          </a:bodyPr>
          <a:lstStyle/>
          <a:p>
            <a:r>
              <a:rPr lang="en-US" sz="2400" noProof="1">
                <a:ea typeface="+mj-lt"/>
                <a:cs typeface="+mj-lt"/>
              </a:rPr>
              <a:t>1. Some studies show no differences in reduction of ICP</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365390" y="3481755"/>
            <a:ext cx="7879970" cy="1000274"/>
          </a:xfrm>
          <a:prstGeom prst="rect">
            <a:avLst/>
          </a:prstGeom>
          <a:noFill/>
        </p:spPr>
        <p:txBody>
          <a:bodyPr wrap="square" lIns="91440" tIns="45720" rIns="91440" bIns="45720" rtlCol="0" anchor="t">
            <a:spAutoFit/>
          </a:bodyPr>
          <a:lstStyle/>
          <a:p>
            <a:pPr>
              <a:spcAft>
                <a:spcPts val="600"/>
              </a:spcAft>
            </a:pPr>
            <a:r>
              <a:rPr lang="en-US" b="1" err="1">
                <a:ea typeface="+mn-lt"/>
                <a:cs typeface="+mn-lt"/>
              </a:rPr>
              <a:t>Francony</a:t>
            </a:r>
            <a:r>
              <a:rPr lang="en-US" b="1">
                <a:ea typeface="+mn-lt"/>
                <a:cs typeface="+mn-lt"/>
              </a:rPr>
              <a:t> et al.</a:t>
            </a:r>
            <a:endParaRPr lang="en-US"/>
          </a:p>
          <a:p>
            <a:pPr marL="742950" lvl="1" indent="-285750">
              <a:spcAft>
                <a:spcPts val="600"/>
              </a:spcAft>
              <a:buFont typeface="Arial"/>
              <a:buChar char="•"/>
            </a:pPr>
            <a:r>
              <a:rPr lang="en-US"/>
              <a:t>Grouped patients with TBI, stroke, and intracerebral hemorrhage together</a:t>
            </a:r>
          </a:p>
        </p:txBody>
      </p:sp>
      <p:pic>
        <p:nvPicPr>
          <p:cNvPr id="3" name="Picture 5">
            <a:extLst>
              <a:ext uri="{FF2B5EF4-FFF2-40B4-BE49-F238E27FC236}">
                <a16:creationId xmlns:a16="http://schemas.microsoft.com/office/drawing/2014/main" id="{B7987523-9E74-A5A5-09AB-5880BB8E3D62}"/>
              </a:ext>
            </a:extLst>
          </p:cNvPr>
          <p:cNvPicPr>
            <a:picLocks noChangeAspect="1"/>
          </p:cNvPicPr>
          <p:nvPr/>
        </p:nvPicPr>
        <p:blipFill>
          <a:blip r:embed="rId4"/>
          <a:stretch>
            <a:fillRect/>
          </a:stretch>
        </p:blipFill>
        <p:spPr>
          <a:xfrm>
            <a:off x="8422342" y="1841408"/>
            <a:ext cx="3083858" cy="3605492"/>
          </a:xfrm>
          <a:prstGeom prst="rect">
            <a:avLst/>
          </a:prstGeom>
        </p:spPr>
      </p:pic>
      <p:pic>
        <p:nvPicPr>
          <p:cNvPr id="6" name="Picture 5">
            <a:extLst>
              <a:ext uri="{FF2B5EF4-FFF2-40B4-BE49-F238E27FC236}">
                <a16:creationId xmlns:a16="http://schemas.microsoft.com/office/drawing/2014/main" id="{25F130CE-88F2-42B5-96BA-FAA7DA0822E5}"/>
              </a:ext>
            </a:extLst>
          </p:cNvPr>
          <p:cNvPicPr>
            <a:picLocks noChangeAspect="1"/>
          </p:cNvPicPr>
          <p:nvPr/>
        </p:nvPicPr>
        <p:blipFill>
          <a:blip r:embed="rId5"/>
          <a:stretch>
            <a:fillRect/>
          </a:stretch>
        </p:blipFill>
        <p:spPr>
          <a:xfrm>
            <a:off x="258696" y="1950450"/>
            <a:ext cx="6001377" cy="1185251"/>
          </a:xfrm>
          <a:prstGeom prst="rect">
            <a:avLst/>
          </a:prstGeom>
        </p:spPr>
      </p:pic>
      <p:sp>
        <p:nvSpPr>
          <p:cNvPr id="7" name="Rectangle 6">
            <a:extLst>
              <a:ext uri="{FF2B5EF4-FFF2-40B4-BE49-F238E27FC236}">
                <a16:creationId xmlns:a16="http://schemas.microsoft.com/office/drawing/2014/main" id="{C7433C02-9B00-4E66-8DEB-22D994A97E7F}"/>
              </a:ext>
            </a:extLst>
          </p:cNvPr>
          <p:cNvSpPr/>
          <p:nvPr/>
        </p:nvSpPr>
        <p:spPr>
          <a:xfrm>
            <a:off x="365390" y="1841409"/>
            <a:ext cx="6186135" cy="11852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13EE5569-4E63-4BE4-9ACF-2F6A4C64F22D}"/>
              </a:ext>
            </a:extLst>
          </p:cNvPr>
          <p:cNvSpPr>
            <a:spLocks noGrp="1"/>
          </p:cNvSpPr>
          <p:nvPr>
            <p:ph type="ftr" sz="quarter" idx="11"/>
          </p:nvPr>
        </p:nvSpPr>
        <p:spPr>
          <a:xfrm>
            <a:off x="561870" y="6331997"/>
            <a:ext cx="1608574" cy="365125"/>
          </a:xfrm>
        </p:spPr>
        <p:txBody>
          <a:bodyPr/>
          <a:lstStyle/>
          <a:p>
            <a:pPr algn="l"/>
            <a:r>
              <a:rPr lang="en-US" sz="1400" err="1"/>
              <a:t>Francony</a:t>
            </a:r>
            <a:r>
              <a:rPr lang="en-US" sz="1400"/>
              <a:t>, 2008 </a:t>
            </a:r>
          </a:p>
        </p:txBody>
      </p:sp>
      <p:sp>
        <p:nvSpPr>
          <p:cNvPr id="11" name="Slide Number Placeholder 10">
            <a:extLst>
              <a:ext uri="{FF2B5EF4-FFF2-40B4-BE49-F238E27FC236}">
                <a16:creationId xmlns:a16="http://schemas.microsoft.com/office/drawing/2014/main" id="{A399CE82-852B-4F90-88F2-D5E69FD3343E}"/>
              </a:ext>
            </a:extLst>
          </p:cNvPr>
          <p:cNvSpPr>
            <a:spLocks noGrp="1"/>
          </p:cNvSpPr>
          <p:nvPr>
            <p:ph type="sldNum" sz="quarter" idx="12"/>
          </p:nvPr>
        </p:nvSpPr>
        <p:spPr/>
        <p:txBody>
          <a:bodyPr/>
          <a:lstStyle/>
          <a:p>
            <a:fld id="{B5CEABB6-07DC-46E8-9B57-56EC44A396E5}" type="slidenum">
              <a:rPr lang="en-US" smtClean="0"/>
              <a:t>38</a:t>
            </a:fld>
            <a:endParaRPr lang="en-US"/>
          </a:p>
        </p:txBody>
      </p:sp>
    </p:spTree>
    <p:extLst>
      <p:ext uri="{BB962C8B-B14F-4D97-AF65-F5344CB8AC3E}">
        <p14:creationId xmlns:p14="http://schemas.microsoft.com/office/powerpoint/2010/main" val="3505516968"/>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#1: affirmative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208280" y="927440"/>
            <a:ext cx="10134600" cy="461665"/>
          </a:xfrm>
          <a:prstGeom prst="rect">
            <a:avLst/>
          </a:prstGeom>
          <a:noFill/>
        </p:spPr>
        <p:txBody>
          <a:bodyPr wrap="square" lIns="91440" tIns="45720" rIns="91440" bIns="45720" anchor="t">
            <a:spAutoFit/>
          </a:bodyPr>
          <a:lstStyle/>
          <a:p>
            <a:r>
              <a:rPr lang="en-US" sz="2400" noProof="1">
                <a:ea typeface="+mj-lt"/>
                <a:cs typeface="+mj-lt"/>
              </a:rPr>
              <a:t>1. Some studies show no differences in reduction of ICP</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309285" y="1668303"/>
            <a:ext cx="3478944" cy="4924425"/>
          </a:xfrm>
          <a:prstGeom prst="rect">
            <a:avLst/>
          </a:prstGeom>
          <a:noFill/>
        </p:spPr>
        <p:txBody>
          <a:bodyPr wrap="square" lIns="91440" tIns="45720" rIns="91440" bIns="45720" rtlCol="0" anchor="t">
            <a:spAutoFit/>
          </a:bodyPr>
          <a:lstStyle/>
          <a:p>
            <a:pPr>
              <a:spcAft>
                <a:spcPts val="600"/>
              </a:spcAft>
            </a:pPr>
            <a:r>
              <a:rPr lang="en-US" sz="2400" b="1"/>
              <a:t>The bigger picture:</a:t>
            </a:r>
          </a:p>
          <a:p>
            <a:pPr marL="285750" indent="-285750">
              <a:spcAft>
                <a:spcPts val="600"/>
              </a:spcAft>
              <a:buFont typeface="Arial"/>
              <a:buChar char="•"/>
            </a:pPr>
            <a:r>
              <a:rPr lang="en-US"/>
              <a:t>Meta-analyses have shown differences in ICP reduction between mannitol and HTS among several trials (</a:t>
            </a:r>
            <a:r>
              <a:rPr lang="en-US">
                <a:ea typeface="+mn-lt"/>
                <a:cs typeface="+mn-lt"/>
              </a:rPr>
              <a:t>Mortazavi et al., 2012, Han et al</a:t>
            </a:r>
            <a:r>
              <a:rPr lang="en-US" cap="all">
                <a:ea typeface="+mn-lt"/>
                <a:cs typeface="+mn-lt"/>
              </a:rPr>
              <a:t>., 2022</a:t>
            </a:r>
            <a:r>
              <a:rPr lang="en-US">
                <a:ea typeface="+mn-lt"/>
                <a:cs typeface="+mn-lt"/>
              </a:rPr>
              <a:t>)</a:t>
            </a:r>
            <a:endParaRPr lang="en-US"/>
          </a:p>
          <a:p>
            <a:pPr marL="742950" lvl="1" indent="-285750">
              <a:spcAft>
                <a:spcPts val="600"/>
              </a:spcAft>
              <a:buFont typeface="Arial"/>
              <a:buChar char="•"/>
            </a:pPr>
            <a:r>
              <a:rPr lang="en-US"/>
              <a:t>The Mortazavi et al. meta-analysis included the </a:t>
            </a:r>
            <a:r>
              <a:rPr lang="en-US" err="1"/>
              <a:t>Francony</a:t>
            </a:r>
            <a:r>
              <a:rPr lang="en-US"/>
              <a:t> et al. study</a:t>
            </a:r>
          </a:p>
          <a:p>
            <a:pPr marL="742950" lvl="1" indent="-285750">
              <a:spcAft>
                <a:spcPts val="600"/>
              </a:spcAft>
              <a:buFont typeface="Arial"/>
              <a:buChar char="•"/>
            </a:pPr>
            <a:r>
              <a:rPr lang="en-US"/>
              <a:t>The Han et al. meta-analysis included </a:t>
            </a:r>
            <a:r>
              <a:rPr lang="en-US" err="1"/>
              <a:t>Francony</a:t>
            </a:r>
            <a:r>
              <a:rPr lang="en-US"/>
              <a:t> et al., </a:t>
            </a:r>
            <a:r>
              <a:rPr lang="en-US" err="1"/>
              <a:t>Cottenceau</a:t>
            </a:r>
            <a:r>
              <a:rPr lang="en-US"/>
              <a:t> et al., and Sakellaridis et al. studies</a:t>
            </a:r>
          </a:p>
          <a:p>
            <a:pPr marL="742950" lvl="1" indent="-285750">
              <a:spcAft>
                <a:spcPts val="600"/>
              </a:spcAft>
              <a:buFont typeface="Arial"/>
              <a:buChar char="•"/>
            </a:pPr>
            <a:endParaRPr lang="en-US"/>
          </a:p>
        </p:txBody>
      </p:sp>
      <p:pic>
        <p:nvPicPr>
          <p:cNvPr id="4" name="Picture 5" descr="A picture containing person, fruit, cherry&#10;&#10;Description automatically generated">
            <a:extLst>
              <a:ext uri="{FF2B5EF4-FFF2-40B4-BE49-F238E27FC236}">
                <a16:creationId xmlns:a16="http://schemas.microsoft.com/office/drawing/2014/main" id="{F152F784-37A3-C3E9-F701-FDE65A7974BE}"/>
              </a:ext>
            </a:extLst>
          </p:cNvPr>
          <p:cNvPicPr>
            <a:picLocks noChangeAspect="1"/>
          </p:cNvPicPr>
          <p:nvPr/>
        </p:nvPicPr>
        <p:blipFill>
          <a:blip r:embed="rId3"/>
          <a:stretch>
            <a:fillRect/>
          </a:stretch>
        </p:blipFill>
        <p:spPr>
          <a:xfrm>
            <a:off x="9365064" y="2355275"/>
            <a:ext cx="2601236" cy="1775696"/>
          </a:xfrm>
          <a:prstGeom prst="rect">
            <a:avLst/>
          </a:prstGeom>
        </p:spPr>
      </p:pic>
      <p:pic>
        <p:nvPicPr>
          <p:cNvPr id="6" name="Picture 5">
            <a:extLst>
              <a:ext uri="{FF2B5EF4-FFF2-40B4-BE49-F238E27FC236}">
                <a16:creationId xmlns:a16="http://schemas.microsoft.com/office/drawing/2014/main" id="{4D31F627-0846-492C-84BD-585CC70E5F68}"/>
              </a:ext>
            </a:extLst>
          </p:cNvPr>
          <p:cNvPicPr>
            <a:picLocks noChangeAspect="1"/>
          </p:cNvPicPr>
          <p:nvPr/>
        </p:nvPicPr>
        <p:blipFill>
          <a:blip r:embed="rId4"/>
          <a:stretch>
            <a:fillRect/>
          </a:stretch>
        </p:blipFill>
        <p:spPr>
          <a:xfrm>
            <a:off x="3788229" y="3579566"/>
            <a:ext cx="5886223" cy="1162508"/>
          </a:xfrm>
          <a:prstGeom prst="rect">
            <a:avLst/>
          </a:prstGeom>
        </p:spPr>
      </p:pic>
      <p:pic>
        <p:nvPicPr>
          <p:cNvPr id="7" name="Picture 6">
            <a:extLst>
              <a:ext uri="{FF2B5EF4-FFF2-40B4-BE49-F238E27FC236}">
                <a16:creationId xmlns:a16="http://schemas.microsoft.com/office/drawing/2014/main" id="{7BF47D4C-550C-4D52-A227-F8E4B76D55C5}"/>
              </a:ext>
            </a:extLst>
          </p:cNvPr>
          <p:cNvPicPr>
            <a:picLocks noChangeAspect="1"/>
          </p:cNvPicPr>
          <p:nvPr/>
        </p:nvPicPr>
        <p:blipFill rotWithShape="1">
          <a:blip r:embed="rId5"/>
          <a:srcRect l="4311" t="8532" r="3050"/>
          <a:stretch/>
        </p:blipFill>
        <p:spPr>
          <a:xfrm>
            <a:off x="3913706" y="1505610"/>
            <a:ext cx="5043971" cy="1802875"/>
          </a:xfrm>
          <a:prstGeom prst="rect">
            <a:avLst/>
          </a:prstGeom>
        </p:spPr>
      </p:pic>
      <p:pic>
        <p:nvPicPr>
          <p:cNvPr id="8" name="Picture 7">
            <a:extLst>
              <a:ext uri="{FF2B5EF4-FFF2-40B4-BE49-F238E27FC236}">
                <a16:creationId xmlns:a16="http://schemas.microsoft.com/office/drawing/2014/main" id="{381F84E8-3B04-42C3-AB28-8BB29B1AE0AF}"/>
              </a:ext>
            </a:extLst>
          </p:cNvPr>
          <p:cNvPicPr>
            <a:picLocks noChangeAspect="1"/>
          </p:cNvPicPr>
          <p:nvPr/>
        </p:nvPicPr>
        <p:blipFill rotWithShape="1">
          <a:blip r:embed="rId6"/>
          <a:srcRect l="5268" t="7433" r="4829" b="13628"/>
          <a:stretch/>
        </p:blipFill>
        <p:spPr>
          <a:xfrm>
            <a:off x="3913706" y="4839751"/>
            <a:ext cx="5441062" cy="1318390"/>
          </a:xfrm>
          <a:prstGeom prst="rect">
            <a:avLst/>
          </a:prstGeom>
        </p:spPr>
      </p:pic>
      <p:sp>
        <p:nvSpPr>
          <p:cNvPr id="3" name="Rectangle 2">
            <a:extLst>
              <a:ext uri="{FF2B5EF4-FFF2-40B4-BE49-F238E27FC236}">
                <a16:creationId xmlns:a16="http://schemas.microsoft.com/office/drawing/2014/main" id="{F016E157-8174-48BA-A948-340DDB36BDE3}"/>
              </a:ext>
            </a:extLst>
          </p:cNvPr>
          <p:cNvSpPr/>
          <p:nvPr/>
        </p:nvSpPr>
        <p:spPr>
          <a:xfrm>
            <a:off x="3788229" y="1505610"/>
            <a:ext cx="5566539" cy="18028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0A818D-DFE3-479D-A0ED-96956BC1A833}"/>
              </a:ext>
            </a:extLst>
          </p:cNvPr>
          <p:cNvSpPr/>
          <p:nvPr/>
        </p:nvSpPr>
        <p:spPr>
          <a:xfrm>
            <a:off x="3913706" y="3579565"/>
            <a:ext cx="5771042" cy="116250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CAFB37-D644-4BD0-A353-A5A9F6408396}"/>
              </a:ext>
            </a:extLst>
          </p:cNvPr>
          <p:cNvSpPr/>
          <p:nvPr/>
        </p:nvSpPr>
        <p:spPr>
          <a:xfrm>
            <a:off x="3948070" y="4810010"/>
            <a:ext cx="5566539" cy="150909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a:extLst>
              <a:ext uri="{FF2B5EF4-FFF2-40B4-BE49-F238E27FC236}">
                <a16:creationId xmlns:a16="http://schemas.microsoft.com/office/drawing/2014/main" id="{8D17F79E-609E-43C2-A99D-998F7E965081}"/>
              </a:ext>
            </a:extLst>
          </p:cNvPr>
          <p:cNvSpPr>
            <a:spLocks noGrp="1"/>
          </p:cNvSpPr>
          <p:nvPr>
            <p:ph type="ftr" sz="quarter" idx="11"/>
          </p:nvPr>
        </p:nvSpPr>
        <p:spPr>
          <a:xfrm>
            <a:off x="208280" y="6255818"/>
            <a:ext cx="2042551" cy="365125"/>
          </a:xfrm>
        </p:spPr>
        <p:txBody>
          <a:bodyPr/>
          <a:lstStyle/>
          <a:p>
            <a:pPr algn="l"/>
            <a:r>
              <a:rPr lang="en-US" sz="1400"/>
              <a:t>Sakellaridis, 2011</a:t>
            </a:r>
          </a:p>
          <a:p>
            <a:pPr algn="l"/>
            <a:r>
              <a:rPr lang="en-US" sz="1400" err="1"/>
              <a:t>Cottenceau</a:t>
            </a:r>
            <a:r>
              <a:rPr lang="en-US" sz="1400"/>
              <a:t>, 2011</a:t>
            </a:r>
          </a:p>
          <a:p>
            <a:pPr algn="l"/>
            <a:r>
              <a:rPr lang="en-US" sz="1400" err="1"/>
              <a:t>Francony</a:t>
            </a:r>
            <a:r>
              <a:rPr lang="en-US" sz="1400"/>
              <a:t>, 2008</a:t>
            </a:r>
          </a:p>
        </p:txBody>
      </p:sp>
      <p:sp>
        <p:nvSpPr>
          <p:cNvPr id="15" name="Slide Number Placeholder 14">
            <a:extLst>
              <a:ext uri="{FF2B5EF4-FFF2-40B4-BE49-F238E27FC236}">
                <a16:creationId xmlns:a16="http://schemas.microsoft.com/office/drawing/2014/main" id="{2E44A28E-9A9D-464D-8E63-50ECF7A3E27A}"/>
              </a:ext>
            </a:extLst>
          </p:cNvPr>
          <p:cNvSpPr>
            <a:spLocks noGrp="1"/>
          </p:cNvSpPr>
          <p:nvPr>
            <p:ph type="sldNum" sz="quarter" idx="12"/>
          </p:nvPr>
        </p:nvSpPr>
        <p:spPr/>
        <p:txBody>
          <a:bodyPr/>
          <a:lstStyle/>
          <a:p>
            <a:fld id="{B5CEABB6-07DC-46E8-9B57-56EC44A396E5}" type="slidenum">
              <a:rPr lang="en-US" smtClean="0"/>
              <a:t>39</a:t>
            </a:fld>
            <a:endParaRPr lang="en-US"/>
          </a:p>
        </p:txBody>
      </p:sp>
    </p:spTree>
    <p:extLst>
      <p:ext uri="{BB962C8B-B14F-4D97-AF65-F5344CB8AC3E}">
        <p14:creationId xmlns:p14="http://schemas.microsoft.com/office/powerpoint/2010/main" val="32724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268883"/>
            <a:ext cx="7768460" cy="1325563"/>
          </a:xfrm>
        </p:spPr>
        <p:txBody>
          <a:bodyPr>
            <a:normAutofit/>
          </a:bodyPr>
          <a:lstStyle/>
          <a:p>
            <a:r>
              <a:rPr lang="en-ZA" dirty="0"/>
              <a:t>Learning Objectives</a:t>
            </a:r>
            <a:br>
              <a:rPr lang="en-ZA" dirty="0"/>
            </a:br>
            <a:r>
              <a:rPr lang="en-ZA" sz="2400" i="1" cap="none" dirty="0"/>
              <a:t>for the NDSHP Drug Therapy CE Series</a:t>
            </a:r>
            <a:endParaRPr lang="en-ZA" i="1" dirty="0"/>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333499" y="1774601"/>
            <a:ext cx="4305810" cy="4490313"/>
          </a:xfrm>
        </p:spPr>
        <p:txBody>
          <a:bodyPr vert="horz" lIns="91440" tIns="45720" rIns="91440" bIns="45720" rtlCol="0" anchor="t">
            <a:normAutofit/>
          </a:bodyPr>
          <a:lstStyle/>
          <a:p>
            <a:r>
              <a:rPr lang="en-US" sz="1800" dirty="0">
                <a:ea typeface="+mn-lt"/>
                <a:cs typeface="+mn-lt"/>
              </a:rPr>
              <a:t>1. Describe how the presented topic impacts patient outcomes</a:t>
            </a:r>
          </a:p>
          <a:p>
            <a:r>
              <a:rPr lang="en-US" sz="1800" dirty="0">
                <a:ea typeface="+mn-lt"/>
                <a:cs typeface="+mn-lt"/>
              </a:rPr>
              <a:t>2. Review evidence-based guidelines and best practices described</a:t>
            </a:r>
          </a:p>
          <a:p>
            <a:r>
              <a:rPr lang="en-US" sz="1800" dirty="0">
                <a:ea typeface="+mn-lt"/>
                <a:cs typeface="+mn-lt"/>
              </a:rPr>
              <a:t>3. Identify two clinical endpoints of the presented topic</a:t>
            </a:r>
            <a:endParaRPr lang="en-US" sz="1800" dirty="0"/>
          </a:p>
          <a:p>
            <a:r>
              <a:rPr lang="en-US" sz="1800" dirty="0">
                <a:ea typeface="+mn-lt"/>
                <a:cs typeface="+mn-lt"/>
              </a:rPr>
              <a:t>4. Recommend therapeutic means to achieve clinical endpoints</a:t>
            </a:r>
          </a:p>
          <a:p>
            <a:endParaRPr lang="en-US" sz="1800" dirty="0"/>
          </a:p>
        </p:txBody>
      </p:sp>
      <p:sp>
        <p:nvSpPr>
          <p:cNvPr id="8" name="Slide Number Placeholder 7">
            <a:extLst>
              <a:ext uri="{FF2B5EF4-FFF2-40B4-BE49-F238E27FC236}">
                <a16:creationId xmlns:a16="http://schemas.microsoft.com/office/drawing/2014/main" id="{012634BC-6069-487B-AFB3-C085FEB3393E}"/>
              </a:ext>
            </a:extLst>
          </p:cNvPr>
          <p:cNvSpPr>
            <a:spLocks noGrp="1"/>
          </p:cNvSpPr>
          <p:nvPr>
            <p:ph type="sldNum" sz="quarter" idx="12"/>
          </p:nvPr>
        </p:nvSpPr>
        <p:spPr/>
        <p:txBody>
          <a:bodyPr/>
          <a:lstStyle/>
          <a:p>
            <a:fld id="{B5CEABB6-07DC-46E8-9B57-56EC44A396E5}" type="slidenum">
              <a:rPr lang="en-US" smtClean="0"/>
              <a:t>4</a:t>
            </a:fld>
            <a:endParaRPr lang="en-US"/>
          </a:p>
        </p:txBody>
      </p:sp>
    </p:spTree>
    <p:extLst>
      <p:ext uri="{BB962C8B-B14F-4D97-AF65-F5344CB8AC3E}">
        <p14:creationId xmlns:p14="http://schemas.microsoft.com/office/powerpoint/2010/main" val="78877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#1: affirmative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208280" y="1250169"/>
            <a:ext cx="10134600" cy="461665"/>
          </a:xfrm>
          <a:prstGeom prst="rect">
            <a:avLst/>
          </a:prstGeom>
          <a:noFill/>
        </p:spPr>
        <p:txBody>
          <a:bodyPr wrap="square" lIns="91440" tIns="45720" rIns="91440" bIns="45720" anchor="t">
            <a:spAutoFit/>
          </a:bodyPr>
          <a:lstStyle/>
          <a:p>
            <a:r>
              <a:rPr lang="en-US" sz="2400" noProof="1">
                <a:ea typeface="+mj-lt"/>
                <a:cs typeface="+mj-lt"/>
              </a:rPr>
              <a:t>2. Potential difference may not be clinically relevant</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208280" y="2311174"/>
            <a:ext cx="11017617" cy="2416046"/>
          </a:xfrm>
          <a:prstGeom prst="rect">
            <a:avLst/>
          </a:prstGeom>
          <a:noFill/>
        </p:spPr>
        <p:txBody>
          <a:bodyPr wrap="square" lIns="91440" tIns="45720" rIns="91440" bIns="45720" rtlCol="0" anchor="t">
            <a:spAutoFit/>
          </a:bodyPr>
          <a:lstStyle/>
          <a:p>
            <a:pPr marL="285750" indent="-285750">
              <a:spcAft>
                <a:spcPts val="600"/>
              </a:spcAft>
              <a:buFont typeface="Arial"/>
              <a:buChar char="•"/>
            </a:pPr>
            <a:r>
              <a:rPr lang="en-US" b="1">
                <a:ea typeface="+mn-lt"/>
                <a:cs typeface="+mn-lt"/>
              </a:rPr>
              <a:t>Patil and Gupta, 2019</a:t>
            </a:r>
            <a:endParaRPr lang="en-US">
              <a:solidFill>
                <a:srgbClr val="404040"/>
              </a:solidFill>
              <a:ea typeface="+mn-lt"/>
              <a:cs typeface="+mn-lt"/>
            </a:endParaRPr>
          </a:p>
          <a:p>
            <a:pPr marL="742950" lvl="1" indent="-285750">
              <a:spcAft>
                <a:spcPts val="600"/>
              </a:spcAft>
              <a:buFont typeface="Arial"/>
              <a:buChar char="•"/>
            </a:pPr>
            <a:r>
              <a:rPr lang="en-US">
                <a:ea typeface="+mn-lt"/>
                <a:cs typeface="+mn-lt"/>
              </a:rPr>
              <a:t>One clinically significant difference detected:</a:t>
            </a:r>
          </a:p>
          <a:p>
            <a:pPr marL="1200150" lvl="2" indent="-285750">
              <a:spcAft>
                <a:spcPts val="600"/>
              </a:spcAft>
              <a:buFont typeface="Arial"/>
              <a:buChar char="•"/>
            </a:pPr>
            <a:r>
              <a:rPr lang="en-US">
                <a:ea typeface="+mn-lt"/>
                <a:cs typeface="+mn-lt"/>
              </a:rPr>
              <a:t>Time to reduce ICP below 15 mmHg</a:t>
            </a:r>
          </a:p>
          <a:p>
            <a:pPr marL="742950" lvl="1" indent="-285750">
              <a:spcAft>
                <a:spcPts val="600"/>
              </a:spcAft>
              <a:buFont typeface="Arial"/>
              <a:buChar char="•"/>
            </a:pPr>
            <a:r>
              <a:rPr lang="en-US" b="1" u="sng">
                <a:ea typeface="+mn-lt"/>
                <a:cs typeface="+mn-lt"/>
              </a:rPr>
              <a:t>"Time is tissue"</a:t>
            </a:r>
          </a:p>
          <a:p>
            <a:pPr marL="1200150" lvl="2" indent="-285750">
              <a:spcAft>
                <a:spcPts val="600"/>
              </a:spcAft>
              <a:buFont typeface="Arial"/>
              <a:buChar char="•"/>
            </a:pPr>
            <a:r>
              <a:rPr lang="en-US"/>
              <a:t>Elevated ICP is a medical emergency and every minute above &gt;20 mmHg can lead to further damage</a:t>
            </a:r>
            <a:endParaRPr lang="en-US" b="1" u="sng"/>
          </a:p>
          <a:p>
            <a:pPr marL="1200150" lvl="2" indent="-285750">
              <a:spcAft>
                <a:spcPts val="600"/>
              </a:spcAft>
              <a:buFont typeface="Arial"/>
              <a:buChar char="•"/>
            </a:pPr>
            <a:endParaRPr lang="en-US" b="1" u="sng"/>
          </a:p>
        </p:txBody>
      </p:sp>
      <p:pic>
        <p:nvPicPr>
          <p:cNvPr id="3" name="Picture 3" descr="Table&#10;&#10;Description automatically generated">
            <a:extLst>
              <a:ext uri="{FF2B5EF4-FFF2-40B4-BE49-F238E27FC236}">
                <a16:creationId xmlns:a16="http://schemas.microsoft.com/office/drawing/2014/main" id="{23453F8F-E1FA-8E8E-7A40-7843E86675B8}"/>
              </a:ext>
            </a:extLst>
          </p:cNvPr>
          <p:cNvPicPr>
            <a:picLocks noChangeAspect="1"/>
          </p:cNvPicPr>
          <p:nvPr/>
        </p:nvPicPr>
        <p:blipFill>
          <a:blip r:embed="rId3"/>
          <a:stretch>
            <a:fillRect/>
          </a:stretch>
        </p:blipFill>
        <p:spPr>
          <a:xfrm>
            <a:off x="2685051" y="4242678"/>
            <a:ext cx="7938708" cy="2352860"/>
          </a:xfrm>
          <a:prstGeom prst="rect">
            <a:avLst/>
          </a:prstGeom>
        </p:spPr>
      </p:pic>
      <p:pic>
        <p:nvPicPr>
          <p:cNvPr id="7" name="Picture 6">
            <a:extLst>
              <a:ext uri="{FF2B5EF4-FFF2-40B4-BE49-F238E27FC236}">
                <a16:creationId xmlns:a16="http://schemas.microsoft.com/office/drawing/2014/main" id="{526A423E-8A67-4906-83F4-B44B9F2D5DF0}"/>
              </a:ext>
            </a:extLst>
          </p:cNvPr>
          <p:cNvPicPr>
            <a:picLocks noChangeAspect="1"/>
          </p:cNvPicPr>
          <p:nvPr/>
        </p:nvPicPr>
        <p:blipFill rotWithShape="1">
          <a:blip r:embed="rId4"/>
          <a:srcRect l="2368" t="16497" r="3164" b="18855"/>
          <a:stretch/>
        </p:blipFill>
        <p:spPr>
          <a:xfrm>
            <a:off x="3576505" y="1891841"/>
            <a:ext cx="8135909" cy="723481"/>
          </a:xfrm>
          <a:prstGeom prst="rect">
            <a:avLst/>
          </a:prstGeom>
        </p:spPr>
      </p:pic>
      <p:sp>
        <p:nvSpPr>
          <p:cNvPr id="8" name="Rectangle 7">
            <a:extLst>
              <a:ext uri="{FF2B5EF4-FFF2-40B4-BE49-F238E27FC236}">
                <a16:creationId xmlns:a16="http://schemas.microsoft.com/office/drawing/2014/main" id="{9303EF17-FEF0-42F4-AE39-F9E2F1BAC09B}"/>
              </a:ext>
            </a:extLst>
          </p:cNvPr>
          <p:cNvSpPr/>
          <p:nvPr/>
        </p:nvSpPr>
        <p:spPr>
          <a:xfrm>
            <a:off x="3466681" y="1711835"/>
            <a:ext cx="8370277" cy="98112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E4A6B94F-89A4-44AD-A784-1E896321C6E3}"/>
              </a:ext>
            </a:extLst>
          </p:cNvPr>
          <p:cNvSpPr>
            <a:spLocks noGrp="1"/>
          </p:cNvSpPr>
          <p:nvPr>
            <p:ph type="ftr" sz="quarter" idx="11"/>
          </p:nvPr>
        </p:nvSpPr>
        <p:spPr>
          <a:xfrm>
            <a:off x="208280" y="6263069"/>
            <a:ext cx="2043399" cy="365125"/>
          </a:xfrm>
        </p:spPr>
        <p:txBody>
          <a:bodyPr/>
          <a:lstStyle/>
          <a:p>
            <a:pPr algn="l"/>
            <a:r>
              <a:rPr lang="en-US" sz="1400"/>
              <a:t>Patil and Gupta, 2019 </a:t>
            </a:r>
          </a:p>
        </p:txBody>
      </p:sp>
      <p:sp>
        <p:nvSpPr>
          <p:cNvPr id="12" name="Slide Number Placeholder 11">
            <a:extLst>
              <a:ext uri="{FF2B5EF4-FFF2-40B4-BE49-F238E27FC236}">
                <a16:creationId xmlns:a16="http://schemas.microsoft.com/office/drawing/2014/main" id="{6BD73BB1-CAC0-416E-983C-642EF569086A}"/>
              </a:ext>
            </a:extLst>
          </p:cNvPr>
          <p:cNvSpPr>
            <a:spLocks noGrp="1"/>
          </p:cNvSpPr>
          <p:nvPr>
            <p:ph type="sldNum" sz="quarter" idx="12"/>
          </p:nvPr>
        </p:nvSpPr>
        <p:spPr/>
        <p:txBody>
          <a:bodyPr/>
          <a:lstStyle/>
          <a:p>
            <a:fld id="{B5CEABB6-07DC-46E8-9B57-56EC44A396E5}" type="slidenum">
              <a:rPr lang="en-US" smtClean="0"/>
              <a:t>40</a:t>
            </a:fld>
            <a:endParaRPr lang="en-US"/>
          </a:p>
        </p:txBody>
      </p:sp>
    </p:spTree>
    <p:extLst>
      <p:ext uri="{BB962C8B-B14F-4D97-AF65-F5344CB8AC3E}">
        <p14:creationId xmlns:p14="http://schemas.microsoft.com/office/powerpoint/2010/main" val="3739820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#1: affirmative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208280" y="1250169"/>
            <a:ext cx="10134600" cy="461665"/>
          </a:xfrm>
          <a:prstGeom prst="rect">
            <a:avLst/>
          </a:prstGeom>
          <a:noFill/>
        </p:spPr>
        <p:txBody>
          <a:bodyPr wrap="square" lIns="91440" tIns="45720" rIns="91440" bIns="45720" anchor="t">
            <a:spAutoFit/>
          </a:bodyPr>
          <a:lstStyle/>
          <a:p>
            <a:r>
              <a:rPr lang="en-US" sz="2400" noProof="1">
                <a:ea typeface="+mj-lt"/>
                <a:cs typeface="+mj-lt"/>
              </a:rPr>
              <a:t>3. No differences in mortality or long-term outcomes</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723262" y="2221554"/>
            <a:ext cx="6645189" cy="2662267"/>
          </a:xfrm>
          <a:prstGeom prst="rect">
            <a:avLst/>
          </a:prstGeom>
          <a:noFill/>
        </p:spPr>
        <p:txBody>
          <a:bodyPr wrap="square" lIns="91440" tIns="45720" rIns="91440" bIns="45720" rtlCol="0" anchor="t">
            <a:spAutoFit/>
          </a:bodyPr>
          <a:lstStyle/>
          <a:p>
            <a:pPr marL="285750" indent="-285750">
              <a:spcAft>
                <a:spcPts val="600"/>
              </a:spcAft>
              <a:buFont typeface="Arial"/>
              <a:buChar char="•"/>
            </a:pPr>
            <a:r>
              <a:rPr lang="en-US"/>
              <a:t>Mannitol was not shown to reduce Glasgow Outcome Scales either</a:t>
            </a:r>
            <a:endParaRPr lang="en-US" b="1"/>
          </a:p>
          <a:p>
            <a:pPr marL="285750" indent="-285750">
              <a:spcAft>
                <a:spcPts val="600"/>
              </a:spcAft>
              <a:buFont typeface="Arial"/>
              <a:buChar char="•"/>
            </a:pPr>
            <a:r>
              <a:rPr lang="en-US">
                <a:ea typeface="+mn-lt"/>
                <a:cs typeface="+mn-lt"/>
              </a:rPr>
              <a:t>Hypothetical benefits may help substantiate greater HTS use</a:t>
            </a:r>
            <a:endParaRPr lang="en-US"/>
          </a:p>
          <a:p>
            <a:pPr marL="742950" lvl="1" indent="-285750">
              <a:spcAft>
                <a:spcPts val="600"/>
              </a:spcAft>
              <a:buFont typeface="Arial"/>
              <a:buChar char="•"/>
            </a:pPr>
            <a:r>
              <a:rPr lang="en-US"/>
              <a:t>More sustained decrease in ICP</a:t>
            </a:r>
          </a:p>
          <a:p>
            <a:pPr marL="742950" lvl="1" indent="-285750">
              <a:spcAft>
                <a:spcPts val="600"/>
              </a:spcAft>
              <a:buFont typeface="Arial"/>
              <a:buChar char="•"/>
            </a:pPr>
            <a:r>
              <a:rPr lang="en-US"/>
              <a:t>Increased CPP</a:t>
            </a:r>
          </a:p>
          <a:p>
            <a:pPr marL="742950" lvl="1" indent="-285750">
              <a:spcAft>
                <a:spcPts val="600"/>
              </a:spcAft>
              <a:buFont typeface="Arial"/>
              <a:buChar char="•"/>
            </a:pPr>
            <a:r>
              <a:rPr lang="en-US"/>
              <a:t>Ability to treat refractory elevated ICP when mannitol has been used</a:t>
            </a:r>
          </a:p>
          <a:p>
            <a:pPr lvl="1">
              <a:spcAft>
                <a:spcPts val="600"/>
              </a:spcAft>
            </a:pPr>
            <a:endParaRPr lang="en-US" sz="1600"/>
          </a:p>
        </p:txBody>
      </p:sp>
      <p:sp>
        <p:nvSpPr>
          <p:cNvPr id="8" name="Slide Number Placeholder 7">
            <a:extLst>
              <a:ext uri="{FF2B5EF4-FFF2-40B4-BE49-F238E27FC236}">
                <a16:creationId xmlns:a16="http://schemas.microsoft.com/office/drawing/2014/main" id="{0B4A60E2-E258-48E2-AC26-2A1FE0EE96A3}"/>
              </a:ext>
            </a:extLst>
          </p:cNvPr>
          <p:cNvSpPr>
            <a:spLocks noGrp="1"/>
          </p:cNvSpPr>
          <p:nvPr>
            <p:ph type="sldNum" sz="quarter" idx="12"/>
          </p:nvPr>
        </p:nvSpPr>
        <p:spPr/>
        <p:txBody>
          <a:bodyPr/>
          <a:lstStyle/>
          <a:p>
            <a:fld id="{B5CEABB6-07DC-46E8-9B57-56EC44A396E5}" type="slidenum">
              <a:rPr lang="en-US" smtClean="0"/>
              <a:t>41</a:t>
            </a:fld>
            <a:endParaRPr lang="en-US"/>
          </a:p>
        </p:txBody>
      </p:sp>
      <p:pic>
        <p:nvPicPr>
          <p:cNvPr id="6" name="Picture 5">
            <a:extLst>
              <a:ext uri="{FF2B5EF4-FFF2-40B4-BE49-F238E27FC236}">
                <a16:creationId xmlns:a16="http://schemas.microsoft.com/office/drawing/2014/main" id="{0A87FF47-ABAC-BBD6-62BB-8A9BD1F81FF7}"/>
              </a:ext>
            </a:extLst>
          </p:cNvPr>
          <p:cNvPicPr>
            <a:picLocks noChangeAspect="1"/>
          </p:cNvPicPr>
          <p:nvPr/>
        </p:nvPicPr>
        <p:blipFill rotWithShape="1">
          <a:blip r:embed="rId4"/>
          <a:srcRect l="5268" r="4829"/>
          <a:stretch/>
        </p:blipFill>
        <p:spPr>
          <a:xfrm>
            <a:off x="7330832" y="1626533"/>
            <a:ext cx="4858458" cy="1491317"/>
          </a:xfrm>
          <a:prstGeom prst="rect">
            <a:avLst/>
          </a:prstGeom>
        </p:spPr>
      </p:pic>
      <p:sp>
        <p:nvSpPr>
          <p:cNvPr id="9" name="TextBox 8">
            <a:extLst>
              <a:ext uri="{FF2B5EF4-FFF2-40B4-BE49-F238E27FC236}">
                <a16:creationId xmlns:a16="http://schemas.microsoft.com/office/drawing/2014/main" id="{ED7BC642-D12D-6DB0-8C10-CA2D0A678EDF}"/>
              </a:ext>
            </a:extLst>
          </p:cNvPr>
          <p:cNvSpPr txBox="1"/>
          <p:nvPr/>
        </p:nvSpPr>
        <p:spPr>
          <a:xfrm>
            <a:off x="4577445" y="4760954"/>
            <a:ext cx="453026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b="1"/>
              <a:t>Glasgow Outcome Scale:</a:t>
            </a:r>
          </a:p>
          <a:p>
            <a:r>
              <a:rPr lang="en-US"/>
              <a:t>5) GR: good recovery</a:t>
            </a:r>
          </a:p>
          <a:p>
            <a:r>
              <a:rPr lang="en-US"/>
              <a:t>4) MD: moderate disability</a:t>
            </a:r>
          </a:p>
          <a:p>
            <a:r>
              <a:rPr lang="en-US"/>
              <a:t>3) SD: severe disability</a:t>
            </a:r>
          </a:p>
          <a:p>
            <a:r>
              <a:rPr lang="en-US"/>
              <a:t>2) PVS: persistent vegetative state</a:t>
            </a:r>
          </a:p>
          <a:p>
            <a:r>
              <a:rPr lang="en-US"/>
              <a:t>1) D: Death</a:t>
            </a:r>
          </a:p>
        </p:txBody>
      </p:sp>
      <p:sp>
        <p:nvSpPr>
          <p:cNvPr id="11" name="TextBox 10">
            <a:extLst>
              <a:ext uri="{FF2B5EF4-FFF2-40B4-BE49-F238E27FC236}">
                <a16:creationId xmlns:a16="http://schemas.microsoft.com/office/drawing/2014/main" id="{A8A21F66-F188-FF8A-CFC3-5F0F19439308}"/>
              </a:ext>
            </a:extLst>
          </p:cNvPr>
          <p:cNvSpPr txBox="1"/>
          <p:nvPr/>
        </p:nvSpPr>
        <p:spPr>
          <a:xfrm>
            <a:off x="152400" y="6148615"/>
            <a:ext cx="39950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Han et al., 2022;</a:t>
            </a:r>
            <a:r>
              <a:rPr lang="en-US" sz="1400">
                <a:solidFill>
                  <a:srgbClr val="898989"/>
                </a:solidFill>
              </a:rPr>
              <a:t> </a:t>
            </a:r>
            <a:r>
              <a:rPr lang="en-US" sz="1400">
                <a:ea typeface="+mn-lt"/>
                <a:cs typeface="+mn-lt"/>
              </a:rPr>
              <a:t>Mangat et al., 2020; </a:t>
            </a:r>
            <a:r>
              <a:rPr lang="en-US" sz="1400" err="1">
                <a:ea typeface="+mn-lt"/>
                <a:cs typeface="+mn-lt"/>
              </a:rPr>
              <a:t>Martazavi</a:t>
            </a:r>
            <a:r>
              <a:rPr lang="en-US" sz="1400">
                <a:ea typeface="+mn-lt"/>
                <a:cs typeface="+mn-lt"/>
              </a:rPr>
              <a:t> et al., 2012</a:t>
            </a:r>
            <a:endParaRPr lang="en-US" sz="1400"/>
          </a:p>
        </p:txBody>
      </p:sp>
    </p:spTree>
    <p:extLst>
      <p:ext uri="{BB962C8B-B14F-4D97-AF65-F5344CB8AC3E}">
        <p14:creationId xmlns:p14="http://schemas.microsoft.com/office/powerpoint/2010/main" val="1102684849"/>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#1: affirmative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208280" y="1250169"/>
            <a:ext cx="10134600" cy="461665"/>
          </a:xfrm>
          <a:prstGeom prst="rect">
            <a:avLst/>
          </a:prstGeom>
          <a:noFill/>
        </p:spPr>
        <p:txBody>
          <a:bodyPr wrap="square" lIns="91440" tIns="45720" rIns="91440" bIns="45720" anchor="t">
            <a:spAutoFit/>
          </a:bodyPr>
          <a:lstStyle/>
          <a:p>
            <a:r>
              <a:rPr lang="en-US" sz="2400" noProof="1">
                <a:ea typeface="+mj-lt"/>
                <a:cs typeface="+mj-lt"/>
              </a:rPr>
              <a:t>4. Mannitol is more readily available than HTS</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587191" y="2040125"/>
            <a:ext cx="6663332" cy="4062651"/>
          </a:xfrm>
          <a:prstGeom prst="rect">
            <a:avLst/>
          </a:prstGeom>
          <a:noFill/>
        </p:spPr>
        <p:txBody>
          <a:bodyPr wrap="square" lIns="91440" tIns="45720" rIns="91440" bIns="45720" rtlCol="0" anchor="t">
            <a:spAutoFit/>
          </a:bodyPr>
          <a:lstStyle/>
          <a:p>
            <a:pPr>
              <a:spcAft>
                <a:spcPts val="600"/>
              </a:spcAft>
            </a:pPr>
            <a:endParaRPr lang="en-US" sz="2800" b="1"/>
          </a:p>
          <a:p>
            <a:pPr marL="285750" indent="-285750">
              <a:spcAft>
                <a:spcPts val="600"/>
              </a:spcAft>
              <a:buFont typeface="Arial"/>
              <a:buChar char="•"/>
            </a:pPr>
            <a:r>
              <a:rPr lang="en-US" sz="2000"/>
              <a:t>No drug is exempt from shortages that may delay care (especially old, generic medications such as mannitol)</a:t>
            </a:r>
          </a:p>
          <a:p>
            <a:pPr marL="742950" lvl="1" indent="-285750">
              <a:spcAft>
                <a:spcPts val="600"/>
              </a:spcAft>
              <a:buFont typeface="Arial"/>
              <a:buChar char="•"/>
            </a:pPr>
            <a:r>
              <a:rPr lang="en-US" sz="2000"/>
              <a:t>Mannitol has been in and out of shortage for many years</a:t>
            </a:r>
          </a:p>
          <a:p>
            <a:pPr marL="285750" indent="-285750">
              <a:spcAft>
                <a:spcPts val="600"/>
              </a:spcAft>
              <a:buFont typeface="Arial"/>
              <a:buChar char="•"/>
            </a:pPr>
            <a:r>
              <a:rPr lang="en-US" sz="2000"/>
              <a:t>Mannitol also has safety concerns with storage and administration</a:t>
            </a:r>
          </a:p>
          <a:p>
            <a:pPr marL="742950" lvl="1" indent="-285750">
              <a:spcAft>
                <a:spcPts val="600"/>
              </a:spcAft>
              <a:buFont typeface="Arial"/>
              <a:buChar char="•"/>
            </a:pPr>
            <a:r>
              <a:rPr lang="en-US" sz="2000"/>
              <a:t>Mannitol crystalizes at ambient room temperatures</a:t>
            </a:r>
          </a:p>
          <a:p>
            <a:pPr marL="742950" lvl="1" indent="-285750">
              <a:spcAft>
                <a:spcPts val="600"/>
              </a:spcAft>
              <a:buFont typeface="Arial"/>
              <a:buChar char="•"/>
            </a:pPr>
            <a:r>
              <a:rPr lang="en-US" sz="2000"/>
              <a:t>Weight-based dosing leaves room for medication error (which dosing to use?)</a:t>
            </a:r>
          </a:p>
          <a:p>
            <a:pPr marL="742950" lvl="1" indent="-285750">
              <a:spcAft>
                <a:spcPts val="600"/>
              </a:spcAft>
              <a:buFont typeface="Arial"/>
              <a:buChar char="•"/>
            </a:pPr>
            <a:endParaRPr lang="en-US" sz="2000"/>
          </a:p>
        </p:txBody>
      </p:sp>
      <p:pic>
        <p:nvPicPr>
          <p:cNvPr id="3" name="Picture 3" descr="A picture containing text, indoor&#10;&#10;Description automatically generated">
            <a:extLst>
              <a:ext uri="{FF2B5EF4-FFF2-40B4-BE49-F238E27FC236}">
                <a16:creationId xmlns:a16="http://schemas.microsoft.com/office/drawing/2014/main" id="{346CC33E-FF3B-D08D-F4B2-2EC4D154870B}"/>
              </a:ext>
            </a:extLst>
          </p:cNvPr>
          <p:cNvPicPr>
            <a:picLocks noChangeAspect="1"/>
          </p:cNvPicPr>
          <p:nvPr/>
        </p:nvPicPr>
        <p:blipFill>
          <a:blip r:embed="rId3"/>
          <a:stretch>
            <a:fillRect/>
          </a:stretch>
        </p:blipFill>
        <p:spPr>
          <a:xfrm>
            <a:off x="7563757" y="2523671"/>
            <a:ext cx="4094842" cy="2726871"/>
          </a:xfrm>
          <a:prstGeom prst="rect">
            <a:avLst/>
          </a:prstGeom>
        </p:spPr>
      </p:pic>
      <p:sp>
        <p:nvSpPr>
          <p:cNvPr id="8" name="Slide Number Placeholder 7">
            <a:extLst>
              <a:ext uri="{FF2B5EF4-FFF2-40B4-BE49-F238E27FC236}">
                <a16:creationId xmlns:a16="http://schemas.microsoft.com/office/drawing/2014/main" id="{A6B222F1-F817-448E-8A68-E4C7CB82C553}"/>
              </a:ext>
            </a:extLst>
          </p:cNvPr>
          <p:cNvSpPr>
            <a:spLocks noGrp="1"/>
          </p:cNvSpPr>
          <p:nvPr>
            <p:ph type="sldNum" sz="quarter" idx="12"/>
          </p:nvPr>
        </p:nvSpPr>
        <p:spPr/>
        <p:txBody>
          <a:bodyPr/>
          <a:lstStyle/>
          <a:p>
            <a:fld id="{B5CEABB6-07DC-46E8-9B57-56EC44A396E5}" type="slidenum">
              <a:rPr lang="en-US" smtClean="0"/>
              <a:t>42</a:t>
            </a:fld>
            <a:endParaRPr lang="en-US"/>
          </a:p>
        </p:txBody>
      </p:sp>
    </p:spTree>
    <p:extLst>
      <p:ext uri="{BB962C8B-B14F-4D97-AF65-F5344CB8AC3E}">
        <p14:creationId xmlns:p14="http://schemas.microsoft.com/office/powerpoint/2010/main" val="83605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5476875" y="2174239"/>
            <a:ext cx="5111750" cy="702311"/>
          </a:xfrm>
        </p:spPr>
        <p:txBody>
          <a:bodyPr/>
          <a:lstStyle/>
          <a:p>
            <a:r>
              <a:rPr lang="en-US"/>
              <a:t>Rebuttal #2: Negative</a:t>
            </a:r>
          </a:p>
        </p:txBody>
      </p:sp>
      <p:sp>
        <p:nvSpPr>
          <p:cNvPr id="9" name="Slide Number Placeholder 8">
            <a:extLst>
              <a:ext uri="{FF2B5EF4-FFF2-40B4-BE49-F238E27FC236}">
                <a16:creationId xmlns:a16="http://schemas.microsoft.com/office/drawing/2014/main" id="{1A236E8E-DA1B-4217-A99F-B77CEEF516B0}"/>
              </a:ext>
            </a:extLst>
          </p:cNvPr>
          <p:cNvSpPr>
            <a:spLocks noGrp="1"/>
          </p:cNvSpPr>
          <p:nvPr>
            <p:ph type="sldNum" sz="quarter" idx="12"/>
          </p:nvPr>
        </p:nvSpPr>
        <p:spPr/>
        <p:txBody>
          <a:bodyPr/>
          <a:lstStyle/>
          <a:p>
            <a:fld id="{B5CEABB6-07DC-46E8-9B57-56EC44A396E5}" type="slidenum">
              <a:rPr lang="en-US" smtClean="0"/>
              <a:t>43</a:t>
            </a:fld>
            <a:endParaRPr lang="en-US"/>
          </a:p>
        </p:txBody>
      </p:sp>
    </p:spTree>
    <p:extLst>
      <p:ext uri="{BB962C8B-B14F-4D97-AF65-F5344CB8AC3E}">
        <p14:creationId xmlns:p14="http://schemas.microsoft.com/office/powerpoint/2010/main" val="68551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#2: Negative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208280" y="1250169"/>
            <a:ext cx="10134600" cy="461665"/>
          </a:xfrm>
          <a:prstGeom prst="rect">
            <a:avLst/>
          </a:prstGeom>
          <a:noFill/>
        </p:spPr>
        <p:txBody>
          <a:bodyPr wrap="square">
            <a:spAutoFit/>
          </a:bodyPr>
          <a:lstStyle/>
          <a:p>
            <a:r>
              <a:rPr lang="en-US" sz="2400" noProof="1">
                <a:ea typeface="+mj-lt"/>
                <a:cs typeface="+mj-lt"/>
              </a:rPr>
              <a:t>1. HTS has a greater and more sustained ICP reduction than mannitol</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557907" y="1953360"/>
            <a:ext cx="6285021" cy="4124206"/>
          </a:xfrm>
          <a:prstGeom prst="rect">
            <a:avLst/>
          </a:prstGeom>
          <a:noFill/>
        </p:spPr>
        <p:txBody>
          <a:bodyPr wrap="square" rtlCol="0">
            <a:spAutoFit/>
          </a:bodyPr>
          <a:lstStyle/>
          <a:p>
            <a:pPr>
              <a:spcAft>
                <a:spcPts val="600"/>
              </a:spcAft>
            </a:pPr>
            <a:r>
              <a:rPr lang="en-US" b="1"/>
              <a:t>Mangat 2020 </a:t>
            </a:r>
          </a:p>
          <a:p>
            <a:pPr marL="342900" indent="-342900">
              <a:spcAft>
                <a:spcPts val="600"/>
              </a:spcAft>
              <a:buFont typeface="+mj-lt"/>
              <a:buAutoNum type="arabicPeriod"/>
            </a:pPr>
            <a:r>
              <a:rPr lang="en-US"/>
              <a:t>Prospective case-control (n=25;48), studied effects of HTS vs mannitol on ICP and CPP</a:t>
            </a:r>
          </a:p>
          <a:p>
            <a:pPr marL="342900" indent="-342900">
              <a:spcAft>
                <a:spcPts val="600"/>
              </a:spcAft>
              <a:buFont typeface="+mj-lt"/>
              <a:buAutoNum type="arabicPeriod"/>
            </a:pPr>
            <a:r>
              <a:rPr lang="en-US"/>
              <a:t>Patients in the mannitol group had higher cumulative duration of MAP &lt;80 mm Hg (28 hours vs 32 hours)</a:t>
            </a:r>
          </a:p>
          <a:p>
            <a:pPr marL="800100" lvl="1" indent="-342900">
              <a:spcAft>
                <a:spcPts val="600"/>
              </a:spcAft>
              <a:buFont typeface="+mj-lt"/>
              <a:buAutoNum type="arabicPeriod"/>
            </a:pPr>
            <a:r>
              <a:rPr lang="en-US"/>
              <a:t>Difference did not reach statistical significance but may have skewed CPP measurements in favor of saline</a:t>
            </a:r>
          </a:p>
          <a:p>
            <a:pPr marL="342900" indent="-342900">
              <a:spcAft>
                <a:spcPts val="600"/>
              </a:spcAft>
              <a:buFont typeface="+mj-lt"/>
              <a:buAutoNum type="arabicPeriod"/>
            </a:pPr>
            <a:r>
              <a:rPr lang="en-US"/>
              <a:t>Mannitol doses reported as a range of grams/day (</a:t>
            </a:r>
            <a:r>
              <a:rPr lang="nn-NO" b="0" i="0">
                <a:solidFill>
                  <a:srgbClr val="212121"/>
                </a:solidFill>
                <a:effectLst/>
              </a:rPr>
              <a:t>0-50, 51-100, 101-200, 201-600 g/d</a:t>
            </a:r>
            <a:r>
              <a:rPr lang="en-US" b="0" i="0">
                <a:solidFill>
                  <a:srgbClr val="212121"/>
                </a:solidFill>
                <a:effectLst/>
              </a:rPr>
              <a:t>)</a:t>
            </a:r>
          </a:p>
          <a:p>
            <a:pPr marL="800100" lvl="1" indent="-342900">
              <a:spcAft>
                <a:spcPts val="600"/>
              </a:spcAft>
              <a:buFont typeface="+mj-lt"/>
              <a:buAutoNum type="arabicPeriod"/>
            </a:pPr>
            <a:r>
              <a:rPr lang="en-US"/>
              <a:t>Mannitol dose is weight-based; unable to assess dosing appropriate</a:t>
            </a:r>
          </a:p>
          <a:p>
            <a:pPr lvl="1">
              <a:spcAft>
                <a:spcPts val="600"/>
              </a:spcAft>
            </a:pPr>
            <a:endParaRPr lang="en-US" sz="1600"/>
          </a:p>
        </p:txBody>
      </p:sp>
      <p:pic>
        <p:nvPicPr>
          <p:cNvPr id="4" name="Picture 3">
            <a:extLst>
              <a:ext uri="{FF2B5EF4-FFF2-40B4-BE49-F238E27FC236}">
                <a16:creationId xmlns:a16="http://schemas.microsoft.com/office/drawing/2014/main" id="{279E8D85-36FB-44AA-850C-536E4ED63832}"/>
              </a:ext>
            </a:extLst>
          </p:cNvPr>
          <p:cNvPicPr>
            <a:picLocks noChangeAspect="1"/>
          </p:cNvPicPr>
          <p:nvPr/>
        </p:nvPicPr>
        <p:blipFill rotWithShape="1">
          <a:blip r:embed="rId3"/>
          <a:srcRect l="1605"/>
          <a:stretch/>
        </p:blipFill>
        <p:spPr>
          <a:xfrm>
            <a:off x="7011260" y="2854233"/>
            <a:ext cx="4732930" cy="1952625"/>
          </a:xfrm>
          <a:prstGeom prst="rect">
            <a:avLst/>
          </a:prstGeom>
        </p:spPr>
      </p:pic>
      <p:sp>
        <p:nvSpPr>
          <p:cNvPr id="12" name="Footer Placeholder 11">
            <a:extLst>
              <a:ext uri="{FF2B5EF4-FFF2-40B4-BE49-F238E27FC236}">
                <a16:creationId xmlns:a16="http://schemas.microsoft.com/office/drawing/2014/main" id="{E83AAFED-FD72-4847-BCFA-4FFBAA7340B9}"/>
              </a:ext>
            </a:extLst>
          </p:cNvPr>
          <p:cNvSpPr>
            <a:spLocks noGrp="1"/>
          </p:cNvSpPr>
          <p:nvPr>
            <p:ph type="ftr" sz="quarter" idx="11"/>
          </p:nvPr>
        </p:nvSpPr>
        <p:spPr>
          <a:xfrm>
            <a:off x="401097" y="6136529"/>
            <a:ext cx="1437752" cy="365125"/>
          </a:xfrm>
        </p:spPr>
        <p:txBody>
          <a:bodyPr/>
          <a:lstStyle/>
          <a:p>
            <a:r>
              <a:rPr lang="en-US" sz="1400"/>
              <a:t>Mangat, 2020</a:t>
            </a:r>
          </a:p>
        </p:txBody>
      </p:sp>
      <p:sp>
        <p:nvSpPr>
          <p:cNvPr id="13" name="Slide Number Placeholder 12">
            <a:extLst>
              <a:ext uri="{FF2B5EF4-FFF2-40B4-BE49-F238E27FC236}">
                <a16:creationId xmlns:a16="http://schemas.microsoft.com/office/drawing/2014/main" id="{ACA7A9E7-25AC-4258-957E-660B3ED66FD8}"/>
              </a:ext>
            </a:extLst>
          </p:cNvPr>
          <p:cNvSpPr>
            <a:spLocks noGrp="1"/>
          </p:cNvSpPr>
          <p:nvPr>
            <p:ph type="sldNum" sz="quarter" idx="12"/>
          </p:nvPr>
        </p:nvSpPr>
        <p:spPr/>
        <p:txBody>
          <a:bodyPr/>
          <a:lstStyle/>
          <a:p>
            <a:fld id="{B5CEABB6-07DC-46E8-9B57-56EC44A396E5}" type="slidenum">
              <a:rPr lang="en-US" smtClean="0"/>
              <a:t>44</a:t>
            </a:fld>
            <a:endParaRPr lang="en-US"/>
          </a:p>
        </p:txBody>
      </p:sp>
    </p:spTree>
    <p:extLst>
      <p:ext uri="{BB962C8B-B14F-4D97-AF65-F5344CB8AC3E}">
        <p14:creationId xmlns:p14="http://schemas.microsoft.com/office/powerpoint/2010/main" val="3582557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#2: Negative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147320" y="921686"/>
            <a:ext cx="10134600" cy="461665"/>
          </a:xfrm>
          <a:prstGeom prst="rect">
            <a:avLst/>
          </a:prstGeom>
          <a:noFill/>
        </p:spPr>
        <p:txBody>
          <a:bodyPr wrap="square">
            <a:spAutoFit/>
          </a:bodyPr>
          <a:lstStyle/>
          <a:p>
            <a:r>
              <a:rPr lang="en-US" sz="2400" noProof="1">
                <a:ea typeface="+mj-lt"/>
                <a:cs typeface="+mj-lt"/>
              </a:rPr>
              <a:t>1. HTS has a greater and more sustained ICP reduction than mannitol</a:t>
            </a:r>
            <a:endParaRPr lang="en-US" sz="2400" noProof="1">
              <a:solidFill>
                <a:schemeClr val="tx1"/>
              </a:solidFill>
              <a:ea typeface="+mj-lt"/>
              <a:cs typeface="+mj-lt"/>
            </a:endParaRPr>
          </a:p>
        </p:txBody>
      </p:sp>
      <p:sp>
        <p:nvSpPr>
          <p:cNvPr id="11" name="TextBox 10">
            <a:extLst>
              <a:ext uri="{FF2B5EF4-FFF2-40B4-BE49-F238E27FC236}">
                <a16:creationId xmlns:a16="http://schemas.microsoft.com/office/drawing/2014/main" id="{6D7C11B8-1FF0-4223-B155-398AC091E22E}"/>
              </a:ext>
            </a:extLst>
          </p:cNvPr>
          <p:cNvSpPr txBox="1"/>
          <p:nvPr/>
        </p:nvSpPr>
        <p:spPr>
          <a:xfrm>
            <a:off x="300623" y="1383351"/>
            <a:ext cx="7471777" cy="5093702"/>
          </a:xfrm>
          <a:prstGeom prst="rect">
            <a:avLst/>
          </a:prstGeom>
          <a:noFill/>
        </p:spPr>
        <p:txBody>
          <a:bodyPr wrap="square" rtlCol="0">
            <a:spAutoFit/>
          </a:bodyPr>
          <a:lstStyle/>
          <a:p>
            <a:pPr>
              <a:spcAft>
                <a:spcPts val="600"/>
              </a:spcAft>
            </a:pPr>
            <a:r>
              <a:rPr lang="en-US" b="1" err="1"/>
              <a:t>Kerwin</a:t>
            </a:r>
            <a:r>
              <a:rPr lang="en-US" b="1"/>
              <a:t> 2009</a:t>
            </a:r>
            <a:endParaRPr lang="en-US"/>
          </a:p>
          <a:p>
            <a:pPr marL="342900" indent="-342900">
              <a:spcAft>
                <a:spcPts val="600"/>
              </a:spcAft>
              <a:buFont typeface="+mj-lt"/>
              <a:buAutoNum type="arabicPeriod"/>
            </a:pPr>
            <a:r>
              <a:rPr lang="en-US"/>
              <a:t>Retrospective case-control (n=22), studied 23.4% HTS vs mannitol</a:t>
            </a:r>
          </a:p>
          <a:p>
            <a:pPr marL="342900" indent="-342900">
              <a:spcAft>
                <a:spcPts val="600"/>
              </a:spcAft>
              <a:buFont typeface="+mj-lt"/>
              <a:buAutoNum type="arabicPeriod"/>
            </a:pPr>
            <a:r>
              <a:rPr lang="en-US"/>
              <a:t>Authors reported “</a:t>
            </a:r>
            <a:r>
              <a:rPr lang="en-US">
                <a:solidFill>
                  <a:srgbClr val="333333"/>
                </a:solidFill>
              </a:rPr>
              <a:t>n</a:t>
            </a:r>
            <a:r>
              <a:rPr lang="en-US" b="0" i="0">
                <a:solidFill>
                  <a:srgbClr val="333333"/>
                </a:solidFill>
                <a:effectLst/>
              </a:rPr>
              <a:t>o patient received only mannitol or only HTS”</a:t>
            </a:r>
          </a:p>
          <a:p>
            <a:pPr marL="800100" lvl="1" indent="-342900">
              <a:spcAft>
                <a:spcPts val="600"/>
              </a:spcAft>
              <a:buFont typeface="+mj-lt"/>
              <a:buAutoNum type="arabicPeriod"/>
            </a:pPr>
            <a:r>
              <a:rPr lang="en-US">
                <a:solidFill>
                  <a:srgbClr val="333333"/>
                </a:solidFill>
              </a:rPr>
              <a:t>Maintained separate mannitol and HTS groups without elaborating further</a:t>
            </a:r>
          </a:p>
          <a:p>
            <a:pPr marL="800100" lvl="1" indent="-342900">
              <a:spcAft>
                <a:spcPts val="600"/>
              </a:spcAft>
              <a:buFont typeface="+mj-lt"/>
              <a:buAutoNum type="arabicPeriod"/>
            </a:pPr>
            <a:r>
              <a:rPr lang="en-US">
                <a:solidFill>
                  <a:srgbClr val="333333"/>
                </a:solidFill>
              </a:rPr>
              <a:t>Cannot rule-out residual effects of previous agent</a:t>
            </a:r>
            <a:endParaRPr lang="en-US"/>
          </a:p>
          <a:p>
            <a:pPr marL="342900" indent="-342900">
              <a:spcAft>
                <a:spcPts val="600"/>
              </a:spcAft>
              <a:buFont typeface="+mj-lt"/>
              <a:buAutoNum type="arabicPeriod"/>
            </a:pPr>
            <a:r>
              <a:rPr lang="en-US"/>
              <a:t>Mannitol 15 g – 75 g bolus vs. 23.4% saline bolus</a:t>
            </a:r>
          </a:p>
          <a:p>
            <a:pPr marL="800100" lvl="1" indent="-342900">
              <a:spcAft>
                <a:spcPts val="600"/>
              </a:spcAft>
              <a:buFont typeface="+mj-lt"/>
              <a:buAutoNum type="arabicPeriod"/>
            </a:pPr>
            <a:r>
              <a:rPr lang="en-US"/>
              <a:t>Did not elaborate further on mannitol dosing</a:t>
            </a:r>
          </a:p>
          <a:p>
            <a:pPr marL="800100" lvl="1" indent="-342900">
              <a:spcAft>
                <a:spcPts val="600"/>
              </a:spcAft>
              <a:buFont typeface="+mj-lt"/>
              <a:buAutoNum type="arabicPeriod"/>
            </a:pPr>
            <a:r>
              <a:rPr lang="en-US"/>
              <a:t>Mannitol dose is weight-based; unable to assess dosing appropriate</a:t>
            </a:r>
          </a:p>
          <a:p>
            <a:pPr marL="342900" indent="-342900">
              <a:spcAft>
                <a:spcPts val="600"/>
              </a:spcAft>
              <a:buFont typeface="+mj-lt"/>
              <a:buAutoNum type="arabicPeriod"/>
            </a:pPr>
            <a:r>
              <a:rPr lang="en-US"/>
              <a:t>Pentobarbital-induced coma in 10 patients</a:t>
            </a:r>
          </a:p>
          <a:p>
            <a:pPr marL="800100" lvl="1" indent="-342900">
              <a:spcAft>
                <a:spcPts val="600"/>
              </a:spcAft>
              <a:buFont typeface="+mj-lt"/>
              <a:buAutoNum type="arabicPeriod"/>
            </a:pPr>
            <a:r>
              <a:rPr lang="en-US"/>
              <a:t>Did not report which patients</a:t>
            </a:r>
          </a:p>
          <a:p>
            <a:pPr marL="800100" lvl="1" indent="-342900">
              <a:spcAft>
                <a:spcPts val="600"/>
              </a:spcAft>
              <a:buFont typeface="+mj-lt"/>
              <a:buAutoNum type="arabicPeriod"/>
            </a:pPr>
            <a:r>
              <a:rPr lang="en-US"/>
              <a:t>Did not address other measures such as CSF draining or decompressive craniectomy </a:t>
            </a:r>
          </a:p>
          <a:p>
            <a:pPr marL="342900" indent="-342900">
              <a:spcAft>
                <a:spcPts val="600"/>
              </a:spcAft>
              <a:buFont typeface="+mj-lt"/>
              <a:buAutoNum type="arabicPeriod"/>
            </a:pPr>
            <a:r>
              <a:rPr lang="en-US"/>
              <a:t>Small sample size (n=22); not powered to detect a true difference </a:t>
            </a:r>
          </a:p>
        </p:txBody>
      </p:sp>
      <p:pic>
        <p:nvPicPr>
          <p:cNvPr id="13" name="Picture 12">
            <a:extLst>
              <a:ext uri="{FF2B5EF4-FFF2-40B4-BE49-F238E27FC236}">
                <a16:creationId xmlns:a16="http://schemas.microsoft.com/office/drawing/2014/main" id="{007C39F3-F513-47F0-996D-4690A23DCBE0}"/>
              </a:ext>
            </a:extLst>
          </p:cNvPr>
          <p:cNvPicPr>
            <a:picLocks noChangeAspect="1"/>
          </p:cNvPicPr>
          <p:nvPr/>
        </p:nvPicPr>
        <p:blipFill>
          <a:blip r:embed="rId3"/>
          <a:stretch>
            <a:fillRect/>
          </a:stretch>
        </p:blipFill>
        <p:spPr>
          <a:xfrm>
            <a:off x="7772400" y="3810861"/>
            <a:ext cx="3568248" cy="2421311"/>
          </a:xfrm>
          <a:prstGeom prst="rect">
            <a:avLst/>
          </a:prstGeom>
        </p:spPr>
      </p:pic>
      <p:pic>
        <p:nvPicPr>
          <p:cNvPr id="4" name="Picture 3">
            <a:extLst>
              <a:ext uri="{FF2B5EF4-FFF2-40B4-BE49-F238E27FC236}">
                <a16:creationId xmlns:a16="http://schemas.microsoft.com/office/drawing/2014/main" id="{CAA8D7D4-2A0E-406D-B93C-C3DED36D1252}"/>
              </a:ext>
            </a:extLst>
          </p:cNvPr>
          <p:cNvPicPr>
            <a:picLocks noChangeAspect="1"/>
          </p:cNvPicPr>
          <p:nvPr/>
        </p:nvPicPr>
        <p:blipFill>
          <a:blip r:embed="rId4"/>
          <a:stretch>
            <a:fillRect/>
          </a:stretch>
        </p:blipFill>
        <p:spPr>
          <a:xfrm>
            <a:off x="7464407" y="1562100"/>
            <a:ext cx="4638675" cy="1866900"/>
          </a:xfrm>
          <a:prstGeom prst="rect">
            <a:avLst/>
          </a:prstGeom>
        </p:spPr>
      </p:pic>
      <p:sp>
        <p:nvSpPr>
          <p:cNvPr id="9" name="Footer Placeholder 8">
            <a:extLst>
              <a:ext uri="{FF2B5EF4-FFF2-40B4-BE49-F238E27FC236}">
                <a16:creationId xmlns:a16="http://schemas.microsoft.com/office/drawing/2014/main" id="{12DABA4E-F922-4267-BB3F-BC5B911134EC}"/>
              </a:ext>
            </a:extLst>
          </p:cNvPr>
          <p:cNvSpPr>
            <a:spLocks noGrp="1"/>
          </p:cNvSpPr>
          <p:nvPr>
            <p:ph type="ftr" sz="quarter" idx="11"/>
          </p:nvPr>
        </p:nvSpPr>
        <p:spPr>
          <a:xfrm>
            <a:off x="147320" y="6356350"/>
            <a:ext cx="2636855" cy="365125"/>
          </a:xfrm>
        </p:spPr>
        <p:txBody>
          <a:bodyPr/>
          <a:lstStyle/>
          <a:p>
            <a:r>
              <a:rPr lang="en-US" sz="1400" err="1"/>
              <a:t>Kerwin</a:t>
            </a:r>
            <a:r>
              <a:rPr lang="en-US" sz="1400"/>
              <a:t>, 2009</a:t>
            </a:r>
          </a:p>
        </p:txBody>
      </p:sp>
      <p:sp>
        <p:nvSpPr>
          <p:cNvPr id="10" name="Slide Number Placeholder 9">
            <a:extLst>
              <a:ext uri="{FF2B5EF4-FFF2-40B4-BE49-F238E27FC236}">
                <a16:creationId xmlns:a16="http://schemas.microsoft.com/office/drawing/2014/main" id="{214A6F64-BAA2-42EF-9C39-53DA2EBE484B}"/>
              </a:ext>
            </a:extLst>
          </p:cNvPr>
          <p:cNvSpPr>
            <a:spLocks noGrp="1"/>
          </p:cNvSpPr>
          <p:nvPr>
            <p:ph type="sldNum" sz="quarter" idx="12"/>
          </p:nvPr>
        </p:nvSpPr>
        <p:spPr/>
        <p:txBody>
          <a:bodyPr/>
          <a:lstStyle/>
          <a:p>
            <a:fld id="{B5CEABB6-07DC-46E8-9B57-56EC44A396E5}" type="slidenum">
              <a:rPr lang="en-US" smtClean="0"/>
              <a:t>45</a:t>
            </a:fld>
            <a:endParaRPr lang="en-US"/>
          </a:p>
        </p:txBody>
      </p:sp>
    </p:spTree>
    <p:extLst>
      <p:ext uri="{BB962C8B-B14F-4D97-AF65-F5344CB8AC3E}">
        <p14:creationId xmlns:p14="http://schemas.microsoft.com/office/powerpoint/2010/main" val="3619790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#2: Negative</a:t>
            </a:r>
          </a:p>
        </p:txBody>
      </p:sp>
      <p:sp>
        <p:nvSpPr>
          <p:cNvPr id="5" name="TextBox 4">
            <a:extLst>
              <a:ext uri="{FF2B5EF4-FFF2-40B4-BE49-F238E27FC236}">
                <a16:creationId xmlns:a16="http://schemas.microsoft.com/office/drawing/2014/main" id="{906F8F43-F870-4CEB-94AB-B8CA26C21AFE}"/>
              </a:ext>
            </a:extLst>
          </p:cNvPr>
          <p:cNvSpPr txBox="1"/>
          <p:nvPr/>
        </p:nvSpPr>
        <p:spPr>
          <a:xfrm>
            <a:off x="208280" y="1250169"/>
            <a:ext cx="10134600" cy="461665"/>
          </a:xfrm>
          <a:prstGeom prst="rect">
            <a:avLst/>
          </a:prstGeom>
          <a:noFill/>
        </p:spPr>
        <p:txBody>
          <a:bodyPr wrap="square">
            <a:spAutoFit/>
          </a:bodyPr>
          <a:lstStyle/>
          <a:p>
            <a:r>
              <a:rPr lang="en-US" sz="2400" noProof="1">
                <a:ea typeface="+mj-lt"/>
                <a:cs typeface="+mj-lt"/>
              </a:rPr>
              <a:t>1. HTS has a greater and more sustained ICP reduction than mannitol</a:t>
            </a:r>
            <a:endParaRPr lang="en-US" sz="2400" noProof="1">
              <a:solidFill>
                <a:schemeClr val="tx1"/>
              </a:solidFill>
              <a:ea typeface="+mj-lt"/>
              <a:cs typeface="+mj-lt"/>
            </a:endParaRPr>
          </a:p>
        </p:txBody>
      </p:sp>
      <p:sp>
        <p:nvSpPr>
          <p:cNvPr id="10" name="TextBox 9">
            <a:extLst>
              <a:ext uri="{FF2B5EF4-FFF2-40B4-BE49-F238E27FC236}">
                <a16:creationId xmlns:a16="http://schemas.microsoft.com/office/drawing/2014/main" id="{87E3165C-70AB-4F07-A213-974569884A82}"/>
              </a:ext>
            </a:extLst>
          </p:cNvPr>
          <p:cNvSpPr txBox="1"/>
          <p:nvPr/>
        </p:nvSpPr>
        <p:spPr>
          <a:xfrm>
            <a:off x="388275" y="1782825"/>
            <a:ext cx="11569264" cy="3323987"/>
          </a:xfrm>
          <a:prstGeom prst="rect">
            <a:avLst/>
          </a:prstGeom>
          <a:noFill/>
        </p:spPr>
        <p:txBody>
          <a:bodyPr wrap="square" rtlCol="0">
            <a:spAutoFit/>
          </a:bodyPr>
          <a:lstStyle/>
          <a:p>
            <a:pPr>
              <a:spcAft>
                <a:spcPts val="600"/>
              </a:spcAft>
            </a:pPr>
            <a:r>
              <a:rPr lang="en-US" b="1"/>
              <a:t>Mortazavi 2012</a:t>
            </a:r>
          </a:p>
          <a:p>
            <a:pPr marL="342900" indent="-342900">
              <a:spcAft>
                <a:spcPts val="600"/>
              </a:spcAft>
              <a:buFont typeface="+mj-lt"/>
              <a:buAutoNum type="arabicPeriod"/>
            </a:pPr>
            <a:r>
              <a:rPr lang="en-US"/>
              <a:t>Literature and meta-analysis comparing HTS and mannitol on ICP</a:t>
            </a:r>
          </a:p>
          <a:p>
            <a:pPr marL="800100" lvl="1" indent="-342900">
              <a:spcAft>
                <a:spcPts val="600"/>
              </a:spcAft>
              <a:buFont typeface="+mj-lt"/>
              <a:buAutoNum type="arabicPeriod"/>
            </a:pPr>
            <a:r>
              <a:rPr lang="en-US"/>
              <a:t> Includes 2009 study by </a:t>
            </a:r>
            <a:r>
              <a:rPr lang="en-US" err="1"/>
              <a:t>Kerwin</a:t>
            </a:r>
            <a:r>
              <a:rPr lang="en-US"/>
              <a:t> et al.</a:t>
            </a:r>
          </a:p>
          <a:p>
            <a:pPr marL="1257300" lvl="2" indent="-342900">
              <a:spcAft>
                <a:spcPts val="600"/>
              </a:spcAft>
              <a:buFont typeface="+mj-lt"/>
              <a:buAutoNum type="arabicPeriod"/>
            </a:pPr>
            <a:r>
              <a:rPr lang="en-US"/>
              <a:t>Was already addressed separately by the affirmative (double-counted data)</a:t>
            </a:r>
          </a:p>
          <a:p>
            <a:pPr marL="342900" indent="-342900">
              <a:spcAft>
                <a:spcPts val="600"/>
              </a:spcAft>
              <a:buFont typeface="+mj-lt"/>
              <a:buAutoNum type="arabicPeriod"/>
            </a:pPr>
            <a:r>
              <a:rPr lang="en-US"/>
              <a:t>Lit review separated into categories: </a:t>
            </a:r>
            <a:r>
              <a:rPr lang="en-US" u="sng"/>
              <a:t>1) </a:t>
            </a:r>
            <a:r>
              <a:rPr lang="en-US" i="1" u="sng"/>
              <a:t>Studies of HTS vs mannitol</a:t>
            </a:r>
            <a:r>
              <a:rPr lang="en-US"/>
              <a:t>, 2) </a:t>
            </a:r>
            <a:r>
              <a:rPr lang="en-US" i="1"/>
              <a:t>Studies of continuous infusion</a:t>
            </a:r>
            <a:r>
              <a:rPr lang="en-US"/>
              <a:t>, 3) </a:t>
            </a:r>
            <a:r>
              <a:rPr lang="en-US" i="1"/>
              <a:t>Studies of bolus therapy</a:t>
            </a:r>
            <a:r>
              <a:rPr lang="en-US"/>
              <a:t>, </a:t>
            </a:r>
            <a:r>
              <a:rPr lang="en-US" u="sng"/>
              <a:t>4) </a:t>
            </a:r>
            <a:r>
              <a:rPr lang="en-US" i="1" u="sng"/>
              <a:t>Studies of TBI</a:t>
            </a:r>
            <a:r>
              <a:rPr lang="en-US"/>
              <a:t>, 5) </a:t>
            </a:r>
            <a:r>
              <a:rPr lang="en-US" i="1"/>
              <a:t>Studies of nontraumatic injury</a:t>
            </a:r>
            <a:r>
              <a:rPr lang="en-US"/>
              <a:t>, 6) </a:t>
            </a:r>
            <a:r>
              <a:rPr lang="en-US" i="1"/>
              <a:t>Studies of mixed traumatic and nontraumatic neurological injury</a:t>
            </a:r>
            <a:r>
              <a:rPr lang="en-US"/>
              <a:t>, 7) </a:t>
            </a:r>
            <a:r>
              <a:rPr lang="en-US" i="1"/>
              <a:t>Studies of pediatrics</a:t>
            </a:r>
          </a:p>
          <a:p>
            <a:pPr marL="800100" lvl="1" indent="-342900">
              <a:spcAft>
                <a:spcPts val="600"/>
              </a:spcAft>
              <a:buFont typeface="+mj-lt"/>
              <a:buAutoNum type="arabicPeriod"/>
            </a:pPr>
            <a:r>
              <a:rPr lang="en-US"/>
              <a:t>Only 16 of the 36 studies included were on patients with TBI</a:t>
            </a:r>
          </a:p>
          <a:p>
            <a:pPr marL="800100" lvl="1" indent="-342900">
              <a:spcAft>
                <a:spcPts val="600"/>
              </a:spcAft>
              <a:buFont typeface="+mj-lt"/>
              <a:buAutoNum type="arabicPeriod"/>
            </a:pPr>
            <a:r>
              <a:rPr lang="en-US"/>
              <a:t>Outcomes cited by the affirmative were regarding the HTS vs mannitol category, and may not have included patients with TBI</a:t>
            </a:r>
          </a:p>
        </p:txBody>
      </p:sp>
      <p:pic>
        <p:nvPicPr>
          <p:cNvPr id="4" name="Picture 3">
            <a:extLst>
              <a:ext uri="{FF2B5EF4-FFF2-40B4-BE49-F238E27FC236}">
                <a16:creationId xmlns:a16="http://schemas.microsoft.com/office/drawing/2014/main" id="{C6E290FA-660C-4980-9A37-CC0A727F935E}"/>
              </a:ext>
            </a:extLst>
          </p:cNvPr>
          <p:cNvPicPr>
            <a:picLocks noChangeAspect="1"/>
          </p:cNvPicPr>
          <p:nvPr/>
        </p:nvPicPr>
        <p:blipFill>
          <a:blip r:embed="rId3"/>
          <a:stretch>
            <a:fillRect/>
          </a:stretch>
        </p:blipFill>
        <p:spPr>
          <a:xfrm>
            <a:off x="4951730" y="4837524"/>
            <a:ext cx="5391150" cy="1809750"/>
          </a:xfrm>
          <a:prstGeom prst="rect">
            <a:avLst/>
          </a:prstGeom>
        </p:spPr>
      </p:pic>
      <p:sp>
        <p:nvSpPr>
          <p:cNvPr id="9" name="Footer Placeholder 8">
            <a:extLst>
              <a:ext uri="{FF2B5EF4-FFF2-40B4-BE49-F238E27FC236}">
                <a16:creationId xmlns:a16="http://schemas.microsoft.com/office/drawing/2014/main" id="{C4EF8B50-C437-4039-8F86-97363A5F50CB}"/>
              </a:ext>
            </a:extLst>
          </p:cNvPr>
          <p:cNvSpPr>
            <a:spLocks noGrp="1"/>
          </p:cNvSpPr>
          <p:nvPr>
            <p:ph type="ftr" sz="quarter" idx="11"/>
          </p:nvPr>
        </p:nvSpPr>
        <p:spPr>
          <a:xfrm>
            <a:off x="722644" y="6173787"/>
            <a:ext cx="1598525" cy="365125"/>
          </a:xfrm>
        </p:spPr>
        <p:txBody>
          <a:bodyPr/>
          <a:lstStyle/>
          <a:p>
            <a:pPr algn="l"/>
            <a:r>
              <a:rPr lang="en-US" sz="1400"/>
              <a:t>Mortazavi, 2012</a:t>
            </a:r>
          </a:p>
        </p:txBody>
      </p:sp>
      <p:sp>
        <p:nvSpPr>
          <p:cNvPr id="11" name="Slide Number Placeholder 10">
            <a:extLst>
              <a:ext uri="{FF2B5EF4-FFF2-40B4-BE49-F238E27FC236}">
                <a16:creationId xmlns:a16="http://schemas.microsoft.com/office/drawing/2014/main" id="{2C598FF5-B0C3-4DFF-A77C-DEA33384D703}"/>
              </a:ext>
            </a:extLst>
          </p:cNvPr>
          <p:cNvSpPr>
            <a:spLocks noGrp="1"/>
          </p:cNvSpPr>
          <p:nvPr>
            <p:ph type="sldNum" sz="quarter" idx="12"/>
          </p:nvPr>
        </p:nvSpPr>
        <p:spPr/>
        <p:txBody>
          <a:bodyPr/>
          <a:lstStyle/>
          <a:p>
            <a:fld id="{B5CEABB6-07DC-46E8-9B57-56EC44A396E5}" type="slidenum">
              <a:rPr lang="en-US" smtClean="0"/>
              <a:t>46</a:t>
            </a:fld>
            <a:endParaRPr lang="en-US"/>
          </a:p>
        </p:txBody>
      </p:sp>
    </p:spTree>
    <p:extLst>
      <p:ext uri="{BB962C8B-B14F-4D97-AF65-F5344CB8AC3E}">
        <p14:creationId xmlns:p14="http://schemas.microsoft.com/office/powerpoint/2010/main" val="3546411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#2: Negative</a:t>
            </a:r>
          </a:p>
        </p:txBody>
      </p:sp>
      <p:sp>
        <p:nvSpPr>
          <p:cNvPr id="7" name="TextBox 6">
            <a:extLst>
              <a:ext uri="{FF2B5EF4-FFF2-40B4-BE49-F238E27FC236}">
                <a16:creationId xmlns:a16="http://schemas.microsoft.com/office/drawing/2014/main" id="{ADF37480-A8DB-4696-AAFC-320084494B55}"/>
              </a:ext>
            </a:extLst>
          </p:cNvPr>
          <p:cNvSpPr txBox="1"/>
          <p:nvPr/>
        </p:nvSpPr>
        <p:spPr>
          <a:xfrm>
            <a:off x="533400" y="2439482"/>
            <a:ext cx="11125200" cy="3600986"/>
          </a:xfrm>
          <a:prstGeom prst="rect">
            <a:avLst/>
          </a:prstGeom>
          <a:noFill/>
        </p:spPr>
        <p:txBody>
          <a:bodyPr wrap="square">
            <a:spAutoFit/>
          </a:bodyPr>
          <a:lstStyle/>
          <a:p>
            <a:r>
              <a:rPr lang="en-US" sz="1800" b="1" noProof="1">
                <a:solidFill>
                  <a:schemeClr val="tx1"/>
                </a:solidFill>
                <a:ea typeface="+mj-lt"/>
                <a:cs typeface="+mj-lt"/>
              </a:rPr>
              <a:t>Eskandari 2013</a:t>
            </a:r>
          </a:p>
          <a:p>
            <a:pPr marL="342900" indent="-342900">
              <a:spcAft>
                <a:spcPts val="600"/>
              </a:spcAft>
              <a:buFont typeface="+mj-lt"/>
              <a:buAutoNum type="arabicPeriod"/>
            </a:pPr>
            <a:r>
              <a:rPr lang="en-US" sz="1800" noProof="1">
                <a:ea typeface="+mj-lt"/>
                <a:cs typeface="+mj-lt"/>
              </a:rPr>
              <a:t>Prospective cohort study (n=11), studied effect of repeated boluses of high</a:t>
            </a:r>
            <a:r>
              <a:rPr lang="en-US" noProof="1">
                <a:ea typeface="+mj-lt"/>
                <a:cs typeface="+mj-lt"/>
              </a:rPr>
              <a:t>-concentration HTS on severely refractory ICP elevation</a:t>
            </a:r>
          </a:p>
          <a:p>
            <a:pPr marL="800100" lvl="1" indent="-342900">
              <a:spcAft>
                <a:spcPts val="600"/>
              </a:spcAft>
              <a:buFont typeface="+mj-lt"/>
              <a:buAutoNum type="arabicPeriod"/>
            </a:pPr>
            <a:r>
              <a:rPr lang="en-US" noProof="1">
                <a:ea typeface="+mj-lt"/>
                <a:cs typeface="+mj-lt"/>
              </a:rPr>
              <a:t>11 patients with sustained ICP &gt; 30 mm Hg for &gt; 30 minutes after medical and/or surgical therapy received repeated 15-minute boluses of 14.6% HTS over 12 hours</a:t>
            </a:r>
          </a:p>
          <a:p>
            <a:pPr marL="1257300" lvl="2" indent="-342900">
              <a:spcAft>
                <a:spcPts val="600"/>
              </a:spcAft>
              <a:buFont typeface="+mj-lt"/>
              <a:buAutoNum type="arabicPeriod"/>
            </a:pPr>
            <a:r>
              <a:rPr lang="en-US" noProof="1">
                <a:ea typeface="+mj-lt"/>
                <a:cs typeface="+mj-lt"/>
              </a:rPr>
              <a:t>Can safely assume “medical therapy” likely refers to mannitol or normal dose HTS</a:t>
            </a:r>
          </a:p>
          <a:p>
            <a:pPr marL="1257300" lvl="2" indent="-342900">
              <a:spcAft>
                <a:spcPts val="600"/>
              </a:spcAft>
              <a:buFont typeface="+mj-lt"/>
              <a:buAutoNum type="arabicPeriod"/>
            </a:pPr>
            <a:r>
              <a:rPr lang="en-US" noProof="1">
                <a:ea typeface="+mj-lt"/>
                <a:cs typeface="+mj-lt"/>
              </a:rPr>
              <a:t>Patients received massive doses of osmolar therapy from HTS, after receiving likely normal doses of mannitol</a:t>
            </a:r>
          </a:p>
          <a:p>
            <a:pPr marL="342900" indent="-342900">
              <a:spcAft>
                <a:spcPts val="600"/>
              </a:spcAft>
              <a:buFont typeface="+mj-lt"/>
              <a:buAutoNum type="arabicPeriod"/>
            </a:pPr>
            <a:r>
              <a:rPr lang="en-US" sz="1800" noProof="1">
                <a:ea typeface="+mj-lt"/>
                <a:cs typeface="+mj-lt"/>
              </a:rPr>
              <a:t>Study do</a:t>
            </a:r>
            <a:r>
              <a:rPr lang="en-US" noProof="1">
                <a:ea typeface="+mj-lt"/>
                <a:cs typeface="+mj-lt"/>
              </a:rPr>
              <a:t>es not compare HTS to mannitol.</a:t>
            </a:r>
          </a:p>
          <a:p>
            <a:pPr marL="800100" lvl="1" indent="-342900">
              <a:spcAft>
                <a:spcPts val="600"/>
              </a:spcAft>
              <a:buFont typeface="+mj-lt"/>
              <a:buAutoNum type="arabicPeriod"/>
            </a:pPr>
            <a:r>
              <a:rPr lang="en-US" noProof="1">
                <a:solidFill>
                  <a:schemeClr val="tx1"/>
                </a:solidFill>
                <a:ea typeface="+mj-lt"/>
                <a:cs typeface="+mj-lt"/>
              </a:rPr>
              <a:t>Study is trying to demonstrate that very high doses of HTS can be effective in reducing refractory ICP in a “last-ditch” effort</a:t>
            </a:r>
          </a:p>
        </p:txBody>
      </p:sp>
      <p:sp>
        <p:nvSpPr>
          <p:cNvPr id="8" name="TextBox 7">
            <a:extLst>
              <a:ext uri="{FF2B5EF4-FFF2-40B4-BE49-F238E27FC236}">
                <a16:creationId xmlns:a16="http://schemas.microsoft.com/office/drawing/2014/main" id="{291C41FC-3114-410E-AEED-1D3DD8992513}"/>
              </a:ext>
            </a:extLst>
          </p:cNvPr>
          <p:cNvSpPr txBox="1"/>
          <p:nvPr/>
        </p:nvSpPr>
        <p:spPr>
          <a:xfrm>
            <a:off x="335280" y="1060312"/>
            <a:ext cx="7376160" cy="461665"/>
          </a:xfrm>
          <a:prstGeom prst="rect">
            <a:avLst/>
          </a:prstGeom>
          <a:noFill/>
        </p:spPr>
        <p:txBody>
          <a:bodyPr wrap="square">
            <a:spAutoFit/>
          </a:bodyPr>
          <a:lstStyle/>
          <a:p>
            <a:r>
              <a:rPr lang="en-US" sz="2400" noProof="1">
                <a:ea typeface="+mj-lt"/>
                <a:cs typeface="+mj-lt"/>
              </a:rPr>
              <a:t>2. HTS reduces elevated ICP refractory to mannitol</a:t>
            </a:r>
            <a:endParaRPr lang="en-US" sz="2400" noProof="1">
              <a:solidFill>
                <a:schemeClr val="tx1"/>
              </a:solidFill>
              <a:ea typeface="+mj-lt"/>
              <a:cs typeface="+mj-lt"/>
            </a:endParaRPr>
          </a:p>
        </p:txBody>
      </p:sp>
      <p:pic>
        <p:nvPicPr>
          <p:cNvPr id="4" name="Picture 3">
            <a:extLst>
              <a:ext uri="{FF2B5EF4-FFF2-40B4-BE49-F238E27FC236}">
                <a16:creationId xmlns:a16="http://schemas.microsoft.com/office/drawing/2014/main" id="{6F01621B-DAA8-448D-88DF-1A8D97FB7C7C}"/>
              </a:ext>
            </a:extLst>
          </p:cNvPr>
          <p:cNvPicPr>
            <a:picLocks noChangeAspect="1"/>
          </p:cNvPicPr>
          <p:nvPr/>
        </p:nvPicPr>
        <p:blipFill>
          <a:blip r:embed="rId3"/>
          <a:stretch>
            <a:fillRect/>
          </a:stretch>
        </p:blipFill>
        <p:spPr>
          <a:xfrm>
            <a:off x="7295103" y="1345378"/>
            <a:ext cx="4273062" cy="1272648"/>
          </a:xfrm>
          <a:prstGeom prst="rect">
            <a:avLst/>
          </a:prstGeom>
        </p:spPr>
      </p:pic>
      <p:sp>
        <p:nvSpPr>
          <p:cNvPr id="10" name="Footer Placeholder 9">
            <a:extLst>
              <a:ext uri="{FF2B5EF4-FFF2-40B4-BE49-F238E27FC236}">
                <a16:creationId xmlns:a16="http://schemas.microsoft.com/office/drawing/2014/main" id="{DFCB562F-63D6-4AE2-9E03-0D346AE9A3EF}"/>
              </a:ext>
            </a:extLst>
          </p:cNvPr>
          <p:cNvSpPr>
            <a:spLocks noGrp="1"/>
          </p:cNvSpPr>
          <p:nvPr>
            <p:ph type="ftr" sz="quarter" idx="11"/>
          </p:nvPr>
        </p:nvSpPr>
        <p:spPr>
          <a:xfrm>
            <a:off x="442965" y="6275963"/>
            <a:ext cx="1799492" cy="365125"/>
          </a:xfrm>
        </p:spPr>
        <p:txBody>
          <a:bodyPr/>
          <a:lstStyle/>
          <a:p>
            <a:pPr algn="l"/>
            <a:r>
              <a:rPr lang="en-US" sz="1400" err="1"/>
              <a:t>Eskandari</a:t>
            </a:r>
            <a:r>
              <a:rPr lang="en-US" sz="1400"/>
              <a:t>, 2013</a:t>
            </a:r>
          </a:p>
        </p:txBody>
      </p:sp>
      <p:sp>
        <p:nvSpPr>
          <p:cNvPr id="11" name="Slide Number Placeholder 10">
            <a:extLst>
              <a:ext uri="{FF2B5EF4-FFF2-40B4-BE49-F238E27FC236}">
                <a16:creationId xmlns:a16="http://schemas.microsoft.com/office/drawing/2014/main" id="{4FB94681-101A-4D95-9973-84DE506FD0EB}"/>
              </a:ext>
            </a:extLst>
          </p:cNvPr>
          <p:cNvSpPr>
            <a:spLocks noGrp="1"/>
          </p:cNvSpPr>
          <p:nvPr>
            <p:ph type="sldNum" sz="quarter" idx="12"/>
          </p:nvPr>
        </p:nvSpPr>
        <p:spPr/>
        <p:txBody>
          <a:bodyPr/>
          <a:lstStyle/>
          <a:p>
            <a:fld id="{B5CEABB6-07DC-46E8-9B57-56EC44A396E5}" type="slidenum">
              <a:rPr lang="en-US" smtClean="0"/>
              <a:t>47</a:t>
            </a:fld>
            <a:endParaRPr lang="en-US"/>
          </a:p>
        </p:txBody>
      </p:sp>
    </p:spTree>
    <p:extLst>
      <p:ext uri="{BB962C8B-B14F-4D97-AF65-F5344CB8AC3E}">
        <p14:creationId xmlns:p14="http://schemas.microsoft.com/office/powerpoint/2010/main" val="3924872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#2: Negative</a:t>
            </a:r>
          </a:p>
        </p:txBody>
      </p:sp>
      <p:sp>
        <p:nvSpPr>
          <p:cNvPr id="3" name="TextBox 2">
            <a:extLst>
              <a:ext uri="{FF2B5EF4-FFF2-40B4-BE49-F238E27FC236}">
                <a16:creationId xmlns:a16="http://schemas.microsoft.com/office/drawing/2014/main" id="{9DB8356C-BB77-4809-8E49-88AC799087F4}"/>
              </a:ext>
            </a:extLst>
          </p:cNvPr>
          <p:cNvSpPr txBox="1"/>
          <p:nvPr/>
        </p:nvSpPr>
        <p:spPr>
          <a:xfrm>
            <a:off x="78483" y="1711952"/>
            <a:ext cx="7941501" cy="3877985"/>
          </a:xfrm>
          <a:prstGeom prst="rect">
            <a:avLst/>
          </a:prstGeom>
          <a:noFill/>
        </p:spPr>
        <p:txBody>
          <a:bodyPr wrap="square">
            <a:spAutoFit/>
          </a:bodyPr>
          <a:lstStyle/>
          <a:p>
            <a:pPr lvl="1">
              <a:spcAft>
                <a:spcPts val="600"/>
              </a:spcAft>
            </a:pPr>
            <a:r>
              <a:rPr lang="en-US" b="1" noProof="1">
                <a:solidFill>
                  <a:schemeClr val="tx1"/>
                </a:solidFill>
                <a:ea typeface="+mj-lt"/>
                <a:cs typeface="+mj-lt"/>
              </a:rPr>
              <a:t>Han 2022</a:t>
            </a:r>
          </a:p>
          <a:p>
            <a:pPr marL="800100" lvl="1" indent="-342900">
              <a:spcAft>
                <a:spcPts val="600"/>
              </a:spcAft>
              <a:buFont typeface="+mj-lt"/>
              <a:buAutoNum type="arabicPeriod"/>
            </a:pPr>
            <a:r>
              <a:rPr lang="en-US" noProof="1">
                <a:ea typeface="+mj-lt"/>
                <a:cs typeface="+mj-lt"/>
              </a:rPr>
              <a:t>Meta-analysis (n=17), studied HTS vs mannitol for ICP reduction after TBI</a:t>
            </a:r>
          </a:p>
          <a:p>
            <a:pPr marL="800100" lvl="1" indent="-342900">
              <a:spcAft>
                <a:spcPts val="600"/>
              </a:spcAft>
              <a:buFont typeface="+mj-lt"/>
              <a:buAutoNum type="arabicPeriod"/>
            </a:pPr>
            <a:r>
              <a:rPr lang="en-US" noProof="1">
                <a:ea typeface="+mj-lt"/>
                <a:cs typeface="+mj-lt"/>
              </a:rPr>
              <a:t>Included Kerwin et al. and Mangat et al.</a:t>
            </a:r>
          </a:p>
          <a:p>
            <a:pPr marL="1257300" lvl="2" indent="-342900">
              <a:spcAft>
                <a:spcPts val="600"/>
              </a:spcAft>
              <a:buFont typeface="+mj-lt"/>
              <a:buAutoNum type="arabicPeriod"/>
            </a:pPr>
            <a:r>
              <a:rPr lang="en-US" noProof="1">
                <a:ea typeface="+mj-lt"/>
                <a:cs typeface="+mj-lt"/>
              </a:rPr>
              <a:t>Mangat el al. results reported once previously, Kerwin et al. results reported twice previously by the affirmative (double-counted data)</a:t>
            </a:r>
          </a:p>
          <a:p>
            <a:pPr marL="800100" lvl="1" indent="-342900">
              <a:spcAft>
                <a:spcPts val="600"/>
              </a:spcAft>
              <a:buFont typeface="+mj-lt"/>
              <a:buAutoNum type="arabicPeriod"/>
            </a:pPr>
            <a:r>
              <a:rPr lang="en-US" u="sng" noProof="1">
                <a:ea typeface="+mj-lt"/>
                <a:cs typeface="+mj-lt"/>
              </a:rPr>
              <a:t>Reported lower rates of treatment failure with HTS, but “treatment failure” is not defined</a:t>
            </a:r>
          </a:p>
          <a:p>
            <a:pPr marL="1257300" lvl="2" indent="-342900">
              <a:spcAft>
                <a:spcPts val="600"/>
              </a:spcAft>
              <a:buFont typeface="+mj-lt"/>
              <a:buAutoNum type="arabicPeriod"/>
            </a:pPr>
            <a:r>
              <a:rPr lang="en-US" noProof="1">
                <a:ea typeface="+mj-lt"/>
                <a:cs typeface="+mj-lt"/>
              </a:rPr>
              <a:t>Possibly failure to reach ICP &lt; 22 mm Hg after one dose of HTS or mannitol? </a:t>
            </a:r>
          </a:p>
          <a:p>
            <a:pPr marL="1257300" lvl="2" indent="-342900">
              <a:spcAft>
                <a:spcPts val="600"/>
              </a:spcAft>
              <a:buFont typeface="+mj-lt"/>
              <a:buAutoNum type="arabicPeriod"/>
            </a:pPr>
            <a:r>
              <a:rPr lang="en-US" noProof="1">
                <a:ea typeface="+mj-lt"/>
                <a:cs typeface="+mj-lt"/>
              </a:rPr>
              <a:t>Cannot assess outcome because outcome is not defined</a:t>
            </a:r>
          </a:p>
        </p:txBody>
      </p:sp>
      <p:sp>
        <p:nvSpPr>
          <p:cNvPr id="4" name="TextBox 3">
            <a:extLst>
              <a:ext uri="{FF2B5EF4-FFF2-40B4-BE49-F238E27FC236}">
                <a16:creationId xmlns:a16="http://schemas.microsoft.com/office/drawing/2014/main" id="{3E63A248-5D62-41C6-B161-F4A4A8BAC2DE}"/>
              </a:ext>
            </a:extLst>
          </p:cNvPr>
          <p:cNvSpPr txBox="1"/>
          <p:nvPr/>
        </p:nvSpPr>
        <p:spPr>
          <a:xfrm>
            <a:off x="421640" y="1027515"/>
            <a:ext cx="9626600" cy="461665"/>
          </a:xfrm>
          <a:prstGeom prst="rect">
            <a:avLst/>
          </a:prstGeom>
          <a:noFill/>
        </p:spPr>
        <p:txBody>
          <a:bodyPr wrap="square">
            <a:spAutoFit/>
          </a:bodyPr>
          <a:lstStyle/>
          <a:p>
            <a:r>
              <a:rPr lang="en-US" sz="2400" noProof="1">
                <a:ea typeface="+mj-lt"/>
                <a:cs typeface="+mj-lt"/>
              </a:rPr>
              <a:t>3.  HTS has reduced rates of treatment failure compared to mannitol</a:t>
            </a:r>
            <a:endParaRPr lang="en-US" sz="2400" noProof="1">
              <a:solidFill>
                <a:schemeClr val="tx1"/>
              </a:solidFill>
              <a:ea typeface="+mj-lt"/>
              <a:cs typeface="+mj-lt"/>
            </a:endParaRPr>
          </a:p>
        </p:txBody>
      </p:sp>
      <p:pic>
        <p:nvPicPr>
          <p:cNvPr id="7" name="Picture 6">
            <a:extLst>
              <a:ext uri="{FF2B5EF4-FFF2-40B4-BE49-F238E27FC236}">
                <a16:creationId xmlns:a16="http://schemas.microsoft.com/office/drawing/2014/main" id="{190AECC0-BA29-41B2-94EA-B22E6D780573}"/>
              </a:ext>
            </a:extLst>
          </p:cNvPr>
          <p:cNvPicPr>
            <a:picLocks noChangeAspect="1"/>
          </p:cNvPicPr>
          <p:nvPr/>
        </p:nvPicPr>
        <p:blipFill>
          <a:blip r:embed="rId3"/>
          <a:stretch>
            <a:fillRect/>
          </a:stretch>
        </p:blipFill>
        <p:spPr>
          <a:xfrm>
            <a:off x="8284192" y="2978044"/>
            <a:ext cx="3640752" cy="1618112"/>
          </a:xfrm>
          <a:prstGeom prst="rect">
            <a:avLst/>
          </a:prstGeom>
        </p:spPr>
      </p:pic>
      <p:sp>
        <p:nvSpPr>
          <p:cNvPr id="10" name="Footer Placeholder 9">
            <a:extLst>
              <a:ext uri="{FF2B5EF4-FFF2-40B4-BE49-F238E27FC236}">
                <a16:creationId xmlns:a16="http://schemas.microsoft.com/office/drawing/2014/main" id="{8A36D4EF-FAE5-46F8-ABAD-6F6FDCDD5F7A}"/>
              </a:ext>
            </a:extLst>
          </p:cNvPr>
          <p:cNvSpPr>
            <a:spLocks noGrp="1"/>
          </p:cNvSpPr>
          <p:nvPr>
            <p:ph type="ftr" sz="quarter" idx="11"/>
          </p:nvPr>
        </p:nvSpPr>
        <p:spPr>
          <a:xfrm>
            <a:off x="320710" y="6331997"/>
            <a:ext cx="1266930" cy="365125"/>
          </a:xfrm>
        </p:spPr>
        <p:txBody>
          <a:bodyPr/>
          <a:lstStyle/>
          <a:p>
            <a:pPr algn="l"/>
            <a:r>
              <a:rPr lang="en-US" sz="1400"/>
              <a:t>Han, 2022</a:t>
            </a:r>
          </a:p>
        </p:txBody>
      </p:sp>
      <p:sp>
        <p:nvSpPr>
          <p:cNvPr id="11" name="Slide Number Placeholder 10">
            <a:extLst>
              <a:ext uri="{FF2B5EF4-FFF2-40B4-BE49-F238E27FC236}">
                <a16:creationId xmlns:a16="http://schemas.microsoft.com/office/drawing/2014/main" id="{5253374D-E875-4C44-BDFC-B526D5C635D8}"/>
              </a:ext>
            </a:extLst>
          </p:cNvPr>
          <p:cNvSpPr>
            <a:spLocks noGrp="1"/>
          </p:cNvSpPr>
          <p:nvPr>
            <p:ph type="sldNum" sz="quarter" idx="12"/>
          </p:nvPr>
        </p:nvSpPr>
        <p:spPr/>
        <p:txBody>
          <a:bodyPr/>
          <a:lstStyle/>
          <a:p>
            <a:fld id="{B5CEABB6-07DC-46E8-9B57-56EC44A396E5}" type="slidenum">
              <a:rPr lang="en-US" smtClean="0"/>
              <a:t>48</a:t>
            </a:fld>
            <a:endParaRPr lang="en-US"/>
          </a:p>
        </p:txBody>
      </p:sp>
    </p:spTree>
    <p:extLst>
      <p:ext uri="{BB962C8B-B14F-4D97-AF65-F5344CB8AC3E}">
        <p14:creationId xmlns:p14="http://schemas.microsoft.com/office/powerpoint/2010/main" val="1200857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73B-8AF6-BFC7-7C52-0BB446D94DED}"/>
              </a:ext>
            </a:extLst>
          </p:cNvPr>
          <p:cNvSpPr>
            <a:spLocks noGrp="1"/>
          </p:cNvSpPr>
          <p:nvPr>
            <p:ph type="title"/>
          </p:nvPr>
        </p:nvSpPr>
        <p:spPr>
          <a:xfrm>
            <a:off x="6420217" y="91567"/>
            <a:ext cx="5074920" cy="830119"/>
          </a:xfrm>
        </p:spPr>
        <p:txBody>
          <a:bodyPr/>
          <a:lstStyle/>
          <a:p>
            <a:r>
              <a:rPr lang="en-US"/>
              <a:t>Rebuttal #2: Negative</a:t>
            </a:r>
          </a:p>
        </p:txBody>
      </p:sp>
      <p:sp>
        <p:nvSpPr>
          <p:cNvPr id="4" name="TextBox 3">
            <a:extLst>
              <a:ext uri="{FF2B5EF4-FFF2-40B4-BE49-F238E27FC236}">
                <a16:creationId xmlns:a16="http://schemas.microsoft.com/office/drawing/2014/main" id="{BED2DBB9-34E4-403E-ABAD-EECEB3352495}"/>
              </a:ext>
            </a:extLst>
          </p:cNvPr>
          <p:cNvSpPr txBox="1"/>
          <p:nvPr/>
        </p:nvSpPr>
        <p:spPr>
          <a:xfrm>
            <a:off x="401320" y="1120085"/>
            <a:ext cx="7376160" cy="461665"/>
          </a:xfrm>
          <a:prstGeom prst="rect">
            <a:avLst/>
          </a:prstGeom>
          <a:noFill/>
        </p:spPr>
        <p:txBody>
          <a:bodyPr wrap="square">
            <a:spAutoFit/>
          </a:bodyPr>
          <a:lstStyle/>
          <a:p>
            <a:r>
              <a:rPr lang="en-US" sz="2400" noProof="1">
                <a:ea typeface="+mj-lt"/>
                <a:cs typeface="+mj-lt"/>
              </a:rPr>
              <a:t>4.  HTS is estimated to cost less than mannitol</a:t>
            </a:r>
            <a:endParaRPr lang="en-US" sz="2400" noProof="1">
              <a:solidFill>
                <a:schemeClr val="tx1"/>
              </a:solidFill>
              <a:ea typeface="+mj-lt"/>
              <a:cs typeface="+mj-lt"/>
            </a:endParaRPr>
          </a:p>
        </p:txBody>
      </p:sp>
      <p:pic>
        <p:nvPicPr>
          <p:cNvPr id="5" name="Picture 4">
            <a:extLst>
              <a:ext uri="{FF2B5EF4-FFF2-40B4-BE49-F238E27FC236}">
                <a16:creationId xmlns:a16="http://schemas.microsoft.com/office/drawing/2014/main" id="{B5C1A8BD-1876-4DA3-AE6B-CB393F1948CE}"/>
              </a:ext>
            </a:extLst>
          </p:cNvPr>
          <p:cNvPicPr>
            <a:picLocks noChangeAspect="1"/>
          </p:cNvPicPr>
          <p:nvPr/>
        </p:nvPicPr>
        <p:blipFill>
          <a:blip r:embed="rId3"/>
          <a:stretch>
            <a:fillRect/>
          </a:stretch>
        </p:blipFill>
        <p:spPr>
          <a:xfrm>
            <a:off x="6990983" y="1544668"/>
            <a:ext cx="4464417" cy="1884332"/>
          </a:xfrm>
          <a:prstGeom prst="rect">
            <a:avLst/>
          </a:prstGeom>
        </p:spPr>
      </p:pic>
      <p:pic>
        <p:nvPicPr>
          <p:cNvPr id="2050" name="Picture 2" descr="NHS suspends select tests over blood vial shortage">
            <a:extLst>
              <a:ext uri="{FF2B5EF4-FFF2-40B4-BE49-F238E27FC236}">
                <a16:creationId xmlns:a16="http://schemas.microsoft.com/office/drawing/2014/main" id="{63F1862A-1057-47E6-82DA-1566EFBF1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880" y="3856210"/>
            <a:ext cx="4541520" cy="25546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701B93-60F8-41CF-B7BF-04ED81DA9FEA}"/>
              </a:ext>
            </a:extLst>
          </p:cNvPr>
          <p:cNvSpPr txBox="1"/>
          <p:nvPr/>
        </p:nvSpPr>
        <p:spPr>
          <a:xfrm>
            <a:off x="736600" y="2148050"/>
            <a:ext cx="4703629" cy="3416320"/>
          </a:xfrm>
          <a:prstGeom prst="rect">
            <a:avLst/>
          </a:prstGeom>
          <a:noFill/>
        </p:spPr>
        <p:txBody>
          <a:bodyPr wrap="square">
            <a:spAutoFit/>
          </a:bodyPr>
          <a:lstStyle/>
          <a:p>
            <a:r>
              <a:rPr lang="en-US" u="sng"/>
              <a:t>Unmeasured, unreported costs of HTS:</a:t>
            </a:r>
          </a:p>
          <a:p>
            <a:pPr marL="342900" indent="-342900">
              <a:buFont typeface="+mj-lt"/>
              <a:buAutoNum type="arabicPeriod"/>
            </a:pPr>
            <a:r>
              <a:rPr lang="en-US"/>
              <a:t>Cost of compounding</a:t>
            </a:r>
          </a:p>
          <a:p>
            <a:pPr marL="800100" lvl="1" indent="-342900">
              <a:buFont typeface="+mj-lt"/>
              <a:buAutoNum type="arabicPeriod"/>
            </a:pPr>
            <a:r>
              <a:rPr lang="en-US"/>
              <a:t>Usually requires ISO 5 environment, trained pharmacy technician, sterile garb, multiple sterile products, pharmacist final check</a:t>
            </a:r>
          </a:p>
          <a:p>
            <a:pPr marL="342900" indent="-342900">
              <a:buFont typeface="+mj-lt"/>
              <a:buAutoNum type="arabicPeriod"/>
            </a:pPr>
            <a:r>
              <a:rPr lang="en-US"/>
              <a:t>Manual medication delivery</a:t>
            </a:r>
          </a:p>
          <a:p>
            <a:pPr marL="342900" indent="-342900">
              <a:buFont typeface="+mj-lt"/>
              <a:buAutoNum type="arabicPeriod"/>
            </a:pPr>
            <a:r>
              <a:rPr lang="en-US"/>
              <a:t>Frequent (every 4-6 hour) electrolyte checks </a:t>
            </a:r>
          </a:p>
          <a:p>
            <a:pPr marL="800100" lvl="1" indent="-342900">
              <a:buFont typeface="+mj-lt"/>
              <a:buAutoNum type="arabicPeriod"/>
            </a:pPr>
            <a:r>
              <a:rPr lang="en-US"/>
              <a:t>Phlebotomy blood draw, laboratory testing, professional interpretation of result</a:t>
            </a:r>
          </a:p>
        </p:txBody>
      </p:sp>
      <p:sp>
        <p:nvSpPr>
          <p:cNvPr id="10" name="Slide Number Placeholder 9">
            <a:extLst>
              <a:ext uri="{FF2B5EF4-FFF2-40B4-BE49-F238E27FC236}">
                <a16:creationId xmlns:a16="http://schemas.microsoft.com/office/drawing/2014/main" id="{00A16CD8-9A46-41EE-8933-6FB7BE9E152C}"/>
              </a:ext>
            </a:extLst>
          </p:cNvPr>
          <p:cNvSpPr>
            <a:spLocks noGrp="1"/>
          </p:cNvSpPr>
          <p:nvPr>
            <p:ph type="sldNum" sz="quarter" idx="12"/>
          </p:nvPr>
        </p:nvSpPr>
        <p:spPr/>
        <p:txBody>
          <a:bodyPr/>
          <a:lstStyle/>
          <a:p>
            <a:fld id="{B5CEABB6-07DC-46E8-9B57-56EC44A396E5}" type="slidenum">
              <a:rPr lang="en-US" smtClean="0"/>
              <a:t>49</a:t>
            </a:fld>
            <a:endParaRPr lang="en-US"/>
          </a:p>
        </p:txBody>
      </p:sp>
    </p:spTree>
    <p:extLst>
      <p:ext uri="{BB962C8B-B14F-4D97-AF65-F5344CB8AC3E}">
        <p14:creationId xmlns:p14="http://schemas.microsoft.com/office/powerpoint/2010/main" val="209314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268883"/>
            <a:ext cx="3171825" cy="1325563"/>
          </a:xfrm>
        </p:spPr>
        <p:txBody>
          <a:bodyPr/>
          <a:lstStyle/>
          <a:p>
            <a:r>
              <a:rPr lang="en-ZA"/>
              <a:t>Abbreviations</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333499" y="1774601"/>
            <a:ext cx="4305810" cy="4490313"/>
          </a:xfrm>
        </p:spPr>
        <p:txBody>
          <a:bodyPr vert="horz" lIns="91440" tIns="45720" rIns="91440" bIns="45720" rtlCol="0" anchor="t">
            <a:normAutofit lnSpcReduction="10000"/>
          </a:bodyPr>
          <a:lstStyle/>
          <a:p>
            <a:r>
              <a:rPr lang="en-US">
                <a:ea typeface="+mn-lt"/>
                <a:cs typeface="+mn-lt"/>
              </a:rPr>
              <a:t>BBB = blood-brain-barrier</a:t>
            </a:r>
          </a:p>
          <a:p>
            <a:r>
              <a:rPr lang="en-US">
                <a:ea typeface="+mn-lt"/>
                <a:cs typeface="+mn-lt"/>
              </a:rPr>
              <a:t>CI = confidence interval</a:t>
            </a:r>
          </a:p>
          <a:p>
            <a:r>
              <a:rPr lang="en-US">
                <a:ea typeface="+mn-lt"/>
                <a:cs typeface="+mn-lt"/>
              </a:rPr>
              <a:t>CSF = cerebral spinal fluid</a:t>
            </a:r>
            <a:endParaRPr lang="en-US"/>
          </a:p>
          <a:p>
            <a:r>
              <a:rPr lang="en-US">
                <a:ea typeface="+mn-lt"/>
                <a:cs typeface="+mn-lt"/>
              </a:rPr>
              <a:t>CPP = cerebral perfusion pressure</a:t>
            </a:r>
          </a:p>
          <a:p>
            <a:r>
              <a:rPr lang="en-US">
                <a:ea typeface="+mn-lt"/>
                <a:cs typeface="+mn-lt"/>
              </a:rPr>
              <a:t>GCS = Glasgow Coma Scale</a:t>
            </a:r>
          </a:p>
          <a:p>
            <a:r>
              <a:rPr lang="en-US">
                <a:ea typeface="+mn-lt"/>
                <a:cs typeface="+mn-lt"/>
              </a:rPr>
              <a:t>HTS = hypertonic saline</a:t>
            </a:r>
            <a:endParaRPr lang="en-US"/>
          </a:p>
          <a:p>
            <a:r>
              <a:rPr lang="en-US"/>
              <a:t>ICP = intracranial pressure</a:t>
            </a:r>
          </a:p>
          <a:p>
            <a:r>
              <a:rPr lang="en-US"/>
              <a:t>IRAE = infusion related adverse event</a:t>
            </a:r>
          </a:p>
          <a:p>
            <a:r>
              <a:rPr lang="en-US"/>
              <a:t>MD = mean difference</a:t>
            </a:r>
          </a:p>
          <a:p>
            <a:r>
              <a:rPr lang="en-US"/>
              <a:t>OR = odds ratio</a:t>
            </a:r>
          </a:p>
          <a:p>
            <a:r>
              <a:rPr lang="en-US"/>
              <a:t>RCT = randomized clinical trial</a:t>
            </a:r>
          </a:p>
          <a:p>
            <a:r>
              <a:rPr lang="en-US"/>
              <a:t>TBI = traumatic brain injury</a:t>
            </a:r>
          </a:p>
          <a:p>
            <a:endParaRPr lang="en-US"/>
          </a:p>
        </p:txBody>
      </p:sp>
      <p:sp>
        <p:nvSpPr>
          <p:cNvPr id="8" name="Slide Number Placeholder 7">
            <a:extLst>
              <a:ext uri="{FF2B5EF4-FFF2-40B4-BE49-F238E27FC236}">
                <a16:creationId xmlns:a16="http://schemas.microsoft.com/office/drawing/2014/main" id="{012634BC-6069-487B-AFB3-C085FEB3393E}"/>
              </a:ext>
            </a:extLst>
          </p:cNvPr>
          <p:cNvSpPr>
            <a:spLocks noGrp="1"/>
          </p:cNvSpPr>
          <p:nvPr>
            <p:ph type="sldNum" sz="quarter" idx="12"/>
          </p:nvPr>
        </p:nvSpPr>
        <p:spPr/>
        <p:txBody>
          <a:bodyPr/>
          <a:lstStyle/>
          <a:p>
            <a:fld id="{B5CEABB6-07DC-46E8-9B57-56EC44A396E5}" type="slidenum">
              <a:rPr lang="en-US" smtClean="0"/>
              <a:t>5</a:t>
            </a:fld>
            <a:endParaRPr lang="en-US"/>
          </a:p>
        </p:txBody>
      </p:sp>
    </p:spTree>
    <p:extLst>
      <p:ext uri="{BB962C8B-B14F-4D97-AF65-F5344CB8AC3E}">
        <p14:creationId xmlns:p14="http://schemas.microsoft.com/office/powerpoint/2010/main" val="2243494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3679265" y="3431434"/>
            <a:ext cx="8421688" cy="803280"/>
          </a:xfrm>
        </p:spPr>
        <p:txBody>
          <a:bodyPr>
            <a:normAutofit/>
          </a:bodyPr>
          <a:lstStyle/>
          <a:p>
            <a:r>
              <a:rPr lang="en-US" sz="4400"/>
              <a:t>conclusion</a:t>
            </a:r>
          </a:p>
        </p:txBody>
      </p:sp>
      <p:sp>
        <p:nvSpPr>
          <p:cNvPr id="7" name="Slide Number Placeholder 6">
            <a:extLst>
              <a:ext uri="{FF2B5EF4-FFF2-40B4-BE49-F238E27FC236}">
                <a16:creationId xmlns:a16="http://schemas.microsoft.com/office/drawing/2014/main" id="{D27693EF-DBB4-40B0-BD4D-3158C2A1DFC7}"/>
              </a:ext>
            </a:extLst>
          </p:cNvPr>
          <p:cNvSpPr>
            <a:spLocks noGrp="1"/>
          </p:cNvSpPr>
          <p:nvPr>
            <p:ph type="sldNum" sz="quarter" idx="12"/>
          </p:nvPr>
        </p:nvSpPr>
        <p:spPr/>
        <p:txBody>
          <a:bodyPr/>
          <a:lstStyle/>
          <a:p>
            <a:fld id="{B5CEABB6-07DC-46E8-9B57-56EC44A396E5}" type="slidenum">
              <a:rPr lang="en-US" smtClean="0"/>
              <a:t>50</a:t>
            </a:fld>
            <a:endParaRPr lang="en-US"/>
          </a:p>
        </p:txBody>
      </p:sp>
    </p:spTree>
    <p:extLst>
      <p:ext uri="{BB962C8B-B14F-4D97-AF65-F5344CB8AC3E}">
        <p14:creationId xmlns:p14="http://schemas.microsoft.com/office/powerpoint/2010/main" val="795772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2476500" y="756963"/>
            <a:ext cx="8421688" cy="803280"/>
          </a:xfrm>
        </p:spPr>
        <p:txBody>
          <a:bodyPr/>
          <a:lstStyle/>
          <a:p>
            <a:r>
              <a:rPr lang="en-US"/>
              <a:t>conclusion</a:t>
            </a:r>
          </a:p>
        </p:txBody>
      </p:sp>
      <p:sp>
        <p:nvSpPr>
          <p:cNvPr id="3" name="TextBox 2">
            <a:extLst>
              <a:ext uri="{FF2B5EF4-FFF2-40B4-BE49-F238E27FC236}">
                <a16:creationId xmlns:a16="http://schemas.microsoft.com/office/drawing/2014/main" id="{2A2F8358-1370-45BD-A01B-E4EBE29393E5}"/>
              </a:ext>
            </a:extLst>
          </p:cNvPr>
          <p:cNvSpPr txBox="1"/>
          <p:nvPr/>
        </p:nvSpPr>
        <p:spPr>
          <a:xfrm>
            <a:off x="2264229" y="1871600"/>
            <a:ext cx="9927771" cy="1323439"/>
          </a:xfrm>
          <a:prstGeom prst="rect">
            <a:avLst/>
          </a:prstGeom>
          <a:noFill/>
        </p:spPr>
        <p:txBody>
          <a:bodyPr wrap="square" rtlCol="0">
            <a:spAutoFit/>
          </a:bodyPr>
          <a:lstStyle/>
          <a:p>
            <a:r>
              <a:rPr lang="en-US" sz="2000"/>
              <a:t>HTS should be used first line in most patients</a:t>
            </a:r>
          </a:p>
          <a:p>
            <a:pPr marL="742950" lvl="1" indent="-285750">
              <a:buFont typeface="Arial" panose="020B0604020202020204" pitchFamily="34" charset="0"/>
              <a:buChar char="•"/>
            </a:pPr>
            <a:r>
              <a:rPr lang="en-US" sz="2000"/>
              <a:t>HTS is as good as, if not better, than mannitol</a:t>
            </a:r>
          </a:p>
          <a:p>
            <a:pPr marL="742950" lvl="1" indent="-285750">
              <a:buFont typeface="Arial" panose="020B0604020202020204" pitchFamily="34" charset="0"/>
              <a:buChar char="•"/>
            </a:pPr>
            <a:r>
              <a:rPr lang="en-US" sz="2000"/>
              <a:t>Literature tends to favor HTS of mannitol for reduction of ICP</a:t>
            </a:r>
          </a:p>
          <a:p>
            <a:pPr marL="742950" lvl="1" indent="-285750">
              <a:buFont typeface="Arial" panose="020B0604020202020204" pitchFamily="34" charset="0"/>
              <a:buChar char="•"/>
            </a:pPr>
            <a:r>
              <a:rPr lang="en-US" sz="2000"/>
              <a:t>Improved ICP reduction </a:t>
            </a:r>
            <a:r>
              <a:rPr lang="en-US" sz="2000">
                <a:sym typeface="Wingdings" panose="05000000000000000000" pitchFamily="2" charset="2"/>
              </a:rPr>
              <a:t> Improved long term outcomes?</a:t>
            </a:r>
            <a:endParaRPr lang="en-US" sz="2000"/>
          </a:p>
        </p:txBody>
      </p:sp>
      <p:sp>
        <p:nvSpPr>
          <p:cNvPr id="6" name="TextBox 5">
            <a:extLst>
              <a:ext uri="{FF2B5EF4-FFF2-40B4-BE49-F238E27FC236}">
                <a16:creationId xmlns:a16="http://schemas.microsoft.com/office/drawing/2014/main" id="{08340904-C561-40CF-8DA5-73748BF395D1}"/>
              </a:ext>
            </a:extLst>
          </p:cNvPr>
          <p:cNvSpPr txBox="1"/>
          <p:nvPr/>
        </p:nvSpPr>
        <p:spPr>
          <a:xfrm>
            <a:off x="2264228" y="3764341"/>
            <a:ext cx="7092713" cy="1323439"/>
          </a:xfrm>
          <a:prstGeom prst="rect">
            <a:avLst/>
          </a:prstGeom>
          <a:noFill/>
        </p:spPr>
        <p:txBody>
          <a:bodyPr wrap="square" rtlCol="0">
            <a:spAutoFit/>
          </a:bodyPr>
          <a:lstStyle/>
          <a:p>
            <a:r>
              <a:rPr lang="en-US" sz="2000"/>
              <a:t>Mannitol might be considered for certain patients:</a:t>
            </a:r>
          </a:p>
          <a:p>
            <a:pPr marL="742950" lvl="1" indent="-285750">
              <a:buFont typeface="Arial" panose="020B0604020202020204" pitchFamily="34" charset="0"/>
              <a:buChar char="•"/>
            </a:pPr>
            <a:r>
              <a:rPr lang="en-US" sz="2000"/>
              <a:t>Acidotic or hypernatremic at baseline</a:t>
            </a:r>
          </a:p>
          <a:p>
            <a:pPr marL="742950" lvl="1" indent="-285750">
              <a:buFont typeface="Arial" panose="020B0604020202020204" pitchFamily="34" charset="0"/>
              <a:buChar char="•"/>
            </a:pPr>
            <a:r>
              <a:rPr lang="en-US" sz="2000"/>
              <a:t>Fluid overloaded</a:t>
            </a:r>
          </a:p>
          <a:p>
            <a:pPr marL="742950" lvl="1" indent="-285750">
              <a:buFont typeface="Arial" panose="020B0604020202020204" pitchFamily="34" charset="0"/>
              <a:buChar char="•"/>
            </a:pPr>
            <a:r>
              <a:rPr lang="en-US" sz="2000"/>
              <a:t>Unable to access HTS (e.g. rural institution)</a:t>
            </a:r>
          </a:p>
        </p:txBody>
      </p:sp>
      <p:sp>
        <p:nvSpPr>
          <p:cNvPr id="9" name="Slide Number Placeholder 8">
            <a:extLst>
              <a:ext uri="{FF2B5EF4-FFF2-40B4-BE49-F238E27FC236}">
                <a16:creationId xmlns:a16="http://schemas.microsoft.com/office/drawing/2014/main" id="{8E989E99-8139-4C8C-B2DD-9F5D15F6858F}"/>
              </a:ext>
            </a:extLst>
          </p:cNvPr>
          <p:cNvSpPr>
            <a:spLocks noGrp="1"/>
          </p:cNvSpPr>
          <p:nvPr>
            <p:ph type="sldNum" sz="quarter" idx="12"/>
          </p:nvPr>
        </p:nvSpPr>
        <p:spPr/>
        <p:txBody>
          <a:bodyPr/>
          <a:lstStyle/>
          <a:p>
            <a:fld id="{B5CEABB6-07DC-46E8-9B57-56EC44A396E5}" type="slidenum">
              <a:rPr lang="en-US" smtClean="0"/>
              <a:t>51</a:t>
            </a:fld>
            <a:endParaRPr lang="en-US"/>
          </a:p>
        </p:txBody>
      </p:sp>
    </p:spTree>
    <p:extLst>
      <p:ext uri="{BB962C8B-B14F-4D97-AF65-F5344CB8AC3E}">
        <p14:creationId xmlns:p14="http://schemas.microsoft.com/office/powerpoint/2010/main" val="3654578437"/>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3180080" y="2162174"/>
            <a:ext cx="4179570" cy="854471"/>
          </a:xfrm>
        </p:spPr>
        <p:txBody>
          <a:bodyPr/>
          <a:lstStyle/>
          <a:p>
            <a:r>
              <a:rPr lang="en-US"/>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3180080" y="3175000"/>
            <a:ext cx="4782185" cy="978297"/>
          </a:xfrm>
        </p:spPr>
        <p:txBody>
          <a:bodyPr vert="horz" lIns="91440" tIns="45720" rIns="91440" bIns="45720" rtlCol="0" anchor="t">
            <a:normAutofit/>
          </a:bodyPr>
          <a:lstStyle/>
          <a:p>
            <a:pPr>
              <a:lnSpc>
                <a:spcPct val="100000"/>
              </a:lnSpc>
              <a:spcBef>
                <a:spcPts val="0"/>
              </a:spcBef>
            </a:pPr>
            <a:r>
              <a:rPr lang="en-US" sz="1800"/>
              <a:t>Erin Beauclair and Elli Emmerson</a:t>
            </a:r>
          </a:p>
          <a:p>
            <a:pPr>
              <a:lnSpc>
                <a:spcPct val="100000"/>
              </a:lnSpc>
              <a:spcBef>
                <a:spcPts val="0"/>
              </a:spcBef>
            </a:pPr>
            <a:r>
              <a:rPr lang="en-US" sz="1800"/>
              <a:t>Erin.beauclair@essentiahealth.org</a:t>
            </a:r>
          </a:p>
          <a:p>
            <a:pPr>
              <a:lnSpc>
                <a:spcPct val="100000"/>
              </a:lnSpc>
              <a:spcBef>
                <a:spcPts val="0"/>
              </a:spcBef>
            </a:pPr>
            <a:r>
              <a:rPr lang="en-US" sz="1800"/>
              <a:t>Elizabeth.emmerson@essentiahealth.org </a:t>
            </a:r>
          </a:p>
        </p:txBody>
      </p:sp>
      <p:sp>
        <p:nvSpPr>
          <p:cNvPr id="7" name="Slide Number Placeholder 6">
            <a:extLst>
              <a:ext uri="{FF2B5EF4-FFF2-40B4-BE49-F238E27FC236}">
                <a16:creationId xmlns:a16="http://schemas.microsoft.com/office/drawing/2014/main" id="{8035AA9F-50CF-456F-AFED-AAE1B3969656}"/>
              </a:ext>
            </a:extLst>
          </p:cNvPr>
          <p:cNvSpPr>
            <a:spLocks noGrp="1"/>
          </p:cNvSpPr>
          <p:nvPr>
            <p:ph type="sldNum" sz="quarter" idx="12"/>
          </p:nvPr>
        </p:nvSpPr>
        <p:spPr/>
        <p:txBody>
          <a:bodyPr/>
          <a:lstStyle/>
          <a:p>
            <a:fld id="{B5CEABB6-07DC-46E8-9B57-56EC44A396E5}" type="slidenum">
              <a:rPr lang="en-US" smtClean="0"/>
              <a:t>52</a:t>
            </a:fld>
            <a:endParaRPr lang="en-US"/>
          </a:p>
        </p:txBody>
      </p:sp>
    </p:spTree>
    <p:extLst>
      <p:ext uri="{BB962C8B-B14F-4D97-AF65-F5344CB8AC3E}">
        <p14:creationId xmlns:p14="http://schemas.microsoft.com/office/powerpoint/2010/main" val="2436493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5CDFC-B70D-B7D0-0EFA-AFE7F7F80ED1}"/>
              </a:ext>
            </a:extLst>
          </p:cNvPr>
          <p:cNvSpPr>
            <a:spLocks noGrp="1"/>
          </p:cNvSpPr>
          <p:nvPr>
            <p:ph type="title"/>
          </p:nvPr>
        </p:nvSpPr>
        <p:spPr>
          <a:xfrm>
            <a:off x="838200" y="-934"/>
            <a:ext cx="10515600" cy="1325563"/>
          </a:xfrm>
        </p:spPr>
        <p:txBody>
          <a:bodyPr/>
          <a:lstStyle/>
          <a:p>
            <a:r>
              <a:rPr lang="en-US">
                <a:ea typeface="+mj-lt"/>
                <a:cs typeface="+mj-lt"/>
              </a:rPr>
              <a:t>References</a:t>
            </a:r>
            <a:endParaRPr lang="en-US"/>
          </a:p>
        </p:txBody>
      </p:sp>
      <p:sp>
        <p:nvSpPr>
          <p:cNvPr id="6" name="TextBox 5">
            <a:extLst>
              <a:ext uri="{FF2B5EF4-FFF2-40B4-BE49-F238E27FC236}">
                <a16:creationId xmlns:a16="http://schemas.microsoft.com/office/drawing/2014/main" id="{72569DE5-67BE-BCE1-F893-8589123B5D0E}"/>
              </a:ext>
            </a:extLst>
          </p:cNvPr>
          <p:cNvSpPr txBox="1"/>
          <p:nvPr/>
        </p:nvSpPr>
        <p:spPr>
          <a:xfrm>
            <a:off x="1179533" y="221293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47DB6092-99BA-AB0D-2104-C1FE46E5C547}"/>
              </a:ext>
            </a:extLst>
          </p:cNvPr>
          <p:cNvSpPr txBox="1"/>
          <p:nvPr/>
        </p:nvSpPr>
        <p:spPr>
          <a:xfrm rot="10800000" flipH="1" flipV="1">
            <a:off x="427627" y="1214475"/>
            <a:ext cx="11497130" cy="5057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1000"/>
              </a:spcBef>
              <a:buFont typeface="Arial"/>
              <a:buChar char="•"/>
            </a:pPr>
            <a:r>
              <a:rPr lang="en-US" sz="1400">
                <a:ea typeface="+mn-lt"/>
                <a:cs typeface="+mn-lt"/>
              </a:rPr>
              <a:t>“TBI Data | Concussion | Traumatic Brain Injury | CDC Injury Center,” March 21, 2022. </a:t>
            </a:r>
            <a:r>
              <a:rPr lang="en-US" sz="1400">
                <a:ea typeface="+mn-lt"/>
                <a:cs typeface="+mn-lt"/>
                <a:hlinkClick r:id="rId2"/>
              </a:rPr>
              <a:t>https://www.cdc.gov/traumaticbraininjury/data/index.html</a:t>
            </a:r>
            <a:r>
              <a:rPr lang="en-US" sz="1400">
                <a:ea typeface="+mn-lt"/>
                <a:cs typeface="+mn-lt"/>
              </a:rPr>
              <a:t>.</a:t>
            </a:r>
            <a:endParaRPr lang="en-US" sz="1400"/>
          </a:p>
          <a:p>
            <a:pPr marL="342900" indent="-342900">
              <a:spcBef>
                <a:spcPts val="1000"/>
              </a:spcBef>
              <a:buFont typeface="Arial"/>
              <a:buChar char="•"/>
            </a:pPr>
            <a:r>
              <a:rPr lang="en-US" sz="1400">
                <a:ea typeface="+mn-lt"/>
                <a:cs typeface="+mn-lt"/>
              </a:rPr>
              <a:t>“Moderate and Severe TBI | Concussion | Traumatic Brain Injury | CDC Injury Center,” May 12, 2021. </a:t>
            </a:r>
            <a:r>
              <a:rPr lang="en-US" sz="1400">
                <a:ea typeface="+mn-lt"/>
                <a:cs typeface="+mn-lt"/>
                <a:hlinkClick r:id="rId3"/>
              </a:rPr>
              <a:t>https://www.cdc.gov/traumaticbraininjury/moderate-severe/index.html</a:t>
            </a:r>
            <a:r>
              <a:rPr lang="en-US" sz="1400">
                <a:ea typeface="+mn-lt"/>
                <a:cs typeface="+mn-lt"/>
              </a:rPr>
              <a:t>.</a:t>
            </a:r>
          </a:p>
          <a:p>
            <a:pPr marL="342900" indent="-342900">
              <a:spcBef>
                <a:spcPts val="1000"/>
              </a:spcBef>
              <a:buFont typeface="Arial"/>
              <a:buChar char="•"/>
            </a:pPr>
            <a:r>
              <a:rPr lang="en-US" sz="1400">
                <a:ea typeface="+mn-lt"/>
                <a:cs typeface="+mn-lt"/>
              </a:rPr>
              <a:t>Pinto, Venessa L., Prasanna Tadi, and Adebayo Adeyinka. “Increased Intracranial Pressure.” In </a:t>
            </a:r>
            <a:r>
              <a:rPr lang="en-US" sz="1400" i="1" err="1">
                <a:ea typeface="+mn-lt"/>
                <a:cs typeface="+mn-lt"/>
              </a:rPr>
              <a:t>StatPearls</a:t>
            </a:r>
            <a:r>
              <a:rPr lang="en-US" sz="1400">
                <a:ea typeface="+mn-lt"/>
                <a:cs typeface="+mn-lt"/>
              </a:rPr>
              <a:t>. Treasure Island (FL): </a:t>
            </a:r>
            <a:r>
              <a:rPr lang="en-US" sz="1400" err="1">
                <a:ea typeface="+mn-lt"/>
                <a:cs typeface="+mn-lt"/>
              </a:rPr>
              <a:t>StatPearls</a:t>
            </a:r>
            <a:r>
              <a:rPr lang="en-US" sz="1400">
                <a:ea typeface="+mn-lt"/>
                <a:cs typeface="+mn-lt"/>
              </a:rPr>
              <a:t> Publishing, 2022. </a:t>
            </a:r>
            <a:r>
              <a:rPr lang="en-US" sz="1400">
                <a:ea typeface="+mn-lt"/>
                <a:cs typeface="+mn-lt"/>
                <a:hlinkClick r:id="rId4"/>
              </a:rPr>
              <a:t>http://www.ncbi.nlm.nih.gov/books/NBK482119/</a:t>
            </a:r>
            <a:r>
              <a:rPr lang="en-US" sz="1400">
                <a:ea typeface="+mn-lt"/>
                <a:cs typeface="+mn-lt"/>
              </a:rPr>
              <a:t>.</a:t>
            </a:r>
          </a:p>
          <a:p>
            <a:pPr marL="342900" indent="-342900">
              <a:spcBef>
                <a:spcPts val="1000"/>
              </a:spcBef>
              <a:buFont typeface="Arial"/>
              <a:buChar char="•"/>
            </a:pPr>
            <a:r>
              <a:rPr lang="en-US" sz="1400">
                <a:ea typeface="+mn-lt"/>
                <a:cs typeface="+mn-lt"/>
              </a:rPr>
              <a:t>Mokri B. The Monro-Kellie hypothesis: applications in CSF volume depletion. </a:t>
            </a:r>
            <a:r>
              <a:rPr lang="en-US" sz="1400" i="1">
                <a:ea typeface="+mn-lt"/>
                <a:cs typeface="+mn-lt"/>
              </a:rPr>
              <a:t>Neurology</a:t>
            </a:r>
            <a:r>
              <a:rPr lang="en-US" sz="1400">
                <a:ea typeface="+mn-lt"/>
                <a:cs typeface="+mn-lt"/>
              </a:rPr>
              <a:t>. 2001;56(12):1746-1748. doi:10.1212/wnl.56.12.1746</a:t>
            </a:r>
          </a:p>
          <a:p>
            <a:pPr marL="342900" indent="-342900">
              <a:spcBef>
                <a:spcPts val="1000"/>
              </a:spcBef>
              <a:buFont typeface="Arial"/>
              <a:buChar char="•"/>
            </a:pPr>
            <a:r>
              <a:rPr lang="en-US" sz="1400">
                <a:ea typeface="+mn-lt"/>
                <a:cs typeface="+mn-lt"/>
              </a:rPr>
              <a:t>Sharma S, Hashmi MF, Kumar A. Intracranial Hypertension. [Updated 2022 Aug 18]. In: </a:t>
            </a:r>
            <a:r>
              <a:rPr lang="en-US" sz="1400" err="1">
                <a:ea typeface="+mn-lt"/>
                <a:cs typeface="+mn-lt"/>
              </a:rPr>
              <a:t>StatPearls</a:t>
            </a:r>
            <a:r>
              <a:rPr lang="en-US" sz="1400">
                <a:ea typeface="+mn-lt"/>
                <a:cs typeface="+mn-lt"/>
              </a:rPr>
              <a:t> [Internet]. Treasure Island (FL): </a:t>
            </a:r>
            <a:r>
              <a:rPr lang="en-US" sz="1400" err="1">
                <a:ea typeface="+mn-lt"/>
                <a:cs typeface="+mn-lt"/>
              </a:rPr>
              <a:t>StatPearls</a:t>
            </a:r>
            <a:r>
              <a:rPr lang="en-US" sz="1400">
                <a:ea typeface="+mn-lt"/>
                <a:cs typeface="+mn-lt"/>
              </a:rPr>
              <a:t> Publishing; 2022 Jan-. Available from: https://www.ncbi.nlm.nih.gov/books/NBK507811/</a:t>
            </a:r>
          </a:p>
          <a:p>
            <a:pPr marL="342900" indent="-342900">
              <a:spcBef>
                <a:spcPts val="1000"/>
              </a:spcBef>
              <a:buFont typeface="Arial"/>
              <a:buChar char="•"/>
            </a:pPr>
            <a:r>
              <a:rPr lang="en-US" sz="1400">
                <a:ea typeface="+mn-lt"/>
                <a:cs typeface="+mn-lt"/>
              </a:rPr>
              <a:t>Freeman, N and Welbourne, J. Osmotherapy: science and evidence-based practice. </a:t>
            </a:r>
            <a:r>
              <a:rPr lang="en-US" sz="1400" i="1">
                <a:ea typeface="+mn-lt"/>
                <a:cs typeface="+mn-lt"/>
              </a:rPr>
              <a:t>BJA Educ. </a:t>
            </a:r>
            <a:r>
              <a:rPr lang="en-US" sz="1400">
                <a:ea typeface="+mn-lt"/>
                <a:cs typeface="+mn-lt"/>
              </a:rPr>
              <a:t>2018 Sep;18(9):284-290.</a:t>
            </a:r>
          </a:p>
          <a:p>
            <a:pPr marL="342900" indent="-342900">
              <a:spcBef>
                <a:spcPts val="1000"/>
              </a:spcBef>
              <a:buFont typeface="Arial"/>
              <a:buChar char="•"/>
            </a:pPr>
            <a:r>
              <a:rPr lang="en-US" sz="1400">
                <a:ea typeface="+mn-lt"/>
                <a:cs typeface="+mn-lt"/>
              </a:rPr>
              <a:t>Cook, A, et al. Guidelines for the acute treatment of cerebral edema in neurocritical care patients. </a:t>
            </a:r>
            <a:r>
              <a:rPr lang="en-US" sz="1400" i="1" err="1">
                <a:ea typeface="+mn-lt"/>
                <a:cs typeface="+mn-lt"/>
              </a:rPr>
              <a:t>Neurocrit</a:t>
            </a:r>
            <a:r>
              <a:rPr lang="en-US" sz="1400" i="1">
                <a:ea typeface="+mn-lt"/>
                <a:cs typeface="+mn-lt"/>
              </a:rPr>
              <a:t> Care. </a:t>
            </a:r>
            <a:r>
              <a:rPr lang="en-US" sz="1400">
                <a:ea typeface="+mn-lt"/>
                <a:cs typeface="+mn-lt"/>
              </a:rPr>
              <a:t>2020 May;32(3):647-666.</a:t>
            </a:r>
          </a:p>
          <a:p>
            <a:pPr marL="342900" indent="-342900">
              <a:spcBef>
                <a:spcPts val="1000"/>
              </a:spcBef>
              <a:buFont typeface="Arial"/>
              <a:buChar char="•"/>
            </a:pPr>
            <a:r>
              <a:rPr lang="en-US" sz="1400">
                <a:ea typeface="+mn-lt"/>
                <a:cs typeface="+mn-lt"/>
              </a:rPr>
              <a:t>Biological membranes. </a:t>
            </a:r>
            <a:r>
              <a:rPr lang="en-US" sz="1400" i="1">
                <a:ea typeface="+mn-lt"/>
                <a:cs typeface="+mn-lt"/>
              </a:rPr>
              <a:t>The science hive. </a:t>
            </a:r>
            <a:r>
              <a:rPr lang="en-US" sz="1400">
                <a:hlinkClick r:id="rId5"/>
              </a:rPr>
              <a:t>Biological Membranes (A-Level) — the science hive</a:t>
            </a:r>
            <a:r>
              <a:rPr lang="en-US" sz="1400">
                <a:ea typeface="+mn-lt"/>
                <a:cs typeface="+mn-lt"/>
              </a:rPr>
              <a:t>. Accessed 10/26/22</a:t>
            </a:r>
          </a:p>
          <a:p>
            <a:pPr marL="342900" indent="-342900">
              <a:spcBef>
                <a:spcPts val="1000"/>
              </a:spcBef>
              <a:buFont typeface="Arial"/>
              <a:buChar char="•"/>
            </a:pPr>
            <a:r>
              <a:rPr lang="en-US" sz="1400" err="1">
                <a:ea typeface="+mn-lt"/>
                <a:cs typeface="+mn-lt"/>
              </a:rPr>
              <a:t>Rajajee</a:t>
            </a:r>
            <a:r>
              <a:rPr lang="en-US" sz="1400">
                <a:ea typeface="+mn-lt"/>
                <a:cs typeface="+mn-lt"/>
              </a:rPr>
              <a:t>, V, et al. Management of acute moderate and severe traumatic brain injury. </a:t>
            </a:r>
            <a:r>
              <a:rPr lang="en-US" sz="1400" i="1">
                <a:ea typeface="+mn-lt"/>
                <a:cs typeface="+mn-lt"/>
              </a:rPr>
              <a:t>UpToDate. </a:t>
            </a:r>
            <a:r>
              <a:rPr lang="en-US" sz="1400">
                <a:hlinkClick r:id="rId6"/>
              </a:rPr>
              <a:t>Management of acute moderate and severe traumatic brain injury – UpToDate</a:t>
            </a:r>
            <a:r>
              <a:rPr lang="en-US" sz="1400"/>
              <a:t>. </a:t>
            </a:r>
            <a:r>
              <a:rPr lang="en-US" sz="1400">
                <a:ea typeface="+mn-lt"/>
                <a:cs typeface="+mn-lt"/>
              </a:rPr>
              <a:t>Last updated 8/9/22. </a:t>
            </a:r>
          </a:p>
          <a:p>
            <a:pPr marL="342900" indent="-342900">
              <a:spcBef>
                <a:spcPts val="1000"/>
              </a:spcBef>
              <a:buFont typeface="Arial"/>
              <a:buChar char="•"/>
            </a:pPr>
            <a:r>
              <a:rPr lang="en-US" sz="1400" i="1">
                <a:ea typeface="+mn-lt"/>
                <a:cs typeface="+mn-lt"/>
              </a:rPr>
              <a:t>American College of Clinical Pharmacy. (2022). CCSAP pharmacotherapy self-assessment program: module. Kansas City, MO: ACCP.</a:t>
            </a:r>
            <a:endParaRPr lang="en-US" sz="1400">
              <a:ea typeface="+mn-lt"/>
              <a:cs typeface="+mn-lt"/>
            </a:endParaRPr>
          </a:p>
          <a:p>
            <a:pPr marL="342900" indent="-342900">
              <a:spcBef>
                <a:spcPts val="1000"/>
              </a:spcBef>
              <a:buFont typeface="Arial"/>
              <a:buChar char="•"/>
            </a:pPr>
            <a:r>
              <a:rPr lang="en-US" sz="1400">
                <a:ea typeface="+mn-lt"/>
                <a:cs typeface="+mn-lt"/>
              </a:rPr>
              <a:t>Carney, N, et al. Guidelines for the management of severe traumatic brain injury. </a:t>
            </a:r>
            <a:r>
              <a:rPr lang="en-US" sz="1400" i="1">
                <a:ea typeface="+mn-lt"/>
                <a:cs typeface="+mn-lt"/>
              </a:rPr>
              <a:t>Brain trauma foundation. </a:t>
            </a:r>
            <a:r>
              <a:rPr lang="en-US" sz="1400">
                <a:ea typeface="+mn-lt"/>
                <a:cs typeface="+mn-lt"/>
              </a:rPr>
              <a:t>4</a:t>
            </a:r>
            <a:r>
              <a:rPr lang="en-US" sz="1400" baseline="30000">
                <a:ea typeface="+mn-lt"/>
                <a:cs typeface="+mn-lt"/>
              </a:rPr>
              <a:t>th</a:t>
            </a:r>
            <a:r>
              <a:rPr lang="en-US" sz="1400">
                <a:ea typeface="+mn-lt"/>
                <a:cs typeface="+mn-lt"/>
              </a:rPr>
              <a:t> edition. Sep 2016. </a:t>
            </a:r>
            <a:endParaRPr lang="en-US" sz="1400"/>
          </a:p>
          <a:p>
            <a:pPr>
              <a:spcBef>
                <a:spcPts val="1000"/>
              </a:spcBef>
            </a:pPr>
            <a:endParaRPr lang="en-US" sz="700">
              <a:ea typeface="+mn-lt"/>
              <a:cs typeface="+mn-lt"/>
            </a:endParaRPr>
          </a:p>
        </p:txBody>
      </p:sp>
      <p:sp>
        <p:nvSpPr>
          <p:cNvPr id="8" name="Slide Number Placeholder 7">
            <a:extLst>
              <a:ext uri="{FF2B5EF4-FFF2-40B4-BE49-F238E27FC236}">
                <a16:creationId xmlns:a16="http://schemas.microsoft.com/office/drawing/2014/main" id="{60F79FD3-69A5-418E-BBEF-A2E0284C5451}"/>
              </a:ext>
            </a:extLst>
          </p:cNvPr>
          <p:cNvSpPr>
            <a:spLocks noGrp="1"/>
          </p:cNvSpPr>
          <p:nvPr>
            <p:ph type="sldNum" sz="quarter" idx="12"/>
          </p:nvPr>
        </p:nvSpPr>
        <p:spPr/>
        <p:txBody>
          <a:bodyPr/>
          <a:lstStyle/>
          <a:p>
            <a:fld id="{B5CEABB6-07DC-46E8-9B57-56EC44A396E5}" type="slidenum">
              <a:rPr lang="en-US" smtClean="0"/>
              <a:t>53</a:t>
            </a:fld>
            <a:endParaRPr lang="en-US"/>
          </a:p>
        </p:txBody>
      </p:sp>
    </p:spTree>
    <p:extLst>
      <p:ext uri="{BB962C8B-B14F-4D97-AF65-F5344CB8AC3E}">
        <p14:creationId xmlns:p14="http://schemas.microsoft.com/office/powerpoint/2010/main" val="3908226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5CDFC-B70D-B7D0-0EFA-AFE7F7F80ED1}"/>
              </a:ext>
            </a:extLst>
          </p:cNvPr>
          <p:cNvSpPr>
            <a:spLocks noGrp="1"/>
          </p:cNvSpPr>
          <p:nvPr>
            <p:ph type="title"/>
          </p:nvPr>
        </p:nvSpPr>
        <p:spPr>
          <a:xfrm>
            <a:off x="838200" y="-934"/>
            <a:ext cx="10515600" cy="1325563"/>
          </a:xfrm>
        </p:spPr>
        <p:txBody>
          <a:bodyPr/>
          <a:lstStyle/>
          <a:p>
            <a:r>
              <a:rPr lang="en-US">
                <a:ea typeface="+mj-lt"/>
                <a:cs typeface="+mj-lt"/>
              </a:rPr>
              <a:t>References</a:t>
            </a:r>
            <a:endParaRPr lang="en-US"/>
          </a:p>
        </p:txBody>
      </p:sp>
      <p:sp>
        <p:nvSpPr>
          <p:cNvPr id="6" name="TextBox 5">
            <a:extLst>
              <a:ext uri="{FF2B5EF4-FFF2-40B4-BE49-F238E27FC236}">
                <a16:creationId xmlns:a16="http://schemas.microsoft.com/office/drawing/2014/main" id="{72569DE5-67BE-BCE1-F893-8589123B5D0E}"/>
              </a:ext>
            </a:extLst>
          </p:cNvPr>
          <p:cNvSpPr txBox="1"/>
          <p:nvPr/>
        </p:nvSpPr>
        <p:spPr>
          <a:xfrm>
            <a:off x="1179533" y="221293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47DB6092-99BA-AB0D-2104-C1FE46E5C547}"/>
              </a:ext>
            </a:extLst>
          </p:cNvPr>
          <p:cNvSpPr txBox="1"/>
          <p:nvPr/>
        </p:nvSpPr>
        <p:spPr>
          <a:xfrm rot="10800000" flipH="1" flipV="1">
            <a:off x="420156" y="979733"/>
            <a:ext cx="11497130" cy="56169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spcBef>
                <a:spcPts val="1000"/>
              </a:spcBef>
              <a:buFont typeface="Arial"/>
              <a:buChar char="•"/>
            </a:pPr>
            <a:r>
              <a:rPr lang="en-US" sz="1200">
                <a:ea typeface="+mn-lt"/>
                <a:cs typeface="+mn-lt"/>
              </a:rPr>
              <a:t>Mangat HS, Wu X, Gerber LM, et al. Hypertonic Saline is Superior to Mannitol for the Combined Effect on Intracranial Pressure and Cerebral Perfusion Pressure Burdens in Patients With Severe Traumatic Brain Injury. </a:t>
            </a:r>
            <a:r>
              <a:rPr lang="en-US" sz="1200" i="1">
                <a:ea typeface="+mn-lt"/>
                <a:cs typeface="+mn-lt"/>
              </a:rPr>
              <a:t>Neurosurgery</a:t>
            </a:r>
            <a:r>
              <a:rPr lang="en-US" sz="1200">
                <a:ea typeface="+mn-lt"/>
                <a:cs typeface="+mn-lt"/>
              </a:rPr>
              <a:t>. 2020;86(2):221-230. doi:10.1093/neuros/nyz046</a:t>
            </a:r>
            <a:endParaRPr lang="en-US" sz="1200"/>
          </a:p>
          <a:p>
            <a:pPr marL="228600" indent="-228600">
              <a:spcBef>
                <a:spcPts val="1000"/>
              </a:spcBef>
              <a:buFont typeface="Arial"/>
              <a:buChar char="•"/>
            </a:pPr>
            <a:r>
              <a:rPr lang="en-US" sz="1200">
                <a:ea typeface="+mn-lt"/>
                <a:cs typeface="+mn-lt"/>
              </a:rPr>
              <a:t>Kerwin AJ, </a:t>
            </a:r>
            <a:r>
              <a:rPr lang="en-US" sz="1200" err="1">
                <a:ea typeface="+mn-lt"/>
                <a:cs typeface="+mn-lt"/>
              </a:rPr>
              <a:t>Schinco</a:t>
            </a:r>
            <a:r>
              <a:rPr lang="en-US" sz="1200">
                <a:ea typeface="+mn-lt"/>
                <a:cs typeface="+mn-lt"/>
              </a:rPr>
              <a:t> MA, Tepas JJ 3rd, Renfro WH, </a:t>
            </a:r>
            <a:r>
              <a:rPr lang="en-US" sz="1200" err="1">
                <a:ea typeface="+mn-lt"/>
                <a:cs typeface="+mn-lt"/>
              </a:rPr>
              <a:t>Vitarbo</a:t>
            </a:r>
            <a:r>
              <a:rPr lang="en-US" sz="1200">
                <a:ea typeface="+mn-lt"/>
                <a:cs typeface="+mn-lt"/>
              </a:rPr>
              <a:t> EA, Muehlberger M. The use of 23.4% hypertonic saline for the management of elevated intracranial pressure in patients with severe traumatic brain injury: a pilot study. </a:t>
            </a:r>
            <a:r>
              <a:rPr lang="en-US" sz="1200" i="1">
                <a:ea typeface="+mn-lt"/>
                <a:cs typeface="+mn-lt"/>
              </a:rPr>
              <a:t>J Trauma</a:t>
            </a:r>
            <a:r>
              <a:rPr lang="en-US" sz="1200">
                <a:ea typeface="+mn-lt"/>
                <a:cs typeface="+mn-lt"/>
              </a:rPr>
              <a:t>. 2009;67(2):277-282. doi:10.1097/TA.0b013e3181acc726</a:t>
            </a:r>
          </a:p>
          <a:p>
            <a:pPr marL="228600" indent="-228600">
              <a:spcBef>
                <a:spcPts val="1000"/>
              </a:spcBef>
              <a:buFont typeface="Arial"/>
              <a:buChar char="•"/>
            </a:pPr>
            <a:r>
              <a:rPr lang="en-US" sz="1200">
                <a:ea typeface="+mn-lt"/>
                <a:cs typeface="+mn-lt"/>
              </a:rPr>
              <a:t>Mortazavi MM, Romeo AK, Deep A, </a:t>
            </a:r>
            <a:r>
              <a:rPr lang="en-US" sz="1200" err="1">
                <a:ea typeface="+mn-lt"/>
                <a:cs typeface="+mn-lt"/>
              </a:rPr>
              <a:t>Griessenauer</a:t>
            </a:r>
            <a:r>
              <a:rPr lang="en-US" sz="1200">
                <a:ea typeface="+mn-lt"/>
                <a:cs typeface="+mn-lt"/>
              </a:rPr>
              <a:t> CJ, Shoja MM, Tubbs RS, Fisher W: </a:t>
            </a:r>
            <a:r>
              <a:rPr lang="en-US" sz="1200" b="1">
                <a:ea typeface="+mn-lt"/>
                <a:cs typeface="+mn-lt"/>
              </a:rPr>
              <a:t>Hypertonic saline for treating raised intracranial pressure: literature review with meta-analysis.</a:t>
            </a:r>
            <a:r>
              <a:rPr lang="en-US" sz="1200">
                <a:ea typeface="+mn-lt"/>
                <a:cs typeface="+mn-lt"/>
              </a:rPr>
              <a:t> </a:t>
            </a:r>
            <a:r>
              <a:rPr lang="en-US" sz="1200" i="1">
                <a:ea typeface="+mn-lt"/>
                <a:cs typeface="+mn-lt"/>
              </a:rPr>
              <a:t>J </a:t>
            </a:r>
            <a:r>
              <a:rPr lang="en-US" sz="1200" i="1" err="1">
                <a:ea typeface="+mn-lt"/>
                <a:cs typeface="+mn-lt"/>
              </a:rPr>
              <a:t>Neurosurg</a:t>
            </a:r>
            <a:r>
              <a:rPr lang="en-US" sz="1200">
                <a:ea typeface="+mn-lt"/>
                <a:cs typeface="+mn-lt"/>
              </a:rPr>
              <a:t> 2012, </a:t>
            </a:r>
            <a:r>
              <a:rPr lang="en-US" sz="1200" b="1">
                <a:ea typeface="+mn-lt"/>
                <a:cs typeface="+mn-lt"/>
              </a:rPr>
              <a:t>116:</a:t>
            </a:r>
            <a:r>
              <a:rPr lang="en-US" sz="1200">
                <a:ea typeface="+mn-lt"/>
                <a:cs typeface="+mn-lt"/>
              </a:rPr>
              <a:t> 210-221. 10.3171/2011.7.JNS102142</a:t>
            </a:r>
          </a:p>
          <a:p>
            <a:pPr marL="228600" indent="-228600">
              <a:spcBef>
                <a:spcPts val="1000"/>
              </a:spcBef>
              <a:buFont typeface="Arial"/>
              <a:buChar char="•"/>
            </a:pPr>
            <a:r>
              <a:rPr lang="en-US" sz="1200">
                <a:ea typeface="+mn-lt"/>
                <a:cs typeface="+mn-lt"/>
              </a:rPr>
              <a:t>Eskandari R, Filtz MR, Davis GE, Hoesch RE. Effective treatment of refractory intracranial hypertension after traumatic brain injury with repeated boluses of 14.6% hypertonic saline. </a:t>
            </a:r>
            <a:r>
              <a:rPr lang="en-US" sz="1200" i="1">
                <a:ea typeface="+mn-lt"/>
                <a:cs typeface="+mn-lt"/>
              </a:rPr>
              <a:t>J </a:t>
            </a:r>
            <a:r>
              <a:rPr lang="en-US" sz="1200" i="1" err="1">
                <a:ea typeface="+mn-lt"/>
                <a:cs typeface="+mn-lt"/>
              </a:rPr>
              <a:t>Neurosurg</a:t>
            </a:r>
            <a:r>
              <a:rPr lang="en-US" sz="1200">
                <a:ea typeface="+mn-lt"/>
                <a:cs typeface="+mn-lt"/>
              </a:rPr>
              <a:t>. 2013;119(2):338-346. doi:10.3171/2013.4.JNS121541</a:t>
            </a:r>
          </a:p>
          <a:p>
            <a:pPr marL="228600" indent="-228600">
              <a:spcBef>
                <a:spcPts val="1000"/>
              </a:spcBef>
              <a:buFont typeface="Arial"/>
              <a:buChar char="•"/>
            </a:pPr>
            <a:r>
              <a:rPr lang="en-US" sz="1200">
                <a:ea typeface="+mn-lt"/>
                <a:cs typeface="+mn-lt"/>
              </a:rPr>
              <a:t>Jagannatha AT, Sriganesh K, Devi BI, Rao GS. An </a:t>
            </a:r>
            <a:r>
              <a:rPr lang="en-US" sz="1200" err="1">
                <a:ea typeface="+mn-lt"/>
                <a:cs typeface="+mn-lt"/>
              </a:rPr>
              <a:t>equiosmolar</a:t>
            </a:r>
            <a:r>
              <a:rPr lang="en-US" sz="1200">
                <a:ea typeface="+mn-lt"/>
                <a:cs typeface="+mn-lt"/>
              </a:rPr>
              <a:t> study on early intracranial physiology and long term outcome in severe traumatic brain injury comparing mannitol and hypertonic saline. </a:t>
            </a:r>
            <a:r>
              <a:rPr lang="en-US" sz="1200" i="1">
                <a:ea typeface="+mn-lt"/>
                <a:cs typeface="+mn-lt"/>
              </a:rPr>
              <a:t>J Clin </a:t>
            </a:r>
            <a:r>
              <a:rPr lang="en-US" sz="1200" i="1" err="1">
                <a:ea typeface="+mn-lt"/>
                <a:cs typeface="+mn-lt"/>
              </a:rPr>
              <a:t>Neurosci</a:t>
            </a:r>
            <a:r>
              <a:rPr lang="en-US" sz="1200">
                <a:ea typeface="+mn-lt"/>
                <a:cs typeface="+mn-lt"/>
              </a:rPr>
              <a:t>. 2016;27:68-73. doi:10.1016/j.jocn.2015.08.035</a:t>
            </a:r>
          </a:p>
          <a:p>
            <a:pPr marL="228600" indent="-228600">
              <a:spcBef>
                <a:spcPts val="1000"/>
              </a:spcBef>
              <a:buFont typeface="Arial"/>
              <a:buChar char="•"/>
            </a:pPr>
            <a:r>
              <a:rPr lang="en-US" sz="1200">
                <a:ea typeface="+mn-lt"/>
                <a:cs typeface="+mn-lt"/>
              </a:rPr>
              <a:t>Han C, Yang F, Guo S, Zhang J. Hypertonic Saline Compared to Mannitol for the Management of Elevated Intracranial Pressure in Traumatic Brain Injury: A Meta-Analysis. </a:t>
            </a:r>
            <a:r>
              <a:rPr lang="en-US" sz="1200" i="1">
                <a:ea typeface="+mn-lt"/>
                <a:cs typeface="+mn-lt"/>
              </a:rPr>
              <a:t>Front Surg</a:t>
            </a:r>
            <a:r>
              <a:rPr lang="en-US" sz="1200">
                <a:ea typeface="+mn-lt"/>
                <a:cs typeface="+mn-lt"/>
              </a:rPr>
              <a:t>. 2022;8:765784. Published 2022 Jan 7. doi:10.3389/fsurg.2021.765784</a:t>
            </a:r>
          </a:p>
          <a:p>
            <a:pPr marL="228600" indent="-228600">
              <a:spcBef>
                <a:spcPts val="1000"/>
              </a:spcBef>
              <a:buFont typeface="Arial"/>
              <a:buChar char="•"/>
            </a:pPr>
            <a:r>
              <a:rPr lang="en-US" sz="1200">
                <a:highlight>
                  <a:srgbClr val="FFFF00"/>
                </a:highlight>
                <a:ea typeface="+mn-lt"/>
                <a:cs typeface="+mn-lt"/>
              </a:rPr>
              <a:t>Llorente, Gisela, and Maria Claudia Niño de Mejia. “Mannitol versus Hypertonic Saline Solution in </a:t>
            </a:r>
            <a:r>
              <a:rPr lang="en-US" sz="1200" err="1">
                <a:highlight>
                  <a:srgbClr val="FFFF00"/>
                </a:highlight>
                <a:ea typeface="+mn-lt"/>
                <a:cs typeface="+mn-lt"/>
              </a:rPr>
              <a:t>Neuroanaesthesia</a:t>
            </a:r>
            <a:r>
              <a:rPr lang="en-US" sz="1200">
                <a:highlight>
                  <a:srgbClr val="FFFF00"/>
                </a:highlight>
                <a:ea typeface="+mn-lt"/>
                <a:cs typeface="+mn-lt"/>
              </a:rPr>
              <a:t>.” </a:t>
            </a:r>
            <a:r>
              <a:rPr lang="en-US" sz="1200" i="1">
                <a:highlight>
                  <a:srgbClr val="FFFF00"/>
                </a:highlight>
                <a:ea typeface="+mn-lt"/>
                <a:cs typeface="+mn-lt"/>
              </a:rPr>
              <a:t>Colombian Journal of Anesthesiology</a:t>
            </a:r>
            <a:r>
              <a:rPr lang="en-US" sz="1200">
                <a:highlight>
                  <a:srgbClr val="FFFF00"/>
                </a:highlight>
                <a:ea typeface="+mn-lt"/>
                <a:cs typeface="+mn-lt"/>
              </a:rPr>
              <a:t> 43 (January 1, 2015): 29–39. </a:t>
            </a:r>
            <a:r>
              <a:rPr lang="en-US" sz="1200">
                <a:highlight>
                  <a:srgbClr val="FFFF00"/>
                </a:highlight>
                <a:ea typeface="+mn-lt"/>
                <a:cs typeface="+mn-lt"/>
                <a:hlinkClick r:id="rId2"/>
              </a:rPr>
              <a:t>https://doi.org/10.1016/j.rcae.2014.07.010</a:t>
            </a:r>
            <a:r>
              <a:rPr lang="en-US" sz="1200">
                <a:highlight>
                  <a:srgbClr val="FFFF00"/>
                </a:highlight>
                <a:ea typeface="+mn-lt"/>
                <a:cs typeface="+mn-lt"/>
              </a:rPr>
              <a:t>.</a:t>
            </a:r>
          </a:p>
          <a:p>
            <a:pPr marL="228600" indent="-228600">
              <a:spcBef>
                <a:spcPts val="1000"/>
              </a:spcBef>
              <a:buFont typeface="Arial"/>
              <a:buChar char="•"/>
            </a:pPr>
            <a:r>
              <a:rPr lang="en-US" sz="1200">
                <a:ea typeface="+mn-lt"/>
                <a:cs typeface="+mn-lt"/>
              </a:rPr>
              <a:t>Sakellaridis, N, et al. Comparison of mannitol and hypertonic saline in the treatment of severe brain injuries. </a:t>
            </a:r>
            <a:r>
              <a:rPr lang="en-US" sz="1200" i="1">
                <a:ea typeface="+mn-lt"/>
                <a:cs typeface="+mn-lt"/>
              </a:rPr>
              <a:t>J </a:t>
            </a:r>
            <a:r>
              <a:rPr lang="en-US" sz="1200" i="1" err="1">
                <a:ea typeface="+mn-lt"/>
                <a:cs typeface="+mn-lt"/>
              </a:rPr>
              <a:t>Neurosurg</a:t>
            </a:r>
            <a:r>
              <a:rPr lang="en-US" sz="1200" i="1">
                <a:ea typeface="+mn-lt"/>
                <a:cs typeface="+mn-lt"/>
              </a:rPr>
              <a:t>. </a:t>
            </a:r>
            <a:r>
              <a:rPr lang="en-US" sz="1200">
                <a:ea typeface="+mn-lt"/>
                <a:cs typeface="+mn-lt"/>
              </a:rPr>
              <a:t>2011 Feb;114(2)545-8.</a:t>
            </a:r>
          </a:p>
          <a:p>
            <a:pPr marL="228600" indent="-228600">
              <a:spcBef>
                <a:spcPts val="1000"/>
              </a:spcBef>
              <a:buFont typeface="Arial"/>
              <a:buChar char="•"/>
            </a:pPr>
            <a:r>
              <a:rPr lang="en-US" sz="1200" err="1">
                <a:ea typeface="+mn-lt"/>
                <a:cs typeface="+mn-lt"/>
              </a:rPr>
              <a:t>Cottenceau</a:t>
            </a:r>
            <a:r>
              <a:rPr lang="en-US" sz="1200">
                <a:ea typeface="+mn-lt"/>
                <a:cs typeface="+mn-lt"/>
              </a:rPr>
              <a:t>, V., et al. Comparison of effects of </a:t>
            </a:r>
            <a:r>
              <a:rPr lang="en-US" sz="1200" err="1">
                <a:ea typeface="+mn-lt"/>
                <a:cs typeface="+mn-lt"/>
              </a:rPr>
              <a:t>equiosmolar</a:t>
            </a:r>
            <a:r>
              <a:rPr lang="en-US" sz="1200">
                <a:ea typeface="+mn-lt"/>
                <a:cs typeface="+mn-lt"/>
              </a:rPr>
              <a:t> doses of mannitol and hypertonic saline on cerebral blood flow and metabolism in traumatic brain injury. </a:t>
            </a:r>
            <a:r>
              <a:rPr lang="en-US" sz="1200" i="1">
                <a:ea typeface="+mn-lt"/>
                <a:cs typeface="+mn-lt"/>
              </a:rPr>
              <a:t>J Neurotrauma. </a:t>
            </a:r>
            <a:r>
              <a:rPr lang="en-US" sz="1200">
                <a:ea typeface="+mn-lt"/>
                <a:cs typeface="+mn-lt"/>
              </a:rPr>
              <a:t>2011 Oct;28(10):2003-12. </a:t>
            </a:r>
          </a:p>
          <a:p>
            <a:pPr marL="228600" indent="-228600">
              <a:spcBef>
                <a:spcPts val="1000"/>
              </a:spcBef>
              <a:buFont typeface="Arial"/>
              <a:buChar char="•"/>
            </a:pPr>
            <a:r>
              <a:rPr lang="en-US" sz="1200" err="1">
                <a:ea typeface="+mn-lt"/>
                <a:cs typeface="+mn-lt"/>
              </a:rPr>
              <a:t>Francony</a:t>
            </a:r>
            <a:r>
              <a:rPr lang="en-US" sz="1200">
                <a:ea typeface="+mn-lt"/>
                <a:cs typeface="+mn-lt"/>
              </a:rPr>
              <a:t>, G., et al. Equimolar doses of mannitol and hypertonic saline in the treatment of increased intracranial pressure. </a:t>
            </a:r>
            <a:r>
              <a:rPr lang="en-US" sz="1200" i="1">
                <a:ea typeface="+mn-lt"/>
                <a:cs typeface="+mn-lt"/>
              </a:rPr>
              <a:t>Crit Care Med. </a:t>
            </a:r>
            <a:r>
              <a:rPr lang="en-US" sz="1200">
                <a:ea typeface="+mn-lt"/>
                <a:cs typeface="+mn-lt"/>
              </a:rPr>
              <a:t>2008 Mar;36(3):795-800. </a:t>
            </a:r>
          </a:p>
          <a:p>
            <a:pPr marL="228600" indent="-228600">
              <a:spcBef>
                <a:spcPts val="1000"/>
              </a:spcBef>
              <a:buFont typeface="Arial"/>
              <a:buChar char="•"/>
            </a:pPr>
            <a:r>
              <a:rPr lang="en-US" sz="1200">
                <a:ea typeface="+mn-lt"/>
                <a:cs typeface="+mn-lt"/>
              </a:rPr>
              <a:t>Patil, H and Gupta, R. A comparative study of bolus dose of hypertonic saline, mannitol, and mannitol plus glycerol combination in patients with severe traumatic brain injury. </a:t>
            </a:r>
            <a:r>
              <a:rPr lang="en-US" sz="1200" i="1">
                <a:ea typeface="+mn-lt"/>
                <a:cs typeface="+mn-lt"/>
              </a:rPr>
              <a:t>World </a:t>
            </a:r>
            <a:r>
              <a:rPr lang="en-US" sz="1200" i="1" err="1">
                <a:ea typeface="+mn-lt"/>
                <a:cs typeface="+mn-lt"/>
              </a:rPr>
              <a:t>Neurosurg</a:t>
            </a:r>
            <a:r>
              <a:rPr lang="en-US" sz="1200" i="1">
                <a:ea typeface="+mn-lt"/>
                <a:cs typeface="+mn-lt"/>
              </a:rPr>
              <a:t>. </a:t>
            </a:r>
            <a:r>
              <a:rPr lang="en-US" sz="1200">
                <a:ea typeface="+mn-lt"/>
                <a:cs typeface="+mn-lt"/>
              </a:rPr>
              <a:t>2019 May;125:e221-e228. </a:t>
            </a:r>
          </a:p>
          <a:p>
            <a:pPr marL="228600" indent="-228600">
              <a:spcBef>
                <a:spcPts val="1000"/>
              </a:spcBef>
              <a:buFont typeface="Arial"/>
              <a:buChar char="•"/>
            </a:pPr>
            <a:r>
              <a:rPr lang="en-US" sz="1200">
                <a:ea typeface="+mn-lt"/>
                <a:cs typeface="+mn-lt"/>
              </a:rPr>
              <a:t>Mangat, H., et al. Hypertonic saline reduces cumulative and daily intracranial pressure burdens after severe traumatic brain injury. </a:t>
            </a:r>
            <a:r>
              <a:rPr lang="en-US" sz="1200" i="1">
                <a:ea typeface="+mn-lt"/>
                <a:cs typeface="+mn-lt"/>
              </a:rPr>
              <a:t>J </a:t>
            </a:r>
            <a:r>
              <a:rPr lang="en-US" sz="1200" i="1" err="1">
                <a:ea typeface="+mn-lt"/>
                <a:cs typeface="+mn-lt"/>
              </a:rPr>
              <a:t>Neurosurg</a:t>
            </a:r>
            <a:r>
              <a:rPr lang="en-US" sz="1200" i="1">
                <a:ea typeface="+mn-lt"/>
                <a:cs typeface="+mn-lt"/>
              </a:rPr>
              <a:t>. </a:t>
            </a:r>
            <a:r>
              <a:rPr lang="en-US" sz="1200">
                <a:ea typeface="+mn-lt"/>
                <a:cs typeface="+mn-lt"/>
              </a:rPr>
              <a:t>2015  Jan;122(1):202-10. </a:t>
            </a:r>
          </a:p>
          <a:p>
            <a:pPr>
              <a:spcBef>
                <a:spcPts val="1000"/>
              </a:spcBef>
            </a:pPr>
            <a:endParaRPr lang="en-US" sz="700">
              <a:ea typeface="+mn-lt"/>
              <a:cs typeface="+mn-lt"/>
            </a:endParaRPr>
          </a:p>
        </p:txBody>
      </p:sp>
      <p:sp>
        <p:nvSpPr>
          <p:cNvPr id="8" name="Slide Number Placeholder 7">
            <a:extLst>
              <a:ext uri="{FF2B5EF4-FFF2-40B4-BE49-F238E27FC236}">
                <a16:creationId xmlns:a16="http://schemas.microsoft.com/office/drawing/2014/main" id="{60F79FD3-69A5-418E-BBEF-A2E0284C5451}"/>
              </a:ext>
            </a:extLst>
          </p:cNvPr>
          <p:cNvSpPr>
            <a:spLocks noGrp="1"/>
          </p:cNvSpPr>
          <p:nvPr>
            <p:ph type="sldNum" sz="quarter" idx="12"/>
          </p:nvPr>
        </p:nvSpPr>
        <p:spPr/>
        <p:txBody>
          <a:bodyPr/>
          <a:lstStyle/>
          <a:p>
            <a:fld id="{B5CEABB6-07DC-46E8-9B57-56EC44A396E5}" type="slidenum">
              <a:rPr lang="en-US" smtClean="0"/>
              <a:t>54</a:t>
            </a:fld>
            <a:endParaRPr lang="en-US"/>
          </a:p>
        </p:txBody>
      </p:sp>
    </p:spTree>
    <p:extLst>
      <p:ext uri="{BB962C8B-B14F-4D97-AF65-F5344CB8AC3E}">
        <p14:creationId xmlns:p14="http://schemas.microsoft.com/office/powerpoint/2010/main" val="4287493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03DD-1BE3-49C0-B49A-47BDF2C8DE0D}"/>
              </a:ext>
            </a:extLst>
          </p:cNvPr>
          <p:cNvSpPr>
            <a:spLocks noGrp="1"/>
          </p:cNvSpPr>
          <p:nvPr>
            <p:ph type="title"/>
          </p:nvPr>
        </p:nvSpPr>
        <p:spPr>
          <a:xfrm>
            <a:off x="920376" y="395007"/>
            <a:ext cx="9925424" cy="1325563"/>
          </a:xfrm>
        </p:spPr>
        <p:txBody>
          <a:bodyPr/>
          <a:lstStyle/>
          <a:p>
            <a:r>
              <a:rPr lang="en-US"/>
              <a:t>Why is HTS not also an osmotic diuretic?</a:t>
            </a:r>
          </a:p>
        </p:txBody>
      </p:sp>
      <p:pic>
        <p:nvPicPr>
          <p:cNvPr id="8" name="Picture 8" descr="Diagram&#10;&#10;Description automatically generated">
            <a:extLst>
              <a:ext uri="{FF2B5EF4-FFF2-40B4-BE49-F238E27FC236}">
                <a16:creationId xmlns:a16="http://schemas.microsoft.com/office/drawing/2014/main" id="{767EDD71-AB0B-8C5C-BBC3-44EC69FD20FA}"/>
              </a:ext>
            </a:extLst>
          </p:cNvPr>
          <p:cNvPicPr>
            <a:picLocks noChangeAspect="1"/>
          </p:cNvPicPr>
          <p:nvPr/>
        </p:nvPicPr>
        <p:blipFill>
          <a:blip r:embed="rId3"/>
          <a:stretch>
            <a:fillRect/>
          </a:stretch>
        </p:blipFill>
        <p:spPr>
          <a:xfrm>
            <a:off x="1138517" y="2362046"/>
            <a:ext cx="4237317" cy="3366557"/>
          </a:xfrm>
          <a:prstGeom prst="rect">
            <a:avLst/>
          </a:prstGeom>
        </p:spPr>
      </p:pic>
      <p:pic>
        <p:nvPicPr>
          <p:cNvPr id="9" name="Picture 9" descr="Diagram&#10;&#10;Description automatically generated">
            <a:extLst>
              <a:ext uri="{FF2B5EF4-FFF2-40B4-BE49-F238E27FC236}">
                <a16:creationId xmlns:a16="http://schemas.microsoft.com/office/drawing/2014/main" id="{CD5D71DE-5236-0606-BA60-91CC57676973}"/>
              </a:ext>
            </a:extLst>
          </p:cNvPr>
          <p:cNvPicPr>
            <a:picLocks noChangeAspect="1"/>
          </p:cNvPicPr>
          <p:nvPr/>
        </p:nvPicPr>
        <p:blipFill>
          <a:blip r:embed="rId4"/>
          <a:stretch>
            <a:fillRect/>
          </a:stretch>
        </p:blipFill>
        <p:spPr>
          <a:xfrm>
            <a:off x="6635054" y="2308029"/>
            <a:ext cx="4386729" cy="3290046"/>
          </a:xfrm>
          <a:prstGeom prst="rect">
            <a:avLst/>
          </a:prstGeom>
        </p:spPr>
      </p:pic>
    </p:spTree>
    <p:extLst>
      <p:ext uri="{BB962C8B-B14F-4D97-AF65-F5344CB8AC3E}">
        <p14:creationId xmlns:p14="http://schemas.microsoft.com/office/powerpoint/2010/main" val="1608326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03DD-1BE3-49C0-B49A-47BDF2C8DE0D}"/>
              </a:ext>
            </a:extLst>
          </p:cNvPr>
          <p:cNvSpPr>
            <a:spLocks noGrp="1"/>
          </p:cNvSpPr>
          <p:nvPr>
            <p:ph type="title"/>
          </p:nvPr>
        </p:nvSpPr>
        <p:spPr>
          <a:xfrm>
            <a:off x="2182906" y="828300"/>
            <a:ext cx="7497483" cy="742858"/>
          </a:xfrm>
        </p:spPr>
        <p:txBody>
          <a:bodyPr/>
          <a:lstStyle/>
          <a:p>
            <a:r>
              <a:rPr lang="en-US"/>
              <a:t>Pentobarbital-incuded coma</a:t>
            </a:r>
          </a:p>
        </p:txBody>
      </p:sp>
      <p:sp>
        <p:nvSpPr>
          <p:cNvPr id="3" name="TextBox 2">
            <a:extLst>
              <a:ext uri="{FF2B5EF4-FFF2-40B4-BE49-F238E27FC236}">
                <a16:creationId xmlns:a16="http://schemas.microsoft.com/office/drawing/2014/main" id="{72EDFF3C-EB89-4E30-C003-3E83B125C0AF}"/>
              </a:ext>
            </a:extLst>
          </p:cNvPr>
          <p:cNvSpPr txBox="1"/>
          <p:nvPr/>
        </p:nvSpPr>
        <p:spPr>
          <a:xfrm>
            <a:off x="6386545" y="2132751"/>
            <a:ext cx="466164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a:t>Reduction in tissue oxygen consumption</a:t>
            </a:r>
          </a:p>
          <a:p>
            <a:pPr marL="285750" indent="-285750" algn="ctr">
              <a:buFont typeface="Wingdings"/>
              <a:buChar char="ü"/>
            </a:pPr>
            <a:r>
              <a:rPr lang="en-US"/>
              <a:t>Reduction in metabolic rate</a:t>
            </a:r>
          </a:p>
          <a:p>
            <a:pPr marL="285750" indent="-285750" algn="ctr">
              <a:buFont typeface="Wingdings"/>
              <a:buChar char="ü"/>
            </a:pPr>
            <a:r>
              <a:rPr lang="en-US"/>
              <a:t>Reduction in cerebral blood flow</a:t>
            </a:r>
          </a:p>
          <a:p>
            <a:pPr marL="285750" indent="-285750" algn="ctr">
              <a:buFont typeface="Wingdings"/>
              <a:buChar char="ü"/>
            </a:pPr>
            <a:r>
              <a:rPr lang="en-US"/>
              <a:t>Decrease neuro-excitotoxicity (via reduction of glutamate and aspartate)</a:t>
            </a:r>
          </a:p>
          <a:p>
            <a:pPr algn="ctr"/>
            <a:endParaRPr lang="en-US"/>
          </a:p>
          <a:p>
            <a:pPr algn="ctr"/>
            <a:endParaRPr lang="en-US"/>
          </a:p>
          <a:p>
            <a:pPr algn="ctr"/>
            <a:endParaRPr lang="en-US"/>
          </a:p>
          <a:p>
            <a:pPr algn="ctr"/>
            <a:endParaRPr lang="en-US"/>
          </a:p>
          <a:p>
            <a:pPr marL="285750" indent="-285750" algn="ctr">
              <a:buFont typeface="Wingdings"/>
              <a:buChar char="ü"/>
            </a:pPr>
            <a:r>
              <a:rPr lang="en-US"/>
              <a:t>Blood vessels narrow</a:t>
            </a:r>
          </a:p>
          <a:p>
            <a:pPr marL="285750" indent="-285750" algn="ctr">
              <a:buFont typeface="Wingdings"/>
              <a:buChar char="ü"/>
            </a:pPr>
            <a:r>
              <a:rPr lang="en-US"/>
              <a:t>Brain volume shrinks</a:t>
            </a:r>
          </a:p>
          <a:p>
            <a:pPr marL="285750" indent="-285750" algn="ctr">
              <a:buFont typeface="Wingdings"/>
              <a:buChar char="ü"/>
            </a:pPr>
            <a:r>
              <a:rPr lang="en-US"/>
              <a:t>Reduced intracranial pressure</a:t>
            </a:r>
          </a:p>
          <a:p>
            <a:pPr algn="ctr"/>
            <a:endParaRPr lang="en-US"/>
          </a:p>
          <a:p>
            <a:endParaRPr lang="en-US"/>
          </a:p>
        </p:txBody>
      </p:sp>
      <p:sp>
        <p:nvSpPr>
          <p:cNvPr id="6" name="Arrow: Down 5">
            <a:extLst>
              <a:ext uri="{FF2B5EF4-FFF2-40B4-BE49-F238E27FC236}">
                <a16:creationId xmlns:a16="http://schemas.microsoft.com/office/drawing/2014/main" id="{0EC5CB2D-373C-0EA9-CA6E-CEB308AD4D1C}"/>
              </a:ext>
            </a:extLst>
          </p:cNvPr>
          <p:cNvSpPr/>
          <p:nvPr/>
        </p:nvSpPr>
        <p:spPr>
          <a:xfrm>
            <a:off x="8554326" y="3628022"/>
            <a:ext cx="485588" cy="97864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containing bottle, indoor&#10;&#10;Description automatically generated">
            <a:extLst>
              <a:ext uri="{FF2B5EF4-FFF2-40B4-BE49-F238E27FC236}">
                <a16:creationId xmlns:a16="http://schemas.microsoft.com/office/drawing/2014/main" id="{574FC8E1-F108-079B-945B-695487056524}"/>
              </a:ext>
            </a:extLst>
          </p:cNvPr>
          <p:cNvPicPr>
            <a:picLocks noChangeAspect="1"/>
          </p:cNvPicPr>
          <p:nvPr/>
        </p:nvPicPr>
        <p:blipFill>
          <a:blip r:embed="rId2"/>
          <a:stretch>
            <a:fillRect/>
          </a:stretch>
        </p:blipFill>
        <p:spPr>
          <a:xfrm>
            <a:off x="1018988" y="2650750"/>
            <a:ext cx="4468905" cy="2505264"/>
          </a:xfrm>
          <a:prstGeom prst="rect">
            <a:avLst/>
          </a:prstGeom>
        </p:spPr>
      </p:pic>
    </p:spTree>
    <p:extLst>
      <p:ext uri="{BB962C8B-B14F-4D97-AF65-F5344CB8AC3E}">
        <p14:creationId xmlns:p14="http://schemas.microsoft.com/office/powerpoint/2010/main" val="2472799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03DD-1BE3-49C0-B49A-47BDF2C8DE0D}"/>
              </a:ext>
            </a:extLst>
          </p:cNvPr>
          <p:cNvSpPr>
            <a:spLocks noGrp="1"/>
          </p:cNvSpPr>
          <p:nvPr>
            <p:ph type="title"/>
          </p:nvPr>
        </p:nvSpPr>
        <p:spPr>
          <a:xfrm>
            <a:off x="1278965" y="514536"/>
            <a:ext cx="9484659" cy="727916"/>
          </a:xfrm>
        </p:spPr>
        <p:txBody>
          <a:bodyPr/>
          <a:lstStyle/>
          <a:p>
            <a:r>
              <a:rPr lang="en-US"/>
              <a:t>Respiratory complications in </a:t>
            </a:r>
            <a:r>
              <a:rPr lang="en-US" err="1"/>
              <a:t>cpp</a:t>
            </a:r>
            <a:r>
              <a:rPr lang="en-US"/>
              <a:t> &gt;70 mmhg</a:t>
            </a:r>
          </a:p>
        </p:txBody>
      </p:sp>
      <p:pic>
        <p:nvPicPr>
          <p:cNvPr id="3" name="Picture 5" descr="Graphical user interface, text&#10;&#10;Description automatically generated">
            <a:extLst>
              <a:ext uri="{FF2B5EF4-FFF2-40B4-BE49-F238E27FC236}">
                <a16:creationId xmlns:a16="http://schemas.microsoft.com/office/drawing/2014/main" id="{8F5B10ED-FCB3-2478-2A63-958D44B69DA4}"/>
              </a:ext>
            </a:extLst>
          </p:cNvPr>
          <p:cNvPicPr>
            <a:picLocks noChangeAspect="1"/>
          </p:cNvPicPr>
          <p:nvPr/>
        </p:nvPicPr>
        <p:blipFill>
          <a:blip r:embed="rId2"/>
          <a:stretch>
            <a:fillRect/>
          </a:stretch>
        </p:blipFill>
        <p:spPr>
          <a:xfrm>
            <a:off x="510989" y="2540272"/>
            <a:ext cx="8032376" cy="1441279"/>
          </a:xfrm>
          <a:prstGeom prst="rect">
            <a:avLst/>
          </a:prstGeom>
        </p:spPr>
      </p:pic>
      <p:sp>
        <p:nvSpPr>
          <p:cNvPr id="6" name="TextBox 5">
            <a:extLst>
              <a:ext uri="{FF2B5EF4-FFF2-40B4-BE49-F238E27FC236}">
                <a16:creationId xmlns:a16="http://schemas.microsoft.com/office/drawing/2014/main" id="{07BDFD9C-FE05-58DE-AC4E-E6B0E0CE80BA}"/>
              </a:ext>
            </a:extLst>
          </p:cNvPr>
          <p:cNvSpPr txBox="1"/>
          <p:nvPr/>
        </p:nvSpPr>
        <p:spPr>
          <a:xfrm>
            <a:off x="440764" y="4370294"/>
            <a:ext cx="83297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Compared goals of CPP &gt;50 mmHg and &gt;70 mmHg</a:t>
            </a:r>
          </a:p>
          <a:p>
            <a:pPr marL="285750" indent="-285750">
              <a:buFont typeface="Arial"/>
              <a:buChar char="•"/>
            </a:pPr>
            <a:r>
              <a:rPr lang="en-US"/>
              <a:t>Found patients in the higher CPP group experienced statistically significant for ARDS than patients in the lower CPP group</a:t>
            </a:r>
          </a:p>
        </p:txBody>
      </p:sp>
      <p:sp>
        <p:nvSpPr>
          <p:cNvPr id="8" name="TextBox 7">
            <a:extLst>
              <a:ext uri="{FF2B5EF4-FFF2-40B4-BE49-F238E27FC236}">
                <a16:creationId xmlns:a16="http://schemas.microsoft.com/office/drawing/2014/main" id="{DA4A9A12-2365-F194-CC13-D80C648D4E4D}"/>
              </a:ext>
            </a:extLst>
          </p:cNvPr>
          <p:cNvSpPr txBox="1"/>
          <p:nvPr/>
        </p:nvSpPr>
        <p:spPr>
          <a:xfrm>
            <a:off x="724646" y="1785469"/>
            <a:ext cx="10750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2016 TBI guideline: "Avoid aggressive attempts to maintain CPP&gt;70 mmHg due to risk of ARDS"</a:t>
            </a:r>
          </a:p>
        </p:txBody>
      </p:sp>
    </p:spTree>
    <p:extLst>
      <p:ext uri="{BB962C8B-B14F-4D97-AF65-F5344CB8AC3E}">
        <p14:creationId xmlns:p14="http://schemas.microsoft.com/office/powerpoint/2010/main" val="1063950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99D165-DE70-440E-B46E-3B1AEFCF5F54}"/>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4971C27-C87E-45F4-8EEB-007BFB32C23B}"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BD57DD64-55BD-44C1-98D9-4BB77E56B569}"/>
              </a:ext>
            </a:extLst>
          </p:cNvPr>
          <p:cNvSpPr>
            <a:spLocks noGrp="1"/>
          </p:cNvSpPr>
          <p:nvPr>
            <p:ph sz="quarter" idx="13"/>
          </p:nvPr>
        </p:nvSpPr>
        <p:spPr>
          <a:xfrm>
            <a:off x="1307530" y="4269758"/>
            <a:ext cx="9780368" cy="2302401"/>
          </a:xfrm>
        </p:spPr>
        <p:txBody>
          <a:bodyPr>
            <a:normAutofit/>
          </a:bodyPr>
          <a:lstStyle/>
          <a:p>
            <a:pPr marL="0" indent="0">
              <a:buNone/>
            </a:pPr>
            <a:r>
              <a:rPr lang="en-US" altLang="en-US" sz="4100" b="1" dirty="0">
                <a:ea typeface="ＭＳ Ｐゴシック" panose="020B0600070205080204" pitchFamily="34" charset="-128"/>
              </a:rPr>
              <a:t>Pharmacist Code: </a:t>
            </a:r>
            <a:r>
              <a:rPr lang="en-US" sz="4100" b="1" i="0" u="none" strike="noStrike" dirty="0">
                <a:solidFill>
                  <a:srgbClr val="000000"/>
                </a:solidFill>
                <a:effectLst/>
              </a:rPr>
              <a:t>LewJ22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en-US" sz="1900" b="1" dirty="0">
                <a:solidFill>
                  <a:srgbClr val="00B649"/>
                </a:solidFill>
                <a:ea typeface="ＭＳ Ｐゴシック" panose="020B0600070205080204" pitchFamily="34" charset="-128"/>
              </a:rPr>
              <a:t>The deadline for obtaining your CPE Credit is 30 days from today.</a:t>
            </a:r>
            <a:r>
              <a:rPr lang="en-US" altLang="en-US" sz="1900" dirty="0">
                <a:ea typeface="ＭＳ Ｐゴシック" panose="020B0600070205080204" pitchFamily="34" charset="-128"/>
              </a:rPr>
              <a:t> The deadline is non-negotiable due to CPE Monitor reporting policies. </a:t>
            </a:r>
            <a:r>
              <a:rPr lang="en-US" sz="1900" b="0" i="0" dirty="0">
                <a:solidFill>
                  <a:srgbClr val="262526"/>
                </a:solidFill>
                <a:effectLst/>
              </a:rPr>
              <a:t>For CME, access your certificate of completion in My Courses for this course. </a:t>
            </a:r>
            <a:endParaRPr kumimoji="0" lang="en-US" altLang="en-US" sz="1900" b="1" i="0" u="none" strike="noStrike" kern="1200" cap="none" spc="0" normalizeH="0" baseline="0" noProof="0" dirty="0">
              <a:ln>
                <a:noFill/>
              </a:ln>
              <a:solidFill>
                <a:prstClr val="black"/>
              </a:solidFill>
              <a:effectLst/>
              <a:uLnTx/>
              <a:uFillTx/>
              <a:ea typeface="ＭＳ Ｐゴシック" panose="020B0600070205080204" pitchFamily="34" charset="-128"/>
              <a:cs typeface="+mn-cs"/>
            </a:endParaRPr>
          </a:p>
          <a:p>
            <a:endParaRPr lang="en-US" altLang="en-US" sz="2300" dirty="0">
              <a:ea typeface="ＭＳ Ｐゴシック" panose="020B0600070205080204" pitchFamily="34" charset="-128"/>
            </a:endParaRPr>
          </a:p>
          <a:p>
            <a:endParaRPr lang="en-US" dirty="0"/>
          </a:p>
        </p:txBody>
      </p:sp>
      <p:sp>
        <p:nvSpPr>
          <p:cNvPr id="5" name="Title 4">
            <a:extLst>
              <a:ext uri="{FF2B5EF4-FFF2-40B4-BE49-F238E27FC236}">
                <a16:creationId xmlns:a16="http://schemas.microsoft.com/office/drawing/2014/main" id="{BC64FD25-C274-4A06-ADB4-D464EFC543EA}"/>
              </a:ext>
            </a:extLst>
          </p:cNvPr>
          <p:cNvSpPr>
            <a:spLocks noGrp="1"/>
          </p:cNvSpPr>
          <p:nvPr>
            <p:ph type="title"/>
          </p:nvPr>
        </p:nvSpPr>
        <p:spPr>
          <a:xfrm>
            <a:off x="762000" y="353411"/>
            <a:ext cx="10712824" cy="346449"/>
          </a:xfrm>
        </p:spPr>
        <p:txBody>
          <a:bodyPr/>
          <a:lstStyle/>
          <a:p>
            <a:r>
              <a:rPr lang="en-US" sz="3200" b="1" dirty="0"/>
              <a:t>CPE Instructions for: </a:t>
            </a:r>
            <a:br>
              <a:rPr lang="en-US" sz="2800" b="1" dirty="0"/>
            </a:br>
            <a:r>
              <a:rPr lang="en-US" sz="2000" b="1" i="0" dirty="0">
                <a:solidFill>
                  <a:srgbClr val="00B050"/>
                </a:solidFill>
                <a:effectLst/>
                <a:latin typeface="Raleway" pitchFamily="2" charset="77"/>
              </a:rPr>
              <a:t>NDSHP Drug Therapy Series 12/13/22</a:t>
            </a:r>
            <a:br>
              <a:rPr lang="en-US" sz="2000" b="1" i="0" dirty="0">
                <a:solidFill>
                  <a:srgbClr val="00B050"/>
                </a:solidFill>
                <a:effectLst/>
                <a:latin typeface="Raleway" pitchFamily="2" charset="77"/>
              </a:rPr>
            </a:br>
            <a:r>
              <a:rPr lang="en-US" sz="2000" dirty="0"/>
              <a:t>Hypertonic Saline Versus Mannitol For Treatment of Elevated Intracranial Pressure </a:t>
            </a:r>
            <a:r>
              <a:rPr lang="en-US" sz="2000"/>
              <a:t>in Traumatic </a:t>
            </a:r>
            <a:r>
              <a:rPr lang="en-US" sz="2000" dirty="0"/>
              <a:t>Brain Injury</a:t>
            </a:r>
            <a:br>
              <a:rPr lang="en-US" sz="2000" b="1" i="0" dirty="0">
                <a:solidFill>
                  <a:srgbClr val="00B050"/>
                </a:solidFill>
                <a:effectLst/>
                <a:latin typeface="Raleway" pitchFamily="2" charset="77"/>
              </a:rPr>
            </a:br>
            <a:br>
              <a:rPr lang="en-US" sz="2000" b="1" i="0" dirty="0">
                <a:solidFill>
                  <a:srgbClr val="00B050"/>
                </a:solidFill>
                <a:effectLst/>
                <a:latin typeface="Raleway" pitchFamily="2" charset="77"/>
              </a:rPr>
            </a:br>
            <a:br>
              <a:rPr lang="en-US" sz="7200" b="1" dirty="0">
                <a:solidFill>
                  <a:srgbClr val="00B050"/>
                </a:solidFill>
              </a:rPr>
            </a:br>
            <a:br>
              <a:rPr lang="en-US" sz="11500" dirty="0">
                <a:solidFill>
                  <a:srgbClr val="00B050"/>
                </a:solidFill>
              </a:rPr>
            </a:br>
            <a:endParaRPr lang="en-US" dirty="0">
              <a:solidFill>
                <a:srgbClr val="00B050"/>
              </a:solidFill>
            </a:endParaRPr>
          </a:p>
        </p:txBody>
      </p:sp>
      <p:sp>
        <p:nvSpPr>
          <p:cNvPr id="6" name="Rectangle 5">
            <a:extLst>
              <a:ext uri="{FF2B5EF4-FFF2-40B4-BE49-F238E27FC236}">
                <a16:creationId xmlns:a16="http://schemas.microsoft.com/office/drawing/2014/main" id="{842791A6-084F-4283-9270-8FE97E48AC6B}"/>
              </a:ext>
            </a:extLst>
          </p:cNvPr>
          <p:cNvSpPr/>
          <p:nvPr/>
        </p:nvSpPr>
        <p:spPr>
          <a:xfrm>
            <a:off x="7849835" y="2003817"/>
            <a:ext cx="3238063" cy="2138363"/>
          </a:xfrm>
          <a:prstGeom prst="rect">
            <a:avLst/>
          </a:prstGeom>
          <a:solidFill>
            <a:schemeClr val="bg1"/>
          </a:solid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353F2780-06CA-497C-90E3-749BC2A030D8}"/>
              </a:ext>
            </a:extLst>
          </p:cNvPr>
          <p:cNvSpPr/>
          <p:nvPr/>
        </p:nvSpPr>
        <p:spPr>
          <a:xfrm>
            <a:off x="4536597" y="1999033"/>
            <a:ext cx="3238063" cy="2138363"/>
          </a:xfrm>
          <a:prstGeom prst="rect">
            <a:avLst/>
          </a:prstGeom>
          <a:solidFill>
            <a:schemeClr val="bg1"/>
          </a:solid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E135C4-2AFC-448D-B97B-E31FA4818D06}"/>
              </a:ext>
            </a:extLst>
          </p:cNvPr>
          <p:cNvSpPr/>
          <p:nvPr/>
        </p:nvSpPr>
        <p:spPr>
          <a:xfrm>
            <a:off x="1307759" y="1988192"/>
            <a:ext cx="3077868" cy="2138363"/>
          </a:xfrm>
          <a:prstGeom prst="rect">
            <a:avLst/>
          </a:prstGeom>
          <a:solidFill>
            <a:schemeClr val="bg1"/>
          </a:solid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0CF7DC05-AE6A-4019-9E75-C62B281AF58F}"/>
              </a:ext>
            </a:extLst>
          </p:cNvPr>
          <p:cNvSpPr txBox="1">
            <a:spLocks noChangeArrowheads="1"/>
          </p:cNvSpPr>
          <p:nvPr/>
        </p:nvSpPr>
        <p:spPr bwMode="auto">
          <a:xfrm>
            <a:off x="1436758" y="2162671"/>
            <a:ext cx="279554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rPr>
              <a:t>Redeem your credit online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B649"/>
                </a:solidFill>
                <a:effectLst/>
                <a:uLnTx/>
                <a:uFillTx/>
                <a:latin typeface="Arial"/>
                <a:ea typeface="ＭＳ Ｐゴシック" panose="020B0600070205080204" pitchFamily="34" charset="-128"/>
                <a:cs typeface="+mn-cs"/>
              </a:rPr>
              <a:t>CEimpact.com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rPr>
              <a:t>*If this is the first time you have utilized the </a:t>
            </a:r>
            <a:r>
              <a:rPr kumimoji="0" lang="en-US" altLang="en-US" sz="1400" b="0" i="0" u="none" strike="noStrike" kern="1200" cap="none" spc="0" normalizeH="0" baseline="0" noProof="0" dirty="0" err="1">
                <a:ln>
                  <a:noFill/>
                </a:ln>
                <a:solidFill>
                  <a:srgbClr val="313130"/>
                </a:solidFill>
                <a:effectLst/>
                <a:uLnTx/>
                <a:uFillTx/>
                <a:latin typeface="Arial"/>
                <a:ea typeface="ＭＳ Ｐゴシック" panose="020B0600070205080204" pitchFamily="34" charset="-128"/>
                <a:cs typeface="+mn-cs"/>
              </a:rPr>
              <a:t>CEimpact</a:t>
            </a: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mn-cs"/>
              </a:rPr>
              <a:t> Learning Management System (LMS) you will need to create an account.</a:t>
            </a:r>
          </a:p>
        </p:txBody>
      </p:sp>
      <p:sp>
        <p:nvSpPr>
          <p:cNvPr id="10" name="Rectangle 10">
            <a:extLst>
              <a:ext uri="{FF2B5EF4-FFF2-40B4-BE49-F238E27FC236}">
                <a16:creationId xmlns:a16="http://schemas.microsoft.com/office/drawing/2014/main" id="{FCD63E28-0CE5-4E35-8F91-9DE2DB108F21}"/>
              </a:ext>
            </a:extLst>
          </p:cNvPr>
          <p:cNvSpPr>
            <a:spLocks noChangeArrowheads="1"/>
          </p:cNvSpPr>
          <p:nvPr/>
        </p:nvSpPr>
        <p:spPr bwMode="auto">
          <a:xfrm>
            <a:off x="4288645" y="2195561"/>
            <a:ext cx="3407305" cy="8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228600" marR="0" lvl="0" indent="0" algn="ctr" defTabSz="914400" rtl="0" eaLnBrk="1" fontAlgn="auto" latinLnBrk="0" hangingPunct="1">
              <a:lnSpc>
                <a:spcPct val="12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From the </a:t>
            </a:r>
            <a:r>
              <a:rPr kumimoji="0" lang="en-US" altLang="en-US" sz="1400" b="1" i="0" u="none" strike="noStrike" kern="1200" cap="none" spc="0" normalizeH="0" baseline="0" noProof="0" dirty="0">
                <a:ln>
                  <a:noFill/>
                </a:ln>
                <a:solidFill>
                  <a:srgbClr val="00B649"/>
                </a:solidFill>
                <a:effectLst/>
                <a:uLnTx/>
                <a:uFillTx/>
                <a:latin typeface="Arial"/>
                <a:ea typeface="ＭＳ Ｐゴシック" panose="020B0600070205080204" pitchFamily="34" charset="-128"/>
                <a:cs typeface="Tahoma" panose="020B0604030504040204" pitchFamily="34" charset="0"/>
              </a:rPr>
              <a:t>CEimpact.com </a:t>
            </a: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Homepage – enter the code provided in the ‘Enter Code’ box and click SUBMIT.</a:t>
            </a:r>
            <a:endParaRPr kumimoji="0" lang="en-US" altLang="en-US" sz="16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endParaRPr>
          </a:p>
        </p:txBody>
      </p:sp>
      <p:sp>
        <p:nvSpPr>
          <p:cNvPr id="11" name="Rectangle 12">
            <a:extLst>
              <a:ext uri="{FF2B5EF4-FFF2-40B4-BE49-F238E27FC236}">
                <a16:creationId xmlns:a16="http://schemas.microsoft.com/office/drawing/2014/main" id="{189C463A-030B-4EFB-9437-4750FBF1172B}"/>
              </a:ext>
            </a:extLst>
          </p:cNvPr>
          <p:cNvSpPr>
            <a:spLocks noChangeArrowheads="1"/>
          </p:cNvSpPr>
          <p:nvPr/>
        </p:nvSpPr>
        <p:spPr bwMode="auto">
          <a:xfrm>
            <a:off x="7562200" y="2162670"/>
            <a:ext cx="3532882" cy="187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228600" marR="0" lvl="0" indent="0" algn="ctr" defTabSz="914400" rtl="0" eaLnBrk="1" fontAlgn="auto" latinLnBrk="0" hangingPunct="1">
              <a:lnSpc>
                <a:spcPct val="12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Complete the Exam &amp; Evaluation as prompted; click SUBMIT to send your information to CPE Monitor.  Follow instructions to access your CPE Statement of Credit on </a:t>
            </a:r>
            <a:b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b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CPE Monitor or access your Certificate of Completion in </a:t>
            </a:r>
            <a:r>
              <a:rPr kumimoji="0" lang="en-US" altLang="en-US" sz="1400" b="0" i="0" u="none" strike="noStrike" kern="1200" cap="none" spc="0" normalizeH="0" baseline="0" noProof="0" dirty="0" err="1">
                <a:ln>
                  <a:noFill/>
                </a:ln>
                <a:solidFill>
                  <a:srgbClr val="313130"/>
                </a:solidFill>
                <a:effectLst/>
                <a:uLnTx/>
                <a:uFillTx/>
                <a:latin typeface="Arial"/>
                <a:ea typeface="ＭＳ Ｐゴシック" panose="020B0600070205080204" pitchFamily="34" charset="-128"/>
                <a:cs typeface="Tahoma" panose="020B0604030504040204" pitchFamily="34" charset="0"/>
              </a:rPr>
              <a:t>MyCourse</a:t>
            </a:r>
            <a:r>
              <a:rPr lang="en-US" altLang="en-US" sz="1400" dirty="0">
                <a:solidFill>
                  <a:srgbClr val="313130"/>
                </a:solidFill>
                <a:latin typeface="Arial"/>
                <a:cs typeface="Tahoma" panose="020B0604030504040204" pitchFamily="34" charset="0"/>
              </a:rPr>
              <a:t>s.</a:t>
            </a:r>
            <a:r>
              <a:rPr kumimoji="0" lang="en-US" altLang="en-US" sz="1400" b="0" i="0" u="none" strike="noStrike" kern="1200" cap="none" spc="0" normalizeH="0" baseline="0" noProof="0" dirty="0">
                <a:ln>
                  <a:noFill/>
                </a:ln>
                <a:solidFill>
                  <a:srgbClr val="313130"/>
                </a:solidFill>
                <a:effectLst/>
                <a:uLnTx/>
                <a:uFillTx/>
                <a:latin typeface="Arial"/>
                <a:ea typeface="ＭＳ Ｐゴシック" panose="020B0600070205080204" pitchFamily="34" charset="-128"/>
                <a:cs typeface="Tahoma" panose="020B0604030504040204" pitchFamily="34" charset="0"/>
              </a:rPr>
              <a:t> </a:t>
            </a:r>
          </a:p>
        </p:txBody>
      </p:sp>
      <p:sp>
        <p:nvSpPr>
          <p:cNvPr id="12" name="Rectangle 11">
            <a:extLst>
              <a:ext uri="{FF2B5EF4-FFF2-40B4-BE49-F238E27FC236}">
                <a16:creationId xmlns:a16="http://schemas.microsoft.com/office/drawing/2014/main" id="{15A140E5-67BF-404B-9B01-0A772FBC3254}"/>
              </a:ext>
            </a:extLst>
          </p:cNvPr>
          <p:cNvSpPr/>
          <p:nvPr/>
        </p:nvSpPr>
        <p:spPr>
          <a:xfrm>
            <a:off x="2631408" y="1632949"/>
            <a:ext cx="533401" cy="529721"/>
          </a:xfrm>
          <a:prstGeom prst="rect">
            <a:avLst/>
          </a:prstGeom>
          <a:solidFill>
            <a:srgbClr val="00B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2">
            <a:extLst>
              <a:ext uri="{FF2B5EF4-FFF2-40B4-BE49-F238E27FC236}">
                <a16:creationId xmlns:a16="http://schemas.microsoft.com/office/drawing/2014/main" id="{0A44C66A-17E9-4EDB-95EA-6E736FAA6826}"/>
              </a:ext>
            </a:extLst>
          </p:cNvPr>
          <p:cNvSpPr txBox="1">
            <a:spLocks noChangeArrowheads="1"/>
          </p:cNvSpPr>
          <p:nvPr/>
        </p:nvSpPr>
        <p:spPr bwMode="auto">
          <a:xfrm>
            <a:off x="2667166" y="1527874"/>
            <a:ext cx="53340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Raleway" panose="020B0503030101060003" pitchFamily="34" charset="0"/>
                <a:ea typeface="ＭＳ Ｐゴシック" panose="020B0600070205080204" pitchFamily="34" charset="-128"/>
                <a:cs typeface="+mn-cs"/>
              </a:rPr>
              <a:t>1</a:t>
            </a:r>
          </a:p>
        </p:txBody>
      </p:sp>
      <p:sp>
        <p:nvSpPr>
          <p:cNvPr id="14" name="Rectangle 13">
            <a:extLst>
              <a:ext uri="{FF2B5EF4-FFF2-40B4-BE49-F238E27FC236}">
                <a16:creationId xmlns:a16="http://schemas.microsoft.com/office/drawing/2014/main" id="{D108FF26-74FA-4495-AC55-8B90DB1EF48C}"/>
              </a:ext>
            </a:extLst>
          </p:cNvPr>
          <p:cNvSpPr/>
          <p:nvPr/>
        </p:nvSpPr>
        <p:spPr>
          <a:xfrm>
            <a:off x="5884728" y="1579856"/>
            <a:ext cx="533400" cy="508328"/>
          </a:xfrm>
          <a:prstGeom prst="rect">
            <a:avLst/>
          </a:prstGeom>
          <a:solidFill>
            <a:srgbClr val="00B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2</a:t>
            </a:r>
          </a:p>
        </p:txBody>
      </p:sp>
      <p:sp>
        <p:nvSpPr>
          <p:cNvPr id="15" name="TextBox 2">
            <a:extLst>
              <a:ext uri="{FF2B5EF4-FFF2-40B4-BE49-F238E27FC236}">
                <a16:creationId xmlns:a16="http://schemas.microsoft.com/office/drawing/2014/main" id="{81949282-5E1C-45AA-86AD-FC2FC1939BAA}"/>
              </a:ext>
            </a:extLst>
          </p:cNvPr>
          <p:cNvSpPr txBox="1">
            <a:spLocks noChangeArrowheads="1"/>
          </p:cNvSpPr>
          <p:nvPr/>
        </p:nvSpPr>
        <p:spPr bwMode="auto">
          <a:xfrm>
            <a:off x="5173139" y="1495702"/>
            <a:ext cx="58269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Raleway" panose="020B0503030101060003" pitchFamily="34" charset="0"/>
                <a:ea typeface="ＭＳ Ｐゴシック" panose="020B0600070205080204" pitchFamily="34" charset="-128"/>
                <a:cs typeface="+mn-cs"/>
              </a:rPr>
              <a:t>2</a:t>
            </a:r>
          </a:p>
        </p:txBody>
      </p:sp>
      <p:sp>
        <p:nvSpPr>
          <p:cNvPr id="16" name="Rectangle 15">
            <a:extLst>
              <a:ext uri="{FF2B5EF4-FFF2-40B4-BE49-F238E27FC236}">
                <a16:creationId xmlns:a16="http://schemas.microsoft.com/office/drawing/2014/main" id="{BF0BBA51-BBA7-4ADC-8BB7-7C431B7F64F2}"/>
              </a:ext>
            </a:extLst>
          </p:cNvPr>
          <p:cNvSpPr/>
          <p:nvPr/>
        </p:nvSpPr>
        <p:spPr>
          <a:xfrm>
            <a:off x="9273678" y="1579854"/>
            <a:ext cx="533400" cy="534851"/>
          </a:xfrm>
          <a:prstGeom prst="rect">
            <a:avLst/>
          </a:prstGeom>
          <a:solidFill>
            <a:srgbClr val="00B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2">
            <a:extLst>
              <a:ext uri="{FF2B5EF4-FFF2-40B4-BE49-F238E27FC236}">
                <a16:creationId xmlns:a16="http://schemas.microsoft.com/office/drawing/2014/main" id="{107E26CC-0923-405B-B74F-DD5BFF084B64}"/>
              </a:ext>
            </a:extLst>
          </p:cNvPr>
          <p:cNvSpPr txBox="1">
            <a:spLocks noChangeArrowheads="1"/>
          </p:cNvSpPr>
          <p:nvPr/>
        </p:nvSpPr>
        <p:spPr bwMode="auto">
          <a:xfrm>
            <a:off x="9336738" y="1461621"/>
            <a:ext cx="58269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Raleway" panose="020B0503030101060003" pitchFamily="34" charset="0"/>
                <a:ea typeface="ＭＳ Ｐゴシック" panose="020B0600070205080204" pitchFamily="34" charset="-128"/>
                <a:cs typeface="+mn-cs"/>
              </a:rPr>
              <a:t>3</a:t>
            </a:r>
          </a:p>
        </p:txBody>
      </p:sp>
      <p:pic>
        <p:nvPicPr>
          <p:cNvPr id="18" name="Picture 17" descr="A screenshot of a cell phone&#10;&#10;Description automatically generated">
            <a:extLst>
              <a:ext uri="{FF2B5EF4-FFF2-40B4-BE49-F238E27FC236}">
                <a16:creationId xmlns:a16="http://schemas.microsoft.com/office/drawing/2014/main" id="{E0BAF451-F7BD-4B61-8CBB-D74FA016D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45" y="3275031"/>
            <a:ext cx="1731264" cy="706434"/>
          </a:xfrm>
          <a:prstGeom prst="rect">
            <a:avLst/>
          </a:prstGeom>
        </p:spPr>
      </p:pic>
    </p:spTree>
    <p:extLst>
      <p:ext uri="{BB962C8B-B14F-4D97-AF65-F5344CB8AC3E}">
        <p14:creationId xmlns:p14="http://schemas.microsoft.com/office/powerpoint/2010/main" val="14712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7CD6-F36F-E385-5EB6-C2D1FDDCF5B0}"/>
              </a:ext>
            </a:extLst>
          </p:cNvPr>
          <p:cNvSpPr>
            <a:spLocks noGrp="1"/>
          </p:cNvSpPr>
          <p:nvPr>
            <p:ph type="ctrTitle"/>
          </p:nvPr>
        </p:nvSpPr>
        <p:spPr/>
        <p:txBody>
          <a:bodyPr/>
          <a:lstStyle/>
          <a:p>
            <a:r>
              <a:rPr lang="en-US"/>
              <a:t>Background</a:t>
            </a:r>
          </a:p>
        </p:txBody>
      </p:sp>
    </p:spTree>
    <p:extLst>
      <p:ext uri="{BB962C8B-B14F-4D97-AF65-F5344CB8AC3E}">
        <p14:creationId xmlns:p14="http://schemas.microsoft.com/office/powerpoint/2010/main" val="265204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E60F-E476-9396-5A2D-D6D7DD9D109D}"/>
              </a:ext>
            </a:extLst>
          </p:cNvPr>
          <p:cNvSpPr>
            <a:spLocks noGrp="1"/>
          </p:cNvSpPr>
          <p:nvPr>
            <p:ph type="title"/>
          </p:nvPr>
        </p:nvSpPr>
        <p:spPr>
          <a:xfrm>
            <a:off x="1739078" y="284878"/>
            <a:ext cx="8421688" cy="538349"/>
          </a:xfrm>
        </p:spPr>
        <p:txBody>
          <a:bodyPr>
            <a:normAutofit fontScale="90000"/>
          </a:bodyPr>
          <a:lstStyle/>
          <a:p>
            <a:r>
              <a:rPr lang="en-US" sz="3600"/>
              <a:t>Epidemiology</a:t>
            </a:r>
          </a:p>
        </p:txBody>
      </p:sp>
      <p:sp>
        <p:nvSpPr>
          <p:cNvPr id="3" name="Text Placeholder 2">
            <a:extLst>
              <a:ext uri="{FF2B5EF4-FFF2-40B4-BE49-F238E27FC236}">
                <a16:creationId xmlns:a16="http://schemas.microsoft.com/office/drawing/2014/main" id="{86699ABE-A923-09FC-D3B1-50C2261CA4B2}"/>
              </a:ext>
            </a:extLst>
          </p:cNvPr>
          <p:cNvSpPr>
            <a:spLocks noGrp="1"/>
          </p:cNvSpPr>
          <p:nvPr>
            <p:ph type="body" idx="1"/>
          </p:nvPr>
        </p:nvSpPr>
        <p:spPr>
          <a:xfrm>
            <a:off x="443917" y="2807166"/>
            <a:ext cx="2882475" cy="538350"/>
          </a:xfrm>
        </p:spPr>
        <p:txBody>
          <a:bodyPr/>
          <a:lstStyle/>
          <a:p>
            <a:r>
              <a:rPr lang="en-US" sz="3200"/>
              <a:t>Prevalence</a:t>
            </a:r>
          </a:p>
        </p:txBody>
      </p:sp>
      <p:sp>
        <p:nvSpPr>
          <p:cNvPr id="4" name="Content Placeholder 3">
            <a:extLst>
              <a:ext uri="{FF2B5EF4-FFF2-40B4-BE49-F238E27FC236}">
                <a16:creationId xmlns:a16="http://schemas.microsoft.com/office/drawing/2014/main" id="{BC117949-12DD-106A-7EE3-4B0513711A24}"/>
              </a:ext>
            </a:extLst>
          </p:cNvPr>
          <p:cNvSpPr>
            <a:spLocks noGrp="1"/>
          </p:cNvSpPr>
          <p:nvPr>
            <p:ph sz="half" idx="2"/>
          </p:nvPr>
        </p:nvSpPr>
        <p:spPr>
          <a:xfrm>
            <a:off x="530322" y="3738674"/>
            <a:ext cx="2882475" cy="1997867"/>
          </a:xfrm>
        </p:spPr>
        <p:txBody>
          <a:bodyPr vert="horz" lIns="91440" tIns="45720" rIns="91440" bIns="45720" rtlCol="0" anchor="t">
            <a:normAutofit/>
          </a:bodyPr>
          <a:lstStyle/>
          <a:p>
            <a:r>
              <a:rPr lang="en-US" sz="2000">
                <a:ea typeface="+mn-lt"/>
                <a:cs typeface="+mn-lt"/>
              </a:rPr>
              <a:t>In 2019:</a:t>
            </a:r>
          </a:p>
          <a:p>
            <a:pPr marL="285750" indent="-285750">
              <a:buChar char="•"/>
            </a:pPr>
            <a:r>
              <a:rPr lang="en-US" sz="2000" b="1">
                <a:ea typeface="+mn-lt"/>
                <a:cs typeface="+mn-lt"/>
              </a:rPr>
              <a:t>Hospitalizations:</a:t>
            </a:r>
            <a:r>
              <a:rPr lang="en-US" sz="2000">
                <a:ea typeface="+mn-lt"/>
                <a:cs typeface="+mn-lt"/>
              </a:rPr>
              <a:t> 223,135 </a:t>
            </a:r>
          </a:p>
          <a:p>
            <a:r>
              <a:rPr lang="en-US" sz="2000">
                <a:ea typeface="+mn-lt"/>
                <a:cs typeface="+mn-lt"/>
              </a:rPr>
              <a:t>In 2020:</a:t>
            </a:r>
          </a:p>
          <a:p>
            <a:pPr marL="285750" indent="-285750">
              <a:buChar char="•"/>
            </a:pPr>
            <a:r>
              <a:rPr lang="en-US" sz="2000" b="1"/>
              <a:t>Deaths:</a:t>
            </a:r>
            <a:r>
              <a:rPr lang="en-US" sz="2000"/>
              <a:t> 64,362</a:t>
            </a:r>
          </a:p>
          <a:p>
            <a:endParaRPr lang="en-US"/>
          </a:p>
        </p:txBody>
      </p:sp>
      <p:sp>
        <p:nvSpPr>
          <p:cNvPr id="5" name="Text Placeholder 4">
            <a:extLst>
              <a:ext uri="{FF2B5EF4-FFF2-40B4-BE49-F238E27FC236}">
                <a16:creationId xmlns:a16="http://schemas.microsoft.com/office/drawing/2014/main" id="{DB7EE810-A4CF-9AC3-F1FC-BECE1DF9C292}"/>
              </a:ext>
            </a:extLst>
          </p:cNvPr>
          <p:cNvSpPr>
            <a:spLocks noGrp="1"/>
          </p:cNvSpPr>
          <p:nvPr>
            <p:ph type="body" sz="quarter" idx="3"/>
          </p:nvPr>
        </p:nvSpPr>
        <p:spPr>
          <a:xfrm>
            <a:off x="4326106" y="2807166"/>
            <a:ext cx="3421798" cy="813130"/>
          </a:xfrm>
        </p:spPr>
        <p:txBody>
          <a:bodyPr/>
          <a:lstStyle/>
          <a:p>
            <a:pPr algn="ctr">
              <a:lnSpc>
                <a:spcPct val="100000"/>
              </a:lnSpc>
              <a:spcBef>
                <a:spcPts val="0"/>
              </a:spcBef>
            </a:pPr>
            <a:r>
              <a:rPr lang="en-US" sz="3200"/>
              <a:t>Risk Factors</a:t>
            </a:r>
          </a:p>
          <a:p>
            <a:pPr algn="ctr">
              <a:lnSpc>
                <a:spcPct val="100000"/>
              </a:lnSpc>
              <a:spcBef>
                <a:spcPts val="0"/>
              </a:spcBef>
            </a:pPr>
            <a:r>
              <a:rPr lang="en-US"/>
              <a:t>For poor outcomes </a:t>
            </a:r>
          </a:p>
        </p:txBody>
      </p:sp>
      <p:sp>
        <p:nvSpPr>
          <p:cNvPr id="6" name="Content Placeholder 5">
            <a:extLst>
              <a:ext uri="{FF2B5EF4-FFF2-40B4-BE49-F238E27FC236}">
                <a16:creationId xmlns:a16="http://schemas.microsoft.com/office/drawing/2014/main" id="{3E9B1B7F-C6F5-3A80-6062-BD7B37141FBE}"/>
              </a:ext>
            </a:extLst>
          </p:cNvPr>
          <p:cNvSpPr>
            <a:spLocks noGrp="1"/>
          </p:cNvSpPr>
          <p:nvPr>
            <p:ph sz="quarter" idx="4"/>
          </p:nvPr>
        </p:nvSpPr>
        <p:spPr>
          <a:xfrm>
            <a:off x="4111812" y="3738674"/>
            <a:ext cx="2217737" cy="2863472"/>
          </a:xfrm>
        </p:spPr>
        <p:txBody>
          <a:bodyPr vert="horz" lIns="91440" tIns="45720" rIns="91440" bIns="45720" rtlCol="0" anchor="t">
            <a:normAutofit/>
          </a:bodyPr>
          <a:lstStyle/>
          <a:p>
            <a:pPr marL="285750" indent="-285750">
              <a:buFont typeface="Arial" panose="020B0604020202020204" pitchFamily="34" charset="0"/>
              <a:buChar char="•"/>
            </a:pPr>
            <a:r>
              <a:rPr lang="en-US" sz="2000"/>
              <a:t>Male</a:t>
            </a:r>
          </a:p>
          <a:p>
            <a:pPr marL="285750" indent="-285750">
              <a:buFont typeface="Arial" panose="020B0604020202020204" pitchFamily="34" charset="0"/>
              <a:buChar char="•"/>
            </a:pPr>
            <a:r>
              <a:rPr lang="en-US" sz="2000"/>
              <a:t>Age &gt;75</a:t>
            </a:r>
          </a:p>
          <a:p>
            <a:pPr marL="285750" indent="-285750">
              <a:buFont typeface="Arial" panose="020B0604020202020204" pitchFamily="34" charset="0"/>
              <a:buChar char="•"/>
            </a:pPr>
            <a:r>
              <a:rPr lang="en-US" sz="2000"/>
              <a:t>Racial and ethnic minorities</a:t>
            </a:r>
          </a:p>
          <a:p>
            <a:pPr marL="285750" indent="-285750">
              <a:buFont typeface="Arial" panose="020B0604020202020204" pitchFamily="34" charset="0"/>
              <a:buChar char="•"/>
            </a:pPr>
            <a:r>
              <a:rPr lang="en-US" sz="2000"/>
              <a:t>Military members</a:t>
            </a:r>
          </a:p>
          <a:p>
            <a:endParaRPr lang="en-US"/>
          </a:p>
        </p:txBody>
      </p:sp>
      <p:sp>
        <p:nvSpPr>
          <p:cNvPr id="7" name="Text Placeholder 6">
            <a:extLst>
              <a:ext uri="{FF2B5EF4-FFF2-40B4-BE49-F238E27FC236}">
                <a16:creationId xmlns:a16="http://schemas.microsoft.com/office/drawing/2014/main" id="{B73CF4E0-2D31-B48A-9322-68B2F57A5190}"/>
              </a:ext>
            </a:extLst>
          </p:cNvPr>
          <p:cNvSpPr>
            <a:spLocks noGrp="1"/>
          </p:cNvSpPr>
          <p:nvPr>
            <p:ph type="body" idx="13"/>
          </p:nvPr>
        </p:nvSpPr>
        <p:spPr>
          <a:xfrm>
            <a:off x="9013918" y="2839815"/>
            <a:ext cx="1936564" cy="489152"/>
          </a:xfrm>
        </p:spPr>
        <p:txBody>
          <a:bodyPr/>
          <a:lstStyle/>
          <a:p>
            <a:r>
              <a:rPr lang="en-US" sz="3200"/>
              <a:t>Causes</a:t>
            </a:r>
          </a:p>
        </p:txBody>
      </p:sp>
      <p:sp>
        <p:nvSpPr>
          <p:cNvPr id="8" name="Content Placeholder 7">
            <a:extLst>
              <a:ext uri="{FF2B5EF4-FFF2-40B4-BE49-F238E27FC236}">
                <a16:creationId xmlns:a16="http://schemas.microsoft.com/office/drawing/2014/main" id="{F70A35B9-A3E4-3546-CE65-C5490F556284}"/>
              </a:ext>
            </a:extLst>
          </p:cNvPr>
          <p:cNvSpPr>
            <a:spLocks noGrp="1"/>
          </p:cNvSpPr>
          <p:nvPr>
            <p:ph sz="half" idx="14"/>
          </p:nvPr>
        </p:nvSpPr>
        <p:spPr>
          <a:xfrm>
            <a:off x="8974645" y="3587070"/>
            <a:ext cx="2882475" cy="2736054"/>
          </a:xfrm>
        </p:spPr>
        <p:txBody>
          <a:bodyPr vert="horz" lIns="91440" tIns="45720" rIns="91440" bIns="45720" rtlCol="0" anchor="t">
            <a:noAutofit/>
          </a:bodyPr>
          <a:lstStyle/>
          <a:p>
            <a:pPr marL="342900" indent="-342900">
              <a:buFont typeface="Arial" panose="020B0604020202020204" pitchFamily="34" charset="0"/>
              <a:buChar char="•"/>
            </a:pPr>
            <a:r>
              <a:rPr lang="en-US" sz="2000">
                <a:ea typeface="+mn-lt"/>
                <a:cs typeface="+mn-lt"/>
              </a:rPr>
              <a:t>Falls</a:t>
            </a:r>
          </a:p>
          <a:p>
            <a:pPr marL="342900" indent="-342900">
              <a:buFont typeface="Arial" panose="020B0604020202020204" pitchFamily="34" charset="0"/>
              <a:buChar char="•"/>
            </a:pPr>
            <a:r>
              <a:rPr lang="en-US" sz="2000">
                <a:ea typeface="+mn-lt"/>
                <a:cs typeface="+mn-lt"/>
              </a:rPr>
              <a:t>Vehicle collisions</a:t>
            </a:r>
          </a:p>
          <a:p>
            <a:pPr marL="342900" indent="-342900">
              <a:buFont typeface="Arial" panose="020B0604020202020204" pitchFamily="34" charset="0"/>
              <a:buChar char="•"/>
            </a:pPr>
            <a:r>
              <a:rPr lang="en-US" sz="2000">
                <a:ea typeface="+mn-lt"/>
                <a:cs typeface="+mn-lt"/>
              </a:rPr>
              <a:t>Sports injuries</a:t>
            </a:r>
          </a:p>
          <a:p>
            <a:pPr marL="342900" indent="-342900">
              <a:buFont typeface="Arial" panose="020B0604020202020204" pitchFamily="34" charset="0"/>
              <a:buChar char="•"/>
            </a:pPr>
            <a:r>
              <a:rPr lang="en-US" sz="2000"/>
              <a:t>Violence</a:t>
            </a:r>
          </a:p>
          <a:p>
            <a:pPr marL="342900" indent="-342900">
              <a:buFont typeface="Arial" panose="020B0604020202020204" pitchFamily="34" charset="0"/>
              <a:buChar char="•"/>
            </a:pPr>
            <a:r>
              <a:rPr lang="en-US" sz="2000"/>
              <a:t>Combat (e.g., explosive blasts)</a:t>
            </a:r>
          </a:p>
        </p:txBody>
      </p:sp>
      <p:sp>
        <p:nvSpPr>
          <p:cNvPr id="9" name="Footer Placeholder 8">
            <a:extLst>
              <a:ext uri="{FF2B5EF4-FFF2-40B4-BE49-F238E27FC236}">
                <a16:creationId xmlns:a16="http://schemas.microsoft.com/office/drawing/2014/main" id="{14D16AD5-0D73-BD42-7A3C-50DDD8D59300}"/>
              </a:ext>
            </a:extLst>
          </p:cNvPr>
          <p:cNvSpPr>
            <a:spLocks noGrp="1"/>
          </p:cNvSpPr>
          <p:nvPr>
            <p:ph type="ftr" sz="quarter" idx="11"/>
          </p:nvPr>
        </p:nvSpPr>
        <p:spPr>
          <a:xfrm>
            <a:off x="368487" y="6418910"/>
            <a:ext cx="1462274" cy="365125"/>
          </a:xfrm>
        </p:spPr>
        <p:txBody>
          <a:bodyPr/>
          <a:lstStyle/>
          <a:p>
            <a:pPr algn="l"/>
            <a:r>
              <a:rPr lang="en-US" sz="1400">
                <a:ea typeface="+mn-lt"/>
                <a:cs typeface="+mn-lt"/>
              </a:rPr>
              <a:t>CDC, 2022</a:t>
            </a:r>
            <a:endParaRPr lang="en-US" sz="1400"/>
          </a:p>
        </p:txBody>
      </p:sp>
      <p:pic>
        <p:nvPicPr>
          <p:cNvPr id="12" name="Graphic 12" descr="Inpatient outline">
            <a:extLst>
              <a:ext uri="{FF2B5EF4-FFF2-40B4-BE49-F238E27FC236}">
                <a16:creationId xmlns:a16="http://schemas.microsoft.com/office/drawing/2014/main" id="{52AE0C13-49A3-7B23-4C11-AC8A711540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874" y="797671"/>
            <a:ext cx="1936563" cy="1936563"/>
          </a:xfrm>
          <a:prstGeom prst="rect">
            <a:avLst/>
          </a:prstGeom>
        </p:spPr>
      </p:pic>
      <p:pic>
        <p:nvPicPr>
          <p:cNvPr id="13" name="Graphic 13" descr="Man with solid fill">
            <a:extLst>
              <a:ext uri="{FF2B5EF4-FFF2-40B4-BE49-F238E27FC236}">
                <a16:creationId xmlns:a16="http://schemas.microsoft.com/office/drawing/2014/main" id="{6E2BA2B2-2171-32F8-2077-2DF5EC4CA8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9977" y="1006006"/>
            <a:ext cx="1519891" cy="1519891"/>
          </a:xfrm>
          <a:prstGeom prst="rect">
            <a:avLst/>
          </a:prstGeom>
        </p:spPr>
      </p:pic>
      <p:pic>
        <p:nvPicPr>
          <p:cNvPr id="14" name="Graphic 14" descr="Slippery outline">
            <a:extLst>
              <a:ext uri="{FF2B5EF4-FFF2-40B4-BE49-F238E27FC236}">
                <a16:creationId xmlns:a16="http://schemas.microsoft.com/office/drawing/2014/main" id="{EE23A263-C3CE-9990-EF44-EE43BCFE3B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97552" y="774200"/>
            <a:ext cx="1936564" cy="1936564"/>
          </a:xfrm>
          <a:prstGeom prst="rect">
            <a:avLst/>
          </a:prstGeom>
        </p:spPr>
      </p:pic>
      <p:sp>
        <p:nvSpPr>
          <p:cNvPr id="15" name="Content Placeholder 5">
            <a:extLst>
              <a:ext uri="{FF2B5EF4-FFF2-40B4-BE49-F238E27FC236}">
                <a16:creationId xmlns:a16="http://schemas.microsoft.com/office/drawing/2014/main" id="{EDB3445A-BC61-4AEB-9C71-6F5B1FF40108}"/>
              </a:ext>
            </a:extLst>
          </p:cNvPr>
          <p:cNvSpPr txBox="1">
            <a:spLocks/>
          </p:cNvSpPr>
          <p:nvPr/>
        </p:nvSpPr>
        <p:spPr>
          <a:xfrm>
            <a:off x="5949922" y="3738674"/>
            <a:ext cx="2627851" cy="273605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t>Incarcerated persons</a:t>
            </a:r>
          </a:p>
          <a:p>
            <a:pPr marL="285750" indent="-285750">
              <a:buFont typeface="Arial" panose="020B0604020202020204" pitchFamily="34" charset="0"/>
              <a:buChar char="•"/>
            </a:pPr>
            <a:r>
              <a:rPr lang="en-US" sz="2000"/>
              <a:t>Intimate partner violence</a:t>
            </a:r>
          </a:p>
          <a:p>
            <a:pPr marL="285750" indent="-285750">
              <a:buFont typeface="Arial" panose="020B0604020202020204" pitchFamily="34" charset="0"/>
              <a:buChar char="•"/>
            </a:pPr>
            <a:r>
              <a:rPr lang="en-US" sz="2000"/>
              <a:t>People living in rural areas</a:t>
            </a:r>
          </a:p>
          <a:p>
            <a:pPr marL="285750" indent="-285750">
              <a:buFont typeface="Arial" panose="020B0604020202020204" pitchFamily="34" charset="0"/>
              <a:buChar char="•"/>
            </a:pPr>
            <a:r>
              <a:rPr lang="en-US" sz="2000"/>
              <a:t>Homelessness</a:t>
            </a:r>
          </a:p>
          <a:p>
            <a:endParaRPr lang="en-US"/>
          </a:p>
        </p:txBody>
      </p:sp>
      <p:sp>
        <p:nvSpPr>
          <p:cNvPr id="16" name="Slide Number Placeholder 15">
            <a:extLst>
              <a:ext uri="{FF2B5EF4-FFF2-40B4-BE49-F238E27FC236}">
                <a16:creationId xmlns:a16="http://schemas.microsoft.com/office/drawing/2014/main" id="{5E026EAD-C628-4D84-A1F0-ACFEFEFA7BA8}"/>
              </a:ext>
            </a:extLst>
          </p:cNvPr>
          <p:cNvSpPr>
            <a:spLocks noGrp="1"/>
          </p:cNvSpPr>
          <p:nvPr>
            <p:ph type="sldNum" sz="quarter" idx="12"/>
          </p:nvPr>
        </p:nvSpPr>
        <p:spPr/>
        <p:txBody>
          <a:bodyPr/>
          <a:lstStyle/>
          <a:p>
            <a:fld id="{B5CEABB6-07DC-46E8-9B57-56EC44A396E5}" type="slidenum">
              <a:rPr lang="en-US" smtClean="0"/>
              <a:t>7</a:t>
            </a:fld>
            <a:endParaRPr lang="en-US"/>
          </a:p>
        </p:txBody>
      </p:sp>
    </p:spTree>
    <p:extLst>
      <p:ext uri="{BB962C8B-B14F-4D97-AF65-F5344CB8AC3E}">
        <p14:creationId xmlns:p14="http://schemas.microsoft.com/office/powerpoint/2010/main" val="33588835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648CB0-19D2-6328-473B-50F7AB303845}"/>
              </a:ext>
            </a:extLst>
          </p:cNvPr>
          <p:cNvSpPr>
            <a:spLocks noGrp="1"/>
          </p:cNvSpPr>
          <p:nvPr>
            <p:ph type="title"/>
          </p:nvPr>
        </p:nvSpPr>
        <p:spPr/>
        <p:txBody>
          <a:bodyPr>
            <a:normAutofit/>
          </a:bodyPr>
          <a:lstStyle/>
          <a:p>
            <a:r>
              <a:rPr lang="en-US" sz="3200"/>
              <a:t>Pathophysiology – </a:t>
            </a:r>
            <a:r>
              <a:rPr lang="en-US" sz="3200" err="1"/>
              <a:t>Monro-KellIe</a:t>
            </a:r>
            <a:r>
              <a:rPr lang="en-US" sz="3200"/>
              <a:t> Hypothesis</a:t>
            </a:r>
          </a:p>
        </p:txBody>
      </p:sp>
      <p:sp>
        <p:nvSpPr>
          <p:cNvPr id="4" name="Footer Placeholder 3">
            <a:extLst>
              <a:ext uri="{FF2B5EF4-FFF2-40B4-BE49-F238E27FC236}">
                <a16:creationId xmlns:a16="http://schemas.microsoft.com/office/drawing/2014/main" id="{C7B6B685-F383-2DB6-2764-5D0BD002533B}"/>
              </a:ext>
            </a:extLst>
          </p:cNvPr>
          <p:cNvSpPr>
            <a:spLocks noGrp="1"/>
          </p:cNvSpPr>
          <p:nvPr>
            <p:ph type="ftr" sz="quarter" idx="11"/>
          </p:nvPr>
        </p:nvSpPr>
        <p:spPr>
          <a:xfrm>
            <a:off x="298853" y="6310312"/>
            <a:ext cx="1654235" cy="365125"/>
          </a:xfrm>
        </p:spPr>
        <p:txBody>
          <a:bodyPr/>
          <a:lstStyle/>
          <a:p>
            <a:pPr algn="l"/>
            <a:r>
              <a:rPr lang="en-US" sz="1400" err="1"/>
              <a:t>Mokri</a:t>
            </a:r>
            <a:r>
              <a:rPr lang="en-US" sz="1400"/>
              <a:t>, 2001</a:t>
            </a:r>
          </a:p>
        </p:txBody>
      </p:sp>
      <p:sp>
        <p:nvSpPr>
          <p:cNvPr id="7" name="TextBox 6">
            <a:extLst>
              <a:ext uri="{FF2B5EF4-FFF2-40B4-BE49-F238E27FC236}">
                <a16:creationId xmlns:a16="http://schemas.microsoft.com/office/drawing/2014/main" id="{E37668F8-1001-FD50-9122-5B8CA2E1674C}"/>
              </a:ext>
            </a:extLst>
          </p:cNvPr>
          <p:cNvSpPr txBox="1"/>
          <p:nvPr/>
        </p:nvSpPr>
        <p:spPr>
          <a:xfrm>
            <a:off x="184986" y="1690688"/>
            <a:ext cx="550250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a:t>Postulates:</a:t>
            </a:r>
          </a:p>
          <a:p>
            <a:pPr marL="742950" lvl="1" indent="-285750">
              <a:spcAft>
                <a:spcPts val="600"/>
              </a:spcAft>
              <a:buFont typeface="Arial"/>
              <a:buChar char="•"/>
            </a:pPr>
            <a:r>
              <a:rPr lang="en-US" sz="2000"/>
              <a:t>The cranial vault is a rigid compartment</a:t>
            </a:r>
          </a:p>
          <a:p>
            <a:pPr marL="742950" lvl="1" indent="-285750">
              <a:spcAft>
                <a:spcPts val="600"/>
              </a:spcAft>
              <a:buFont typeface="Arial"/>
              <a:buChar char="•"/>
            </a:pPr>
            <a:r>
              <a:rPr lang="en-US" sz="2000"/>
              <a:t>The sum of volumes of brain tissue, CSF, and intracranial blood is constant</a:t>
            </a:r>
          </a:p>
          <a:p>
            <a:pPr marL="742950" lvl="1" indent="-285750">
              <a:spcAft>
                <a:spcPts val="600"/>
              </a:spcAft>
              <a:buFont typeface="Arial"/>
              <a:buChar char="•"/>
            </a:pPr>
            <a:r>
              <a:rPr lang="en-US" sz="2000"/>
              <a:t>Any increase in one component should cause </a:t>
            </a:r>
            <a:r>
              <a:rPr lang="en-US" sz="2000" b="1" i="1" u="sng"/>
              <a:t>a proportional decrease</a:t>
            </a:r>
            <a:r>
              <a:rPr lang="en-US" sz="2000"/>
              <a:t> in the other components</a:t>
            </a:r>
          </a:p>
          <a:p>
            <a:pPr marL="1200150" lvl="2" indent="-285750">
              <a:spcAft>
                <a:spcPts val="600"/>
              </a:spcAft>
              <a:buFont typeface="Arial"/>
              <a:buChar char="•"/>
            </a:pPr>
            <a:r>
              <a:rPr lang="en-US" sz="2000"/>
              <a:t>ICP increases </a:t>
            </a:r>
            <a:r>
              <a:rPr lang="en-US" sz="2000" b="1" i="1" u="sng"/>
              <a:t>exponentially </a:t>
            </a:r>
            <a:r>
              <a:rPr lang="en-US" sz="2000"/>
              <a:t>once compensatory mechanisms are exhausted</a:t>
            </a:r>
          </a:p>
          <a:p>
            <a:pPr marL="1200150" lvl="2" indent="-285750">
              <a:spcAft>
                <a:spcPts val="600"/>
              </a:spcAft>
              <a:buFont typeface="Arial"/>
              <a:buChar char="•"/>
            </a:pPr>
            <a:r>
              <a:rPr lang="en-US" sz="2000"/>
              <a:t>Ultimately leads to </a:t>
            </a:r>
            <a:r>
              <a:rPr lang="en-US" sz="2000" b="1" i="1" u="sng"/>
              <a:t>decreased perfusion (oxygenation)</a:t>
            </a:r>
            <a:r>
              <a:rPr lang="en-US" sz="2000"/>
              <a:t> to the brain</a:t>
            </a:r>
          </a:p>
          <a:p>
            <a:endParaRPr lang="en-US"/>
          </a:p>
        </p:txBody>
      </p:sp>
      <p:pic>
        <p:nvPicPr>
          <p:cNvPr id="5" name="Picture 4">
            <a:extLst>
              <a:ext uri="{FF2B5EF4-FFF2-40B4-BE49-F238E27FC236}">
                <a16:creationId xmlns:a16="http://schemas.microsoft.com/office/drawing/2014/main" id="{DE4476AA-1FFB-462D-8952-723DB41BD776}"/>
              </a:ext>
            </a:extLst>
          </p:cNvPr>
          <p:cNvPicPr>
            <a:picLocks noChangeAspect="1"/>
          </p:cNvPicPr>
          <p:nvPr/>
        </p:nvPicPr>
        <p:blipFill>
          <a:blip r:embed="rId4"/>
          <a:stretch>
            <a:fillRect/>
          </a:stretch>
        </p:blipFill>
        <p:spPr>
          <a:xfrm>
            <a:off x="5830644" y="1690688"/>
            <a:ext cx="5260192" cy="4144218"/>
          </a:xfrm>
          <a:prstGeom prst="rect">
            <a:avLst/>
          </a:prstGeom>
        </p:spPr>
      </p:pic>
      <p:sp>
        <p:nvSpPr>
          <p:cNvPr id="6" name="TextBox 5">
            <a:extLst>
              <a:ext uri="{FF2B5EF4-FFF2-40B4-BE49-F238E27FC236}">
                <a16:creationId xmlns:a16="http://schemas.microsoft.com/office/drawing/2014/main" id="{2B1D79AE-48C6-44AA-9C02-00F264EC71BC}"/>
              </a:ext>
            </a:extLst>
          </p:cNvPr>
          <p:cNvSpPr txBox="1"/>
          <p:nvPr/>
        </p:nvSpPr>
        <p:spPr>
          <a:xfrm>
            <a:off x="6959600" y="3429000"/>
            <a:ext cx="2296160" cy="584775"/>
          </a:xfrm>
          <a:prstGeom prst="rect">
            <a:avLst/>
          </a:prstGeom>
          <a:noFill/>
        </p:spPr>
        <p:txBody>
          <a:bodyPr wrap="square" rtlCol="0">
            <a:spAutoFit/>
          </a:bodyPr>
          <a:lstStyle/>
          <a:p>
            <a:pPr algn="ctr"/>
            <a:r>
              <a:rPr lang="en-US" sz="1600" i="1"/>
              <a:t>Compensatory mechanisms exhausted</a:t>
            </a:r>
          </a:p>
        </p:txBody>
      </p:sp>
      <p:cxnSp>
        <p:nvCxnSpPr>
          <p:cNvPr id="20" name="Straight Arrow Connector 19">
            <a:extLst>
              <a:ext uri="{FF2B5EF4-FFF2-40B4-BE49-F238E27FC236}">
                <a16:creationId xmlns:a16="http://schemas.microsoft.com/office/drawing/2014/main" id="{B753DE00-4D98-41AA-ADF5-AAE289EB7379}"/>
              </a:ext>
            </a:extLst>
          </p:cNvPr>
          <p:cNvCxnSpPr/>
          <p:nvPr/>
        </p:nvCxnSpPr>
        <p:spPr>
          <a:xfrm>
            <a:off x="8656320" y="4013775"/>
            <a:ext cx="599440" cy="629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Slide Number Placeholder 7">
            <a:extLst>
              <a:ext uri="{FF2B5EF4-FFF2-40B4-BE49-F238E27FC236}">
                <a16:creationId xmlns:a16="http://schemas.microsoft.com/office/drawing/2014/main" id="{4048C2D6-46AE-41C9-A711-9E92378E7D54}"/>
              </a:ext>
            </a:extLst>
          </p:cNvPr>
          <p:cNvSpPr>
            <a:spLocks noGrp="1"/>
          </p:cNvSpPr>
          <p:nvPr>
            <p:ph type="sldNum" sz="quarter" idx="12"/>
          </p:nvPr>
        </p:nvSpPr>
        <p:spPr/>
        <p:txBody>
          <a:bodyPr/>
          <a:lstStyle/>
          <a:p>
            <a:fld id="{B5CEABB6-07DC-46E8-9B57-56EC44A396E5}" type="slidenum">
              <a:rPr lang="en-US" smtClean="0"/>
              <a:t>8</a:t>
            </a:fld>
            <a:endParaRPr lang="en-US"/>
          </a:p>
        </p:txBody>
      </p:sp>
    </p:spTree>
    <p:extLst>
      <p:ext uri="{BB962C8B-B14F-4D97-AF65-F5344CB8AC3E}">
        <p14:creationId xmlns:p14="http://schemas.microsoft.com/office/powerpoint/2010/main" val="417168474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648CB0-19D2-6328-473B-50F7AB303845}"/>
              </a:ext>
            </a:extLst>
          </p:cNvPr>
          <p:cNvSpPr>
            <a:spLocks noGrp="1"/>
          </p:cNvSpPr>
          <p:nvPr>
            <p:ph type="title"/>
          </p:nvPr>
        </p:nvSpPr>
        <p:spPr/>
        <p:txBody>
          <a:bodyPr/>
          <a:lstStyle/>
          <a:p>
            <a:r>
              <a:rPr lang="en-US"/>
              <a:t>Pathophysiology – </a:t>
            </a:r>
            <a:r>
              <a:rPr lang="en-US" err="1"/>
              <a:t>Monro-KellIe</a:t>
            </a:r>
            <a:r>
              <a:rPr lang="en-US"/>
              <a:t> Hypothesis</a:t>
            </a:r>
          </a:p>
        </p:txBody>
      </p:sp>
      <p:sp>
        <p:nvSpPr>
          <p:cNvPr id="4" name="Footer Placeholder 3">
            <a:extLst>
              <a:ext uri="{FF2B5EF4-FFF2-40B4-BE49-F238E27FC236}">
                <a16:creationId xmlns:a16="http://schemas.microsoft.com/office/drawing/2014/main" id="{C7B6B685-F383-2DB6-2764-5D0BD002533B}"/>
              </a:ext>
            </a:extLst>
          </p:cNvPr>
          <p:cNvSpPr>
            <a:spLocks noGrp="1"/>
          </p:cNvSpPr>
          <p:nvPr>
            <p:ph type="ftr" sz="quarter" idx="11"/>
          </p:nvPr>
        </p:nvSpPr>
        <p:spPr>
          <a:xfrm>
            <a:off x="237215" y="6385308"/>
            <a:ext cx="4114800" cy="365125"/>
          </a:xfrm>
        </p:spPr>
        <p:txBody>
          <a:bodyPr/>
          <a:lstStyle/>
          <a:p>
            <a:pPr algn="l"/>
            <a:r>
              <a:rPr lang="en-US" sz="1400" err="1"/>
              <a:t>Mokri</a:t>
            </a:r>
            <a:r>
              <a:rPr lang="en-US" sz="1400"/>
              <a:t>, 2001</a:t>
            </a:r>
          </a:p>
        </p:txBody>
      </p:sp>
      <p:pic>
        <p:nvPicPr>
          <p:cNvPr id="2" name="Picture 5" descr="Chart, pie chart&#10;&#10;Description automatically generated">
            <a:extLst>
              <a:ext uri="{FF2B5EF4-FFF2-40B4-BE49-F238E27FC236}">
                <a16:creationId xmlns:a16="http://schemas.microsoft.com/office/drawing/2014/main" id="{84071265-C831-1D77-EE0D-AD2616C4154D}"/>
              </a:ext>
            </a:extLst>
          </p:cNvPr>
          <p:cNvPicPr>
            <a:picLocks noChangeAspect="1"/>
          </p:cNvPicPr>
          <p:nvPr/>
        </p:nvPicPr>
        <p:blipFill>
          <a:blip r:embed="rId4"/>
          <a:stretch>
            <a:fillRect/>
          </a:stretch>
        </p:blipFill>
        <p:spPr>
          <a:xfrm>
            <a:off x="2547657" y="1710311"/>
            <a:ext cx="7101114" cy="4003167"/>
          </a:xfrm>
          <a:prstGeom prst="rect">
            <a:avLst/>
          </a:prstGeom>
        </p:spPr>
      </p:pic>
      <p:sp>
        <p:nvSpPr>
          <p:cNvPr id="6" name="TextBox 5">
            <a:extLst>
              <a:ext uri="{FF2B5EF4-FFF2-40B4-BE49-F238E27FC236}">
                <a16:creationId xmlns:a16="http://schemas.microsoft.com/office/drawing/2014/main" id="{F45B57F6-91ED-86D2-318C-473CCCA46F8D}"/>
              </a:ext>
            </a:extLst>
          </p:cNvPr>
          <p:cNvSpPr txBox="1"/>
          <p:nvPr/>
        </p:nvSpPr>
        <p:spPr>
          <a:xfrm>
            <a:off x="4835071" y="5923643"/>
            <a:ext cx="32924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CPP = MAP - ICP</a:t>
            </a:r>
          </a:p>
        </p:txBody>
      </p:sp>
      <p:sp>
        <p:nvSpPr>
          <p:cNvPr id="8" name="Slide Number Placeholder 7">
            <a:extLst>
              <a:ext uri="{FF2B5EF4-FFF2-40B4-BE49-F238E27FC236}">
                <a16:creationId xmlns:a16="http://schemas.microsoft.com/office/drawing/2014/main" id="{166F3596-3698-436F-86DE-2F111005D191}"/>
              </a:ext>
            </a:extLst>
          </p:cNvPr>
          <p:cNvSpPr>
            <a:spLocks noGrp="1"/>
          </p:cNvSpPr>
          <p:nvPr>
            <p:ph type="sldNum" sz="quarter" idx="12"/>
          </p:nvPr>
        </p:nvSpPr>
        <p:spPr/>
        <p:txBody>
          <a:bodyPr/>
          <a:lstStyle/>
          <a:p>
            <a:fld id="{B5CEABB6-07DC-46E8-9B57-56EC44A396E5}" type="slidenum">
              <a:rPr lang="en-US" smtClean="0"/>
              <a:t>9</a:t>
            </a:fld>
            <a:endParaRPr lang="en-US"/>
          </a:p>
        </p:txBody>
      </p:sp>
    </p:spTree>
    <p:extLst>
      <p:ext uri="{BB962C8B-B14F-4D97-AF65-F5344CB8AC3E}">
        <p14:creationId xmlns:p14="http://schemas.microsoft.com/office/powerpoint/2010/main" val="313875629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line" id="{080CB5C6-FA0A-40B0-8C1A-A4BA88D91EE0}" vid="{DC98E595-77B2-413A-A4EA-B47400BD1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14FED0-9A95-4A83-8CAA-A3BB5938F805}">
  <ds:schemaRefs>
    <ds:schemaRef ds:uri="http://schemas.microsoft.com/office/2006/documentManagement/types"/>
    <ds:schemaRef ds:uri="http://purl.org/dc/terms/"/>
    <ds:schemaRef ds:uri="16c05727-aa75-4e4a-9b5f-8a80a1165891"/>
    <ds:schemaRef ds:uri="http://schemas.openxmlformats.org/package/2006/metadata/core-properties"/>
    <ds:schemaRef ds:uri="http://schemas.microsoft.com/sharepoint/v3"/>
    <ds:schemaRef ds:uri="http://purl.org/dc/dcmitype/"/>
    <ds:schemaRef ds:uri="http://purl.org/dc/elements/1.1/"/>
    <ds:schemaRef ds:uri="230e9df3-be65-4c73-a93b-d1236ebd677e"/>
    <ds:schemaRef ds:uri="http://www.w3.org/XML/1998/namespace"/>
    <ds:schemaRef ds:uri="71af3243-3dd4-4a8d-8c0d-dd76da1f02a5"/>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75DC67E-4FAC-4989-A1C6-9CCFAE7240B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4BA2C8-4C3C-4809-AD4F-FED9B4D74B8F}">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Certificate</Template>
  <TotalTime>31</TotalTime>
  <Words>5633</Words>
  <Application>Microsoft Macintosh PowerPoint</Application>
  <PresentationFormat>Widescreen</PresentationFormat>
  <Paragraphs>747</Paragraphs>
  <Slides>58</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Arial,Sans-Serif</vt:lpstr>
      <vt:lpstr>Calibri</vt:lpstr>
      <vt:lpstr>Courier New</vt:lpstr>
      <vt:lpstr>Raleway</vt:lpstr>
      <vt:lpstr>Roboto</vt:lpstr>
      <vt:lpstr>Tenorite</vt:lpstr>
      <vt:lpstr>Wingdings</vt:lpstr>
      <vt:lpstr>Monoline</vt:lpstr>
      <vt:lpstr>Hypertonic Saline Versus Mannitol For Treatment of Elevated Intracranial Pressure in Traumatic Brain Injury</vt:lpstr>
      <vt:lpstr>Members of the Debate</vt:lpstr>
      <vt:lpstr>Faculty disclosures</vt:lpstr>
      <vt:lpstr>Learning Objectives for the NDSHP Drug Therapy CE Series</vt:lpstr>
      <vt:lpstr>Abbreviations</vt:lpstr>
      <vt:lpstr>Background</vt:lpstr>
      <vt:lpstr>Epidemiology</vt:lpstr>
      <vt:lpstr>Pathophysiology – Monro-KellIe Hypothesis</vt:lpstr>
      <vt:lpstr>Pathophysiology – Monro-KellIe Hypothesis</vt:lpstr>
      <vt:lpstr>Pathophysiology – Monro-KellIe Hypothesis</vt:lpstr>
      <vt:lpstr>Other Consequences of Uncontrolled ICP</vt:lpstr>
      <vt:lpstr>Goals of Care</vt:lpstr>
      <vt:lpstr>Osmotherapy- mechanism of action </vt:lpstr>
      <vt:lpstr>Osmotherapy- mechanism of action </vt:lpstr>
      <vt:lpstr>Osmotherapy</vt:lpstr>
      <vt:lpstr>Osmotherapy- HTN vs Mannitol</vt:lpstr>
      <vt:lpstr>Controversy in treatment; HTS vs mannitol</vt:lpstr>
      <vt:lpstr>HTS is superior to mannitol</vt:lpstr>
      <vt:lpstr>HTS is Superior to Mannitol in the treatment of elevated icp after tbi</vt:lpstr>
      <vt:lpstr>1. GREATER AND MORE SUSTAINED ICP REDUCTION</vt:lpstr>
      <vt:lpstr>1. GREATER AND MORE SUSTAINED ICP REDUCTION</vt:lpstr>
      <vt:lpstr>1. GREATER AND MORE SUSTAINED ICP REDUCTION</vt:lpstr>
      <vt:lpstr>2. HTS HAS BEEN USED EFFECTIVELY TO REDUCE ELEVATED ICP REFRACTORY TO MANNITOL </vt:lpstr>
      <vt:lpstr>3. HTS HAS REDUCED RATES OF TREATMENT FAILURE Compared to Mannitol</vt:lpstr>
      <vt:lpstr>4. HTS Associated with Lower Cost Compared to Mannitol</vt:lpstr>
      <vt:lpstr>Mannitol is not inferior to hts </vt:lpstr>
      <vt:lpstr>Mannitol is not inferior to hts in the treatment of elevated icp after TBI</vt:lpstr>
      <vt:lpstr>1. no difference in ICP Reduction </vt:lpstr>
      <vt:lpstr>1. no difference IN ICP Reduction </vt:lpstr>
      <vt:lpstr>PowerPoint Presentation</vt:lpstr>
      <vt:lpstr>2. Potential difference IS NOT clinically relevant</vt:lpstr>
      <vt:lpstr>PowerPoint Presentation</vt:lpstr>
      <vt:lpstr>PowerPoint Presentation</vt:lpstr>
      <vt:lpstr>4. Mannitol is more readily available than hts</vt:lpstr>
      <vt:lpstr>rebuttals</vt:lpstr>
      <vt:lpstr>Rebuttal #1: Affirmative</vt:lpstr>
      <vt:lpstr>Rebuttal #1: affirmative</vt:lpstr>
      <vt:lpstr>Rebuttal #1: affirmative</vt:lpstr>
      <vt:lpstr>Rebuttal #1: affirmative</vt:lpstr>
      <vt:lpstr>Rebuttal #1: affirmative</vt:lpstr>
      <vt:lpstr>Rebuttal #1: affirmative</vt:lpstr>
      <vt:lpstr>Rebuttal #1: affirmative</vt:lpstr>
      <vt:lpstr>Rebuttal #2: Negative</vt:lpstr>
      <vt:lpstr>Rebuttal #2: Negative</vt:lpstr>
      <vt:lpstr>Rebuttal #2: Negative</vt:lpstr>
      <vt:lpstr>Rebuttal #2: Negative</vt:lpstr>
      <vt:lpstr>Rebuttal #2: Negative</vt:lpstr>
      <vt:lpstr>Rebuttal #2: Negative</vt:lpstr>
      <vt:lpstr>Rebuttal #2: Negative</vt:lpstr>
      <vt:lpstr>conclusion</vt:lpstr>
      <vt:lpstr>conclusion</vt:lpstr>
      <vt:lpstr>THANK YOU</vt:lpstr>
      <vt:lpstr>References</vt:lpstr>
      <vt:lpstr>References</vt:lpstr>
      <vt:lpstr>Why is HTS not also an osmotic diuretic?</vt:lpstr>
      <vt:lpstr>Pentobarbital-incuded coma</vt:lpstr>
      <vt:lpstr>Respiratory complications in cpp &gt;70 mmhg</vt:lpstr>
      <vt:lpstr>CPE Instructions for:  NDSHP Drug Therapy Series 12/13/22 Hypertonic Saline Versus Mannitol For Treatment of Elevated Intracranial Pressure in Traumatic Brain Injury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Beauclair, Erin</dc:creator>
  <cp:lastModifiedBy>Kathy Schott</cp:lastModifiedBy>
  <cp:revision>3</cp:revision>
  <dcterms:created xsi:type="dcterms:W3CDTF">2022-10-10T19:28:39Z</dcterms:created>
  <dcterms:modified xsi:type="dcterms:W3CDTF">2022-12-09T16:28:01Z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