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7" r:id="rId5"/>
    <p:sldId id="265" r:id="rId6"/>
    <p:sldId id="266" r:id="rId7"/>
    <p:sldId id="259" r:id="rId8"/>
    <p:sldId id="260" r:id="rId9"/>
    <p:sldId id="261" r:id="rId10"/>
    <p:sldId id="262" r:id="rId11"/>
    <p:sldId id="263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2E59B-8C98-4D14-982B-1EA8AB1A283C}" v="100" dt="2023-07-21T19:21:58.450"/>
    <p1510:client id="{30FBE392-3D2F-44D6-86C8-0BED5803E8A7}" v="406" dt="2023-07-24T16:19:07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9" d="100"/>
          <a:sy n="59" d="100"/>
        </p:scale>
        <p:origin x="55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.john@essentiahealth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.john@essentiahealth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  <a:ea typeface="Calibri Light"/>
                <a:cs typeface="Calibri Light"/>
              </a:rPr>
              <a:t>Acute Care Networking Meeting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ea typeface="Calibri"/>
                <a:cs typeface="Calibri"/>
              </a:rPr>
              <a:t>NDSHP – Tuesday, July 25th, 2023</a:t>
            </a:r>
          </a:p>
          <a:p>
            <a:pPr algn="l"/>
            <a:r>
              <a:rPr lang="en-US" dirty="0">
                <a:ea typeface="Calibri"/>
                <a:cs typeface="Calibri"/>
              </a:rPr>
              <a:t>Laura John, PharmD, BCPS</a:t>
            </a:r>
          </a:p>
          <a:p>
            <a:pPr algn="l"/>
            <a:r>
              <a:rPr lang="en-US" dirty="0">
                <a:ea typeface="Calibri"/>
                <a:cs typeface="Calibri"/>
                <a:hlinkClick r:id="rId2"/>
              </a:rPr>
              <a:t>Laura.john@essentiahealth.org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8184A-410D-3490-7648-CC5AB0D00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a typeface="Calibri Light"/>
                <a:cs typeface="Calibri Light"/>
              </a:rPr>
              <a:t>Mental Health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4" name="Picture 4" descr="A screenshot of a graph&#10;&#10;Description automatically generated">
            <a:extLst>
              <a:ext uri="{FF2B5EF4-FFF2-40B4-BE49-F238E27FC236}">
                <a16:creationId xmlns:a16="http://schemas.microsoft.com/office/drawing/2014/main" id="{77F3EE19-6622-1A71-329E-59014DC4E9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9327" y="2697788"/>
            <a:ext cx="7648575" cy="2924175"/>
          </a:xfrm>
        </p:spPr>
      </p:pic>
      <p:pic>
        <p:nvPicPr>
          <p:cNvPr id="5" name="Picture 5" descr="A blue circle and black text&#10;&#10;Description automatically generated">
            <a:extLst>
              <a:ext uri="{FF2B5EF4-FFF2-40B4-BE49-F238E27FC236}">
                <a16:creationId xmlns:a16="http://schemas.microsoft.com/office/drawing/2014/main" id="{783F3B07-AEE2-4C51-C6FC-B55FE4D29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881" y="6012133"/>
            <a:ext cx="6590829" cy="78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85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68164-838B-F8F3-E4C9-EDA71196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a typeface="Calibri Light"/>
                <a:cs typeface="Calibri Light"/>
              </a:rPr>
              <a:t>Workforce Diversity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4" name="Picture 4" descr="A blue and orange bar with black text&#10;&#10;Description automatically generated">
            <a:extLst>
              <a:ext uri="{FF2B5EF4-FFF2-40B4-BE49-F238E27FC236}">
                <a16:creationId xmlns:a16="http://schemas.microsoft.com/office/drawing/2014/main" id="{76C32442-63A9-FB66-BB35-335FC16381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9327" y="3359776"/>
            <a:ext cx="7648575" cy="1600200"/>
          </a:xfrm>
        </p:spPr>
      </p:pic>
      <p:pic>
        <p:nvPicPr>
          <p:cNvPr id="6" name="Picture 5" descr="A blue circle and black text&#10;&#10;Description automatically generated">
            <a:extLst>
              <a:ext uri="{FF2B5EF4-FFF2-40B4-BE49-F238E27FC236}">
                <a16:creationId xmlns:a16="http://schemas.microsoft.com/office/drawing/2014/main" id="{709B9EF7-0FFF-F519-ECE6-EA6B41E2A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881" y="4958503"/>
            <a:ext cx="6590829" cy="78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75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  <a:ea typeface="Calibri Light"/>
                <a:cs typeface="Calibri Light"/>
              </a:rPr>
              <a:t>Acute Care Networking Meeting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ea typeface="Calibri"/>
                <a:cs typeface="Calibri"/>
              </a:rPr>
              <a:t>NDSHP – Tuesday, July 25th, 2023</a:t>
            </a:r>
          </a:p>
          <a:p>
            <a:pPr algn="l"/>
            <a:r>
              <a:rPr lang="en-US" dirty="0">
                <a:ea typeface="Calibri"/>
                <a:cs typeface="Calibri"/>
              </a:rPr>
              <a:t>Laura John, PharmD, BCPS</a:t>
            </a:r>
          </a:p>
          <a:p>
            <a:pPr algn="l"/>
            <a:r>
              <a:rPr lang="en-US" dirty="0">
                <a:ea typeface="Calibri"/>
                <a:cs typeface="Calibri"/>
                <a:hlinkClick r:id="rId2"/>
              </a:rPr>
              <a:t>Laura.john@essentiahealth.org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4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  <a:cs typeface="Calibri Light"/>
              </a:rPr>
              <a:t>Residency Preceptor Pearls Discussion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345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C18D6D-2D03-0CE1-732A-7AA9A661D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New Preceptor Orientation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49E82-2B0C-95B2-C4E1-45C2179B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cs typeface="Calibri"/>
              </a:rPr>
              <a:t>Does your site have dedicated time set aside to orient your new preceptors? </a:t>
            </a:r>
          </a:p>
          <a:p>
            <a:r>
              <a:rPr lang="en-US" sz="2000" dirty="0">
                <a:cs typeface="Calibri"/>
              </a:rPr>
              <a:t>If so – what does your orientation look like </a:t>
            </a:r>
          </a:p>
          <a:p>
            <a:r>
              <a:rPr lang="en-US" sz="2000" dirty="0">
                <a:cs typeface="Calibri"/>
              </a:rPr>
              <a:t>If not – what do you do to adequately prepare your preceptors?</a:t>
            </a:r>
          </a:p>
          <a:p>
            <a:r>
              <a:rPr lang="en-US" sz="2000" dirty="0">
                <a:cs typeface="Calibri"/>
              </a:rPr>
              <a:t>Overview of PGY1 and/or PGY2 residency </a:t>
            </a:r>
          </a:p>
          <a:p>
            <a:pPr lvl="1"/>
            <a:r>
              <a:rPr lang="en-US" sz="1600" dirty="0">
                <a:cs typeface="Calibri"/>
              </a:rPr>
              <a:t>Goals, </a:t>
            </a:r>
            <a:r>
              <a:rPr lang="en-US" sz="1600" dirty="0">
                <a:solidFill>
                  <a:srgbClr val="212529"/>
                </a:solidFill>
                <a:ea typeface="+mn-lt"/>
                <a:cs typeface="+mn-lt"/>
              </a:rPr>
              <a:t>structure, policies, resident responsibilities, preceptor responsibilities</a:t>
            </a:r>
            <a:endParaRPr lang="en-US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883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AC7D7D-A8A6-1F5B-BE24-ADC3D7304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Preceptor Development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430BE-D7DB-2A91-75BA-0D1105E64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What is your site doing to promote preceptor development? </a:t>
            </a:r>
          </a:p>
          <a:p>
            <a:pPr lvl="1"/>
            <a:r>
              <a:rPr lang="en-US" sz="1600">
                <a:cs typeface="Calibri"/>
              </a:rPr>
              <a:t>Informal or formal presentations?</a:t>
            </a:r>
            <a:endParaRPr lang="en-US" sz="1600" dirty="0">
              <a:cs typeface="Calibri"/>
            </a:endParaRPr>
          </a:p>
          <a:p>
            <a:pPr lvl="1"/>
            <a:r>
              <a:rPr lang="en-US" sz="1600" dirty="0">
                <a:cs typeface="Calibri"/>
              </a:rPr>
              <a:t>Attending local, state, or national conferences? </a:t>
            </a:r>
          </a:p>
          <a:p>
            <a:pPr lvl="1"/>
            <a:r>
              <a:rPr lang="en-US" sz="1600" dirty="0">
                <a:cs typeface="Calibri"/>
              </a:rPr>
              <a:t>Do you have requirements your preceptors must maintain?</a:t>
            </a:r>
          </a:p>
        </p:txBody>
      </p:sp>
    </p:spTree>
    <p:extLst>
      <p:ext uri="{BB962C8B-B14F-4D97-AF65-F5344CB8AC3E}">
        <p14:creationId xmlns:p14="http://schemas.microsoft.com/office/powerpoint/2010/main" val="207808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CE7F01-4B57-EE08-DD17-25C83FADC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Preceptor Feedback 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42EC8-0B84-3115-D2FE-3C5D193A9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rgbClr val="212529"/>
                </a:solidFill>
                <a:ea typeface="+mn-lt"/>
                <a:cs typeface="+mn-lt"/>
              </a:rPr>
              <a:t>Addressing any deficiencies in preceptor performance and ensuring appropriate training is received to correct deficiencies</a:t>
            </a:r>
            <a:endParaRPr lang="en-US" sz="1800" dirty="0">
              <a:cs typeface="Calibri" panose="020F0502020204030204"/>
            </a:endParaRPr>
          </a:p>
          <a:p>
            <a:pPr lvl="1"/>
            <a:r>
              <a:rPr lang="en-US" sz="1600" dirty="0">
                <a:solidFill>
                  <a:srgbClr val="212529"/>
                </a:solidFill>
                <a:cs typeface="Calibri"/>
              </a:rPr>
              <a:t>Does your site do this? </a:t>
            </a:r>
          </a:p>
          <a:p>
            <a:pPr lvl="1"/>
            <a:r>
              <a:rPr lang="en-US" sz="1600" dirty="0">
                <a:solidFill>
                  <a:srgbClr val="212529"/>
                </a:solidFill>
                <a:cs typeface="Calibri"/>
              </a:rPr>
              <a:t>Who is responsible for ensuring preceptor performance is appropriate? </a:t>
            </a:r>
          </a:p>
          <a:p>
            <a:pPr lvl="1"/>
            <a:r>
              <a:rPr lang="en-US" sz="1600" dirty="0">
                <a:solidFill>
                  <a:srgbClr val="212529"/>
                </a:solidFill>
                <a:cs typeface="Calibri"/>
              </a:rPr>
              <a:t>How do you ensure appropriate training is received?</a:t>
            </a:r>
          </a:p>
          <a:p>
            <a:endParaRPr lang="en-US" sz="2000" dirty="0">
              <a:solidFill>
                <a:srgbClr val="212529"/>
              </a:solidFill>
              <a:cs typeface="Calibri"/>
            </a:endParaRPr>
          </a:p>
          <a:p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273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CE7F01-4B57-EE08-DD17-25C83FADC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Preceptor Feedback 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42EC8-0B84-3115-D2FE-3C5D193A9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rgbClr val="212529"/>
                </a:solidFill>
                <a:ea typeface="+mn-lt"/>
                <a:cs typeface="+mn-lt"/>
              </a:rPr>
              <a:t>Ongoing self-evaluation of their own preceptor skills by listening to the feedback</a:t>
            </a:r>
            <a:r>
              <a:rPr lang="en-US" sz="2000" dirty="0">
                <a:solidFill>
                  <a:srgbClr val="212529"/>
                </a:solidFill>
                <a:cs typeface="Calibri"/>
              </a:rPr>
              <a:t> they receive from the residents, other preceptors </a:t>
            </a:r>
            <a:r>
              <a:rPr lang="en-US" sz="2000" dirty="0">
                <a:solidFill>
                  <a:srgbClr val="212529"/>
                </a:solidFill>
                <a:ea typeface="+mn-lt"/>
                <a:cs typeface="+mn-lt"/>
              </a:rPr>
              <a:t>and </a:t>
            </a:r>
            <a:r>
              <a:rPr lang="en-US" sz="2000" dirty="0">
                <a:solidFill>
                  <a:srgbClr val="212529"/>
                </a:solidFill>
                <a:cs typeface="Calibri"/>
              </a:rPr>
              <a:t>the RPD</a:t>
            </a:r>
          </a:p>
          <a:p>
            <a:pPr lvl="1"/>
            <a:r>
              <a:rPr lang="en-US" sz="1600" dirty="0">
                <a:solidFill>
                  <a:srgbClr val="212529"/>
                </a:solidFill>
                <a:cs typeface="Calibri"/>
              </a:rPr>
              <a:t>How do preceptors receive feedback?</a:t>
            </a:r>
          </a:p>
          <a:p>
            <a:pPr lvl="1"/>
            <a:r>
              <a:rPr lang="en-US" sz="1600" dirty="0">
                <a:solidFill>
                  <a:srgbClr val="212529"/>
                </a:solidFill>
                <a:cs typeface="Calibri"/>
              </a:rPr>
              <a:t>Other ways your site uses besides PharmAcademic?</a:t>
            </a:r>
            <a:endParaRPr lang="en-US" dirty="0"/>
          </a:p>
          <a:p>
            <a:endParaRPr lang="en-US" sz="2000" dirty="0">
              <a:solidFill>
                <a:srgbClr val="212529"/>
              </a:solidFill>
              <a:cs typeface="Calibri"/>
            </a:endParaRPr>
          </a:p>
          <a:p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2379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  <a:ea typeface="Calibri Light"/>
                <a:cs typeface="Calibri Light"/>
              </a:rPr>
              <a:t>ASHP Pharmacy Forecast 2023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293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  <a:ea typeface="Calibri Light" panose="020F0302020204030204"/>
                <a:cs typeface="Calibri Light" panose="020F0302020204030204"/>
              </a:rPr>
              <a:t>Addressing Health Disparities in Health Systems: From Awareness to Action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457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9259B-45E0-F0EC-DF7E-56706F232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a typeface="Calibri Light"/>
                <a:cs typeface="Calibri Light"/>
              </a:rPr>
              <a:t>Social Determinants of Health 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4" name="Picture 4" descr="A screenshot of a screen&#10;&#10;Description automatically generated">
            <a:extLst>
              <a:ext uri="{FF2B5EF4-FFF2-40B4-BE49-F238E27FC236}">
                <a16:creationId xmlns:a16="http://schemas.microsoft.com/office/drawing/2014/main" id="{58552138-B6C2-311C-5103-614D5F85DE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823" y="2318197"/>
            <a:ext cx="6785583" cy="3683358"/>
          </a:xfrm>
        </p:spPr>
      </p:pic>
      <p:pic>
        <p:nvPicPr>
          <p:cNvPr id="6" name="Picture 5" descr="A blue circle and black text&#10;&#10;Description automatically generated">
            <a:extLst>
              <a:ext uri="{FF2B5EF4-FFF2-40B4-BE49-F238E27FC236}">
                <a16:creationId xmlns:a16="http://schemas.microsoft.com/office/drawing/2014/main" id="{7D71CB03-DB08-43B7-2EA4-BEBC285B5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659" y="6002726"/>
            <a:ext cx="6590829" cy="78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8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251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Acute Care Networking Meeting</vt:lpstr>
      <vt:lpstr>Residency Preceptor Pearls Discussion</vt:lpstr>
      <vt:lpstr>New Preceptor Orientation</vt:lpstr>
      <vt:lpstr>Preceptor Development</vt:lpstr>
      <vt:lpstr>Preceptor Feedback </vt:lpstr>
      <vt:lpstr>Preceptor Feedback </vt:lpstr>
      <vt:lpstr>ASHP Pharmacy Forecast 2023</vt:lpstr>
      <vt:lpstr>Addressing Health Disparities in Health Systems: From Awareness to Action </vt:lpstr>
      <vt:lpstr>Social Determinants of Health </vt:lpstr>
      <vt:lpstr>Mental Health</vt:lpstr>
      <vt:lpstr>Workforce Diversity</vt:lpstr>
      <vt:lpstr>Acute Care Networking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John, Laura L</dc:creator>
  <cp:lastModifiedBy>Maari Loy</cp:lastModifiedBy>
  <cp:revision>99</cp:revision>
  <dcterms:created xsi:type="dcterms:W3CDTF">2023-07-21T19:01:12Z</dcterms:created>
  <dcterms:modified xsi:type="dcterms:W3CDTF">2023-07-25T15:08:13Z</dcterms:modified>
</cp:coreProperties>
</file>