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Lst>
  <p:notesMasterIdLst>
    <p:notesMasterId r:id="rId38"/>
  </p:notesMasterIdLst>
  <p:handoutMasterIdLst>
    <p:handoutMasterId r:id="rId39"/>
  </p:handoutMasterIdLst>
  <p:sldIdLst>
    <p:sldId id="359" r:id="rId5"/>
    <p:sldId id="360" r:id="rId6"/>
    <p:sldId id="338" r:id="rId7"/>
    <p:sldId id="369" r:id="rId8"/>
    <p:sldId id="363" r:id="rId9"/>
    <p:sldId id="362" r:id="rId10"/>
    <p:sldId id="364" r:id="rId11"/>
    <p:sldId id="365" r:id="rId12"/>
    <p:sldId id="366" r:id="rId13"/>
    <p:sldId id="367" r:id="rId14"/>
    <p:sldId id="372" r:id="rId15"/>
    <p:sldId id="377" r:id="rId16"/>
    <p:sldId id="376" r:id="rId17"/>
    <p:sldId id="378" r:id="rId18"/>
    <p:sldId id="381" r:id="rId19"/>
    <p:sldId id="379" r:id="rId20"/>
    <p:sldId id="353" r:id="rId21"/>
    <p:sldId id="375" r:id="rId22"/>
    <p:sldId id="371" r:id="rId23"/>
    <p:sldId id="350" r:id="rId24"/>
    <p:sldId id="351" r:id="rId25"/>
    <p:sldId id="370" r:id="rId26"/>
    <p:sldId id="382" r:id="rId27"/>
    <p:sldId id="346" r:id="rId28"/>
    <p:sldId id="347" r:id="rId29"/>
    <p:sldId id="348" r:id="rId30"/>
    <p:sldId id="349" r:id="rId31"/>
    <p:sldId id="345" r:id="rId32"/>
    <p:sldId id="373" r:id="rId33"/>
    <p:sldId id="355" r:id="rId34"/>
    <p:sldId id="383" r:id="rId35"/>
    <p:sldId id="357" r:id="rId36"/>
    <p:sldId id="368"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5" clrIdx="0">
    <p:extLst>
      <p:ext uri="{19B8F6BF-5375-455C-9EA6-DF929625EA0E}">
        <p15:presenceInfo xmlns:p15="http://schemas.microsoft.com/office/powerpoint/2012/main" userId="S::urn:spo:anon#45e84751a884ac221a41fa11d0958ef87fe987d40a83477fe732609742b2def6::" providerId="AD"/>
      </p:ext>
    </p:extLst>
  </p:cmAuthor>
  <p:cmAuthor id="2" name="Sara Bonenfant" initials="SB" lastIdx="3" clrIdx="1">
    <p:extLst>
      <p:ext uri="{19B8F6BF-5375-455C-9EA6-DF929625EA0E}">
        <p15:presenceInfo xmlns:p15="http://schemas.microsoft.com/office/powerpoint/2012/main" userId="S::sloftus1@neomed.edu::f569a9de-7442-4186-aa47-6687b576adc8" providerId="AD"/>
      </p:ext>
    </p:extLst>
  </p:cmAuthor>
  <p:cmAuthor id="3" name="Tyffani Wingfield" initials="TW" lastIdx="9" clrIdx="2">
    <p:extLst>
      <p:ext uri="{19B8F6BF-5375-455C-9EA6-DF929625EA0E}">
        <p15:presenceInfo xmlns:p15="http://schemas.microsoft.com/office/powerpoint/2012/main" userId="S-1-5-21-470774046-1775001654-949234929-1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899"/>
    <a:srgbClr val="F37A2B"/>
    <a:srgbClr val="2E8CCC"/>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89055" autoAdjust="0"/>
  </p:normalViewPr>
  <p:slideViewPr>
    <p:cSldViewPr>
      <p:cViewPr varScale="1">
        <p:scale>
          <a:sx n="65" d="100"/>
          <a:sy n="65" d="100"/>
        </p:scale>
        <p:origin x="154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hry, Kelsey" userId="d0974b35-9f32-4c88-829e-05c03f51f06c" providerId="ADAL" clId="{4C17BA9A-E2DB-8C45-BD82-381F9C79E804}"/>
    <pc:docChg chg="modSld">
      <pc:chgData name="Ihry, Kelsey" userId="d0974b35-9f32-4c88-829e-05c03f51f06c" providerId="ADAL" clId="{4C17BA9A-E2DB-8C45-BD82-381F9C79E804}" dt="2019-10-23T00:42:30.124" v="160" actId="207"/>
      <pc:docMkLst>
        <pc:docMk/>
      </pc:docMkLst>
      <pc:sldChg chg="modSp">
        <pc:chgData name="Ihry, Kelsey" userId="d0974b35-9f32-4c88-829e-05c03f51f06c" providerId="ADAL" clId="{4C17BA9A-E2DB-8C45-BD82-381F9C79E804}" dt="2019-10-23T00:40:48.156" v="96" actId="20577"/>
        <pc:sldMkLst>
          <pc:docMk/>
          <pc:sldMk cId="3221797148" sldId="338"/>
        </pc:sldMkLst>
        <pc:spChg chg="mod">
          <ac:chgData name="Ihry, Kelsey" userId="d0974b35-9f32-4c88-829e-05c03f51f06c" providerId="ADAL" clId="{4C17BA9A-E2DB-8C45-BD82-381F9C79E804}" dt="2019-10-23T00:40:48.156" v="96" actId="20577"/>
          <ac:spMkLst>
            <pc:docMk/>
            <pc:sldMk cId="3221797148" sldId="338"/>
            <ac:spMk id="15363" creationId="{00000000-0000-0000-0000-000000000000}"/>
          </ac:spMkLst>
        </pc:spChg>
      </pc:sldChg>
      <pc:sldChg chg="modSp">
        <pc:chgData name="Ihry, Kelsey" userId="d0974b35-9f32-4c88-829e-05c03f51f06c" providerId="ADAL" clId="{4C17BA9A-E2DB-8C45-BD82-381F9C79E804}" dt="2019-10-23T00:40:31.723" v="83" actId="20577"/>
        <pc:sldMkLst>
          <pc:docMk/>
          <pc:sldMk cId="2389851214" sldId="359"/>
        </pc:sldMkLst>
        <pc:spChg chg="mod">
          <ac:chgData name="Ihry, Kelsey" userId="d0974b35-9f32-4c88-829e-05c03f51f06c" providerId="ADAL" clId="{4C17BA9A-E2DB-8C45-BD82-381F9C79E804}" dt="2019-10-23T00:40:31.723" v="83" actId="20577"/>
          <ac:spMkLst>
            <pc:docMk/>
            <pc:sldMk cId="2389851214" sldId="359"/>
            <ac:spMk id="5" creationId="{00000000-0000-0000-0000-000000000000}"/>
          </ac:spMkLst>
        </pc:spChg>
        <pc:spChg chg="mod">
          <ac:chgData name="Ihry, Kelsey" userId="d0974b35-9f32-4c88-829e-05c03f51f06c" providerId="ADAL" clId="{4C17BA9A-E2DB-8C45-BD82-381F9C79E804}" dt="2019-10-23T00:40:03.984" v="38" actId="20577"/>
          <ac:spMkLst>
            <pc:docMk/>
            <pc:sldMk cId="2389851214" sldId="359"/>
            <ac:spMk id="6" creationId="{00000000-0000-0000-0000-000000000000}"/>
          </ac:spMkLst>
        </pc:spChg>
      </pc:sldChg>
      <pc:sldChg chg="modSp">
        <pc:chgData name="Ihry, Kelsey" userId="d0974b35-9f32-4c88-829e-05c03f51f06c" providerId="ADAL" clId="{4C17BA9A-E2DB-8C45-BD82-381F9C79E804}" dt="2019-10-23T00:42:30.124" v="160" actId="207"/>
        <pc:sldMkLst>
          <pc:docMk/>
          <pc:sldMk cId="2151250639" sldId="368"/>
        </pc:sldMkLst>
        <pc:spChg chg="mod">
          <ac:chgData name="Ihry, Kelsey" userId="d0974b35-9f32-4c88-829e-05c03f51f06c" providerId="ADAL" clId="{4C17BA9A-E2DB-8C45-BD82-381F9C79E804}" dt="2019-10-23T00:42:30.124" v="160" actId="207"/>
          <ac:spMkLst>
            <pc:docMk/>
            <pc:sldMk cId="2151250639" sldId="368"/>
            <ac:spMk id="11"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7-21T16:10:12.686" idx="5">
    <p:pos x="6237" y="92"/>
    <p:text>Can we add information on what the councils are and what the student role is? I am happy to, but to be honest I don't think I know enough about them haha. - Sara 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F8090-7C72-4473-B88A-2BB6057CBA88}"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7F98DA07-45C1-4049-B5BA-585903F1617A}">
      <dgm:prSet custT="1"/>
      <dgm:spPr/>
      <dgm:t>
        <a:bodyPr/>
        <a:lstStyle/>
        <a:p>
          <a:r>
            <a:rPr lang="en-US" sz="2400" dirty="0">
              <a:effectLst>
                <a:outerShdw blurRad="38100" dist="38100" dir="2700000" algn="tl">
                  <a:srgbClr val="000000">
                    <a:alpha val="43137"/>
                  </a:srgbClr>
                </a:outerShdw>
              </a:effectLst>
            </a:rPr>
            <a:t>Education and Workforce Development </a:t>
          </a:r>
        </a:p>
      </dgm:t>
    </dgm:pt>
    <dgm:pt modelId="{6457E301-F0AC-4C96-AFB2-9801C2042FBF}" type="parTrans" cxnId="{A692B790-AFFA-4981-978F-251E0A351EFB}">
      <dgm:prSet/>
      <dgm:spPr/>
      <dgm:t>
        <a:bodyPr/>
        <a:lstStyle/>
        <a:p>
          <a:endParaRPr lang="en-US" sz="2400">
            <a:effectLst>
              <a:outerShdw blurRad="38100" dist="38100" dir="2700000" algn="tl">
                <a:srgbClr val="000000">
                  <a:alpha val="43137"/>
                </a:srgbClr>
              </a:outerShdw>
            </a:effectLst>
          </a:endParaRPr>
        </a:p>
      </dgm:t>
    </dgm:pt>
    <dgm:pt modelId="{699E3B94-DCB0-4816-9F8D-01064144F0C5}" type="sibTrans" cxnId="{A692B790-AFFA-4981-978F-251E0A351EFB}">
      <dgm:prSet/>
      <dgm:spPr/>
      <dgm:t>
        <a:bodyPr/>
        <a:lstStyle/>
        <a:p>
          <a:endParaRPr lang="en-US" sz="2400">
            <a:effectLst>
              <a:outerShdw blurRad="38100" dist="38100" dir="2700000" algn="tl">
                <a:srgbClr val="000000">
                  <a:alpha val="43137"/>
                </a:srgbClr>
              </a:outerShdw>
            </a:effectLst>
          </a:endParaRPr>
        </a:p>
      </dgm:t>
    </dgm:pt>
    <dgm:pt modelId="{77673A4B-89C1-43F8-BC00-6B01A5CB4481}">
      <dgm:prSet custT="1"/>
      <dgm:spPr/>
      <dgm:t>
        <a:bodyPr/>
        <a:lstStyle/>
        <a:p>
          <a:r>
            <a:rPr lang="en-US" sz="2400" dirty="0">
              <a:effectLst>
                <a:outerShdw blurRad="38100" dist="38100" dir="2700000" algn="tl">
                  <a:srgbClr val="000000">
                    <a:alpha val="43137"/>
                  </a:srgbClr>
                </a:outerShdw>
              </a:effectLst>
            </a:rPr>
            <a:t>Pharmacy Management </a:t>
          </a:r>
        </a:p>
      </dgm:t>
    </dgm:pt>
    <dgm:pt modelId="{2A765435-F6DC-4D3E-899A-E1E5FEB0CC12}" type="parTrans" cxnId="{968BF70E-7573-4D56-8789-FCF600366B41}">
      <dgm:prSet/>
      <dgm:spPr/>
      <dgm:t>
        <a:bodyPr/>
        <a:lstStyle/>
        <a:p>
          <a:endParaRPr lang="en-US" sz="2400">
            <a:effectLst>
              <a:outerShdw blurRad="38100" dist="38100" dir="2700000" algn="tl">
                <a:srgbClr val="000000">
                  <a:alpha val="43137"/>
                </a:srgbClr>
              </a:outerShdw>
            </a:effectLst>
          </a:endParaRPr>
        </a:p>
      </dgm:t>
    </dgm:pt>
    <dgm:pt modelId="{E1DB37BB-76A9-4068-9AEC-9667D988419C}" type="sibTrans" cxnId="{968BF70E-7573-4D56-8789-FCF600366B41}">
      <dgm:prSet/>
      <dgm:spPr/>
      <dgm:t>
        <a:bodyPr/>
        <a:lstStyle/>
        <a:p>
          <a:endParaRPr lang="en-US" sz="2400">
            <a:effectLst>
              <a:outerShdw blurRad="38100" dist="38100" dir="2700000" algn="tl">
                <a:srgbClr val="000000">
                  <a:alpha val="43137"/>
                </a:srgbClr>
              </a:outerShdw>
            </a:effectLst>
          </a:endParaRPr>
        </a:p>
      </dgm:t>
    </dgm:pt>
    <dgm:pt modelId="{6C48BD3B-0DBD-401F-9669-D910030BA7DB}">
      <dgm:prSet custT="1"/>
      <dgm:spPr/>
      <dgm:t>
        <a:bodyPr/>
        <a:lstStyle/>
        <a:p>
          <a:r>
            <a:rPr lang="en-US" sz="2400" dirty="0">
              <a:effectLst>
                <a:outerShdw blurRad="38100" dist="38100" dir="2700000" algn="tl">
                  <a:srgbClr val="000000">
                    <a:alpha val="43137"/>
                  </a:srgbClr>
                </a:outerShdw>
              </a:effectLst>
            </a:rPr>
            <a:t>Pharmacy Practice</a:t>
          </a:r>
        </a:p>
      </dgm:t>
    </dgm:pt>
    <dgm:pt modelId="{FCD38EA9-912B-482E-AD4D-594FDB7CF020}" type="parTrans" cxnId="{D5EE04E6-214B-4262-AD3D-9CDAD334D3E5}">
      <dgm:prSet/>
      <dgm:spPr/>
      <dgm:t>
        <a:bodyPr/>
        <a:lstStyle/>
        <a:p>
          <a:endParaRPr lang="en-US" sz="2400">
            <a:effectLst>
              <a:outerShdw blurRad="38100" dist="38100" dir="2700000" algn="tl">
                <a:srgbClr val="000000">
                  <a:alpha val="43137"/>
                </a:srgbClr>
              </a:outerShdw>
            </a:effectLst>
          </a:endParaRPr>
        </a:p>
      </dgm:t>
    </dgm:pt>
    <dgm:pt modelId="{A2DD9C3E-3427-41BB-9ED4-A6D8FAB68CD8}" type="sibTrans" cxnId="{D5EE04E6-214B-4262-AD3D-9CDAD334D3E5}">
      <dgm:prSet/>
      <dgm:spPr/>
      <dgm:t>
        <a:bodyPr/>
        <a:lstStyle/>
        <a:p>
          <a:endParaRPr lang="en-US" sz="2400">
            <a:effectLst>
              <a:outerShdw blurRad="38100" dist="38100" dir="2700000" algn="tl">
                <a:srgbClr val="000000">
                  <a:alpha val="43137"/>
                </a:srgbClr>
              </a:outerShdw>
            </a:effectLst>
          </a:endParaRPr>
        </a:p>
      </dgm:t>
    </dgm:pt>
    <dgm:pt modelId="{966704FB-3AE7-41D3-871C-9CFE15E33B69}">
      <dgm:prSet custT="1"/>
      <dgm:spPr/>
      <dgm:t>
        <a:bodyPr/>
        <a:lstStyle/>
        <a:p>
          <a:r>
            <a:rPr lang="en-US" sz="2400" dirty="0">
              <a:effectLst>
                <a:outerShdw blurRad="38100" dist="38100" dir="2700000" algn="tl">
                  <a:srgbClr val="000000">
                    <a:alpha val="43137"/>
                  </a:srgbClr>
                </a:outerShdw>
              </a:effectLst>
            </a:rPr>
            <a:t>Public Policy</a:t>
          </a:r>
        </a:p>
      </dgm:t>
    </dgm:pt>
    <dgm:pt modelId="{8F162A5E-17EB-415A-8D2D-B483158CF507}" type="parTrans" cxnId="{B7272E0D-7045-4C5A-9DE0-C9C8535ADECD}">
      <dgm:prSet/>
      <dgm:spPr/>
      <dgm:t>
        <a:bodyPr/>
        <a:lstStyle/>
        <a:p>
          <a:endParaRPr lang="en-US" sz="2400">
            <a:effectLst>
              <a:outerShdw blurRad="38100" dist="38100" dir="2700000" algn="tl">
                <a:srgbClr val="000000">
                  <a:alpha val="43137"/>
                </a:srgbClr>
              </a:outerShdw>
            </a:effectLst>
          </a:endParaRPr>
        </a:p>
      </dgm:t>
    </dgm:pt>
    <dgm:pt modelId="{CB02FC87-6CAE-420F-BE4F-B88B3AF02BB1}" type="sibTrans" cxnId="{B7272E0D-7045-4C5A-9DE0-C9C8535ADECD}">
      <dgm:prSet/>
      <dgm:spPr/>
      <dgm:t>
        <a:bodyPr/>
        <a:lstStyle/>
        <a:p>
          <a:endParaRPr lang="en-US" sz="2400">
            <a:effectLst>
              <a:outerShdw blurRad="38100" dist="38100" dir="2700000" algn="tl">
                <a:srgbClr val="000000">
                  <a:alpha val="43137"/>
                </a:srgbClr>
              </a:outerShdw>
            </a:effectLst>
          </a:endParaRPr>
        </a:p>
      </dgm:t>
    </dgm:pt>
    <dgm:pt modelId="{6B46CE67-9B2F-459B-BD83-011CB179B7F4}">
      <dgm:prSet custT="1"/>
      <dgm:spPr/>
      <dgm:t>
        <a:bodyPr/>
        <a:lstStyle/>
        <a:p>
          <a:r>
            <a:rPr lang="en-US" sz="2400" dirty="0">
              <a:effectLst>
                <a:outerShdw blurRad="38100" dist="38100" dir="2700000" algn="tl">
                  <a:srgbClr val="000000">
                    <a:alpha val="43137"/>
                  </a:srgbClr>
                </a:outerShdw>
              </a:effectLst>
            </a:rPr>
            <a:t>Therapeutics</a:t>
          </a:r>
        </a:p>
      </dgm:t>
    </dgm:pt>
    <dgm:pt modelId="{A7E5BDD5-1ABD-43F9-9E41-5BB02ACF08F4}" type="parTrans" cxnId="{746E0428-2D33-4D55-91A6-5CA28644EFF4}">
      <dgm:prSet/>
      <dgm:spPr/>
      <dgm:t>
        <a:bodyPr/>
        <a:lstStyle/>
        <a:p>
          <a:endParaRPr lang="en-US" sz="2400">
            <a:effectLst>
              <a:outerShdw blurRad="38100" dist="38100" dir="2700000" algn="tl">
                <a:srgbClr val="000000">
                  <a:alpha val="43137"/>
                </a:srgbClr>
              </a:outerShdw>
            </a:effectLst>
          </a:endParaRPr>
        </a:p>
      </dgm:t>
    </dgm:pt>
    <dgm:pt modelId="{575DCB4D-9F8A-40CE-8EFD-44FC8E1632E5}" type="sibTrans" cxnId="{746E0428-2D33-4D55-91A6-5CA28644EFF4}">
      <dgm:prSet/>
      <dgm:spPr/>
      <dgm:t>
        <a:bodyPr/>
        <a:lstStyle/>
        <a:p>
          <a:endParaRPr lang="en-US" sz="2400">
            <a:effectLst>
              <a:outerShdw blurRad="38100" dist="38100" dir="2700000" algn="tl">
                <a:srgbClr val="000000">
                  <a:alpha val="43137"/>
                </a:srgbClr>
              </a:outerShdw>
            </a:effectLst>
          </a:endParaRPr>
        </a:p>
      </dgm:t>
    </dgm:pt>
    <dgm:pt modelId="{E75F86BD-8054-49A0-B5FB-BD73DA297E92}" type="pres">
      <dgm:prSet presAssocID="{789F8090-7C72-4473-B88A-2BB6057CBA88}" presName="diagram" presStyleCnt="0">
        <dgm:presLayoutVars>
          <dgm:dir/>
          <dgm:resizeHandles val="exact"/>
        </dgm:presLayoutVars>
      </dgm:prSet>
      <dgm:spPr/>
    </dgm:pt>
    <dgm:pt modelId="{2DE21FEB-324E-4536-8BAC-1F4A3C70314F}" type="pres">
      <dgm:prSet presAssocID="{7F98DA07-45C1-4049-B5BA-585903F1617A}" presName="node" presStyleLbl="node1" presStyleIdx="0" presStyleCnt="5">
        <dgm:presLayoutVars>
          <dgm:bulletEnabled val="1"/>
        </dgm:presLayoutVars>
      </dgm:prSet>
      <dgm:spPr/>
    </dgm:pt>
    <dgm:pt modelId="{09A9D03C-E90A-4660-9E69-B21F434DDD3B}" type="pres">
      <dgm:prSet presAssocID="{699E3B94-DCB0-4816-9F8D-01064144F0C5}" presName="sibTrans" presStyleCnt="0"/>
      <dgm:spPr/>
    </dgm:pt>
    <dgm:pt modelId="{4FDB154C-5F30-4E00-90F4-65E37FD85F25}" type="pres">
      <dgm:prSet presAssocID="{77673A4B-89C1-43F8-BC00-6B01A5CB4481}" presName="node" presStyleLbl="node1" presStyleIdx="1" presStyleCnt="5">
        <dgm:presLayoutVars>
          <dgm:bulletEnabled val="1"/>
        </dgm:presLayoutVars>
      </dgm:prSet>
      <dgm:spPr/>
    </dgm:pt>
    <dgm:pt modelId="{82EF80C1-FC06-473E-8C9E-AFE70E66140B}" type="pres">
      <dgm:prSet presAssocID="{E1DB37BB-76A9-4068-9AEC-9667D988419C}" presName="sibTrans" presStyleCnt="0"/>
      <dgm:spPr/>
    </dgm:pt>
    <dgm:pt modelId="{1B5089CC-FFED-443D-B7CA-52B825A6CBD2}" type="pres">
      <dgm:prSet presAssocID="{6C48BD3B-0DBD-401F-9669-D910030BA7DB}" presName="node" presStyleLbl="node1" presStyleIdx="2" presStyleCnt="5">
        <dgm:presLayoutVars>
          <dgm:bulletEnabled val="1"/>
        </dgm:presLayoutVars>
      </dgm:prSet>
      <dgm:spPr/>
    </dgm:pt>
    <dgm:pt modelId="{B0EA84B5-76CE-4D2D-A51F-083132F62B6D}" type="pres">
      <dgm:prSet presAssocID="{A2DD9C3E-3427-41BB-9ED4-A6D8FAB68CD8}" presName="sibTrans" presStyleCnt="0"/>
      <dgm:spPr/>
    </dgm:pt>
    <dgm:pt modelId="{58D1A46D-E157-40DB-938D-22A703102673}" type="pres">
      <dgm:prSet presAssocID="{966704FB-3AE7-41D3-871C-9CFE15E33B69}" presName="node" presStyleLbl="node1" presStyleIdx="3" presStyleCnt="5">
        <dgm:presLayoutVars>
          <dgm:bulletEnabled val="1"/>
        </dgm:presLayoutVars>
      </dgm:prSet>
      <dgm:spPr/>
    </dgm:pt>
    <dgm:pt modelId="{3EA4F635-7DEA-407A-A981-BA937A425E7A}" type="pres">
      <dgm:prSet presAssocID="{CB02FC87-6CAE-420F-BE4F-B88B3AF02BB1}" presName="sibTrans" presStyleCnt="0"/>
      <dgm:spPr/>
    </dgm:pt>
    <dgm:pt modelId="{FE5DE0F1-88AD-49FA-A100-7AA6DE7BFC19}" type="pres">
      <dgm:prSet presAssocID="{6B46CE67-9B2F-459B-BD83-011CB179B7F4}" presName="node" presStyleLbl="node1" presStyleIdx="4" presStyleCnt="5">
        <dgm:presLayoutVars>
          <dgm:bulletEnabled val="1"/>
        </dgm:presLayoutVars>
      </dgm:prSet>
      <dgm:spPr/>
    </dgm:pt>
  </dgm:ptLst>
  <dgm:cxnLst>
    <dgm:cxn modelId="{B7272E0D-7045-4C5A-9DE0-C9C8535ADECD}" srcId="{789F8090-7C72-4473-B88A-2BB6057CBA88}" destId="{966704FB-3AE7-41D3-871C-9CFE15E33B69}" srcOrd="3" destOrd="0" parTransId="{8F162A5E-17EB-415A-8D2D-B483158CF507}" sibTransId="{CB02FC87-6CAE-420F-BE4F-B88B3AF02BB1}"/>
    <dgm:cxn modelId="{968BF70E-7573-4D56-8789-FCF600366B41}" srcId="{789F8090-7C72-4473-B88A-2BB6057CBA88}" destId="{77673A4B-89C1-43F8-BC00-6B01A5CB4481}" srcOrd="1" destOrd="0" parTransId="{2A765435-F6DC-4D3E-899A-E1E5FEB0CC12}" sibTransId="{E1DB37BB-76A9-4068-9AEC-9667D988419C}"/>
    <dgm:cxn modelId="{746E0428-2D33-4D55-91A6-5CA28644EFF4}" srcId="{789F8090-7C72-4473-B88A-2BB6057CBA88}" destId="{6B46CE67-9B2F-459B-BD83-011CB179B7F4}" srcOrd="4" destOrd="0" parTransId="{A7E5BDD5-1ABD-43F9-9E41-5BB02ACF08F4}" sibTransId="{575DCB4D-9F8A-40CE-8EFD-44FC8E1632E5}"/>
    <dgm:cxn modelId="{A7739150-942F-4DE1-A629-87DCC5B28A28}" type="presOf" srcId="{6B46CE67-9B2F-459B-BD83-011CB179B7F4}" destId="{FE5DE0F1-88AD-49FA-A100-7AA6DE7BFC19}" srcOrd="0" destOrd="0" presId="urn:microsoft.com/office/officeart/2005/8/layout/default"/>
    <dgm:cxn modelId="{56E22F84-70F9-46B7-A965-1EC08BD5DA58}" type="presOf" srcId="{6C48BD3B-0DBD-401F-9669-D910030BA7DB}" destId="{1B5089CC-FFED-443D-B7CA-52B825A6CBD2}" srcOrd="0" destOrd="0" presId="urn:microsoft.com/office/officeart/2005/8/layout/default"/>
    <dgm:cxn modelId="{A692B790-AFFA-4981-978F-251E0A351EFB}" srcId="{789F8090-7C72-4473-B88A-2BB6057CBA88}" destId="{7F98DA07-45C1-4049-B5BA-585903F1617A}" srcOrd="0" destOrd="0" parTransId="{6457E301-F0AC-4C96-AFB2-9801C2042FBF}" sibTransId="{699E3B94-DCB0-4816-9F8D-01064144F0C5}"/>
    <dgm:cxn modelId="{D6EDC89A-E0E3-4116-8ECE-6AA68E3C94BA}" type="presOf" srcId="{789F8090-7C72-4473-B88A-2BB6057CBA88}" destId="{E75F86BD-8054-49A0-B5FB-BD73DA297E92}" srcOrd="0" destOrd="0" presId="urn:microsoft.com/office/officeart/2005/8/layout/default"/>
    <dgm:cxn modelId="{C406B7BC-0C6F-47B3-B05F-9C5D69D38190}" type="presOf" srcId="{966704FB-3AE7-41D3-871C-9CFE15E33B69}" destId="{58D1A46D-E157-40DB-938D-22A703102673}" srcOrd="0" destOrd="0" presId="urn:microsoft.com/office/officeart/2005/8/layout/default"/>
    <dgm:cxn modelId="{95AE14CE-991C-4797-A5E2-81021B7D8B6F}" type="presOf" srcId="{77673A4B-89C1-43F8-BC00-6B01A5CB4481}" destId="{4FDB154C-5F30-4E00-90F4-65E37FD85F25}" srcOrd="0" destOrd="0" presId="urn:microsoft.com/office/officeart/2005/8/layout/default"/>
    <dgm:cxn modelId="{A2D438E3-0A84-4C6E-A5A5-00C79C97C08C}" type="presOf" srcId="{7F98DA07-45C1-4049-B5BA-585903F1617A}" destId="{2DE21FEB-324E-4536-8BAC-1F4A3C70314F}" srcOrd="0" destOrd="0" presId="urn:microsoft.com/office/officeart/2005/8/layout/default"/>
    <dgm:cxn modelId="{D5EE04E6-214B-4262-AD3D-9CDAD334D3E5}" srcId="{789F8090-7C72-4473-B88A-2BB6057CBA88}" destId="{6C48BD3B-0DBD-401F-9669-D910030BA7DB}" srcOrd="2" destOrd="0" parTransId="{FCD38EA9-912B-482E-AD4D-594FDB7CF020}" sibTransId="{A2DD9C3E-3427-41BB-9ED4-A6D8FAB68CD8}"/>
    <dgm:cxn modelId="{3391197E-0B40-4D8B-AFF3-0E97CDA71C02}" type="presParOf" srcId="{E75F86BD-8054-49A0-B5FB-BD73DA297E92}" destId="{2DE21FEB-324E-4536-8BAC-1F4A3C70314F}" srcOrd="0" destOrd="0" presId="urn:microsoft.com/office/officeart/2005/8/layout/default"/>
    <dgm:cxn modelId="{820DE999-B3C7-48B2-80ED-C331191DB685}" type="presParOf" srcId="{E75F86BD-8054-49A0-B5FB-BD73DA297E92}" destId="{09A9D03C-E90A-4660-9E69-B21F434DDD3B}" srcOrd="1" destOrd="0" presId="urn:microsoft.com/office/officeart/2005/8/layout/default"/>
    <dgm:cxn modelId="{CE22F3A0-C6AE-4A8A-B9A6-0DB43D29B6F8}" type="presParOf" srcId="{E75F86BD-8054-49A0-B5FB-BD73DA297E92}" destId="{4FDB154C-5F30-4E00-90F4-65E37FD85F25}" srcOrd="2" destOrd="0" presId="urn:microsoft.com/office/officeart/2005/8/layout/default"/>
    <dgm:cxn modelId="{1B302DDC-FD4D-4F9C-9BCF-F3B0FB8D302A}" type="presParOf" srcId="{E75F86BD-8054-49A0-B5FB-BD73DA297E92}" destId="{82EF80C1-FC06-473E-8C9E-AFE70E66140B}" srcOrd="3" destOrd="0" presId="urn:microsoft.com/office/officeart/2005/8/layout/default"/>
    <dgm:cxn modelId="{28EF898A-0323-4E93-9347-44A8BE39C1D8}" type="presParOf" srcId="{E75F86BD-8054-49A0-B5FB-BD73DA297E92}" destId="{1B5089CC-FFED-443D-B7CA-52B825A6CBD2}" srcOrd="4" destOrd="0" presId="urn:microsoft.com/office/officeart/2005/8/layout/default"/>
    <dgm:cxn modelId="{4C81B3AA-4D47-4B0A-9E73-2CCD0FD50CC1}" type="presParOf" srcId="{E75F86BD-8054-49A0-B5FB-BD73DA297E92}" destId="{B0EA84B5-76CE-4D2D-A51F-083132F62B6D}" srcOrd="5" destOrd="0" presId="urn:microsoft.com/office/officeart/2005/8/layout/default"/>
    <dgm:cxn modelId="{28A93D24-8C28-4AC9-9D76-8755B90F75C9}" type="presParOf" srcId="{E75F86BD-8054-49A0-B5FB-BD73DA297E92}" destId="{58D1A46D-E157-40DB-938D-22A703102673}" srcOrd="6" destOrd="0" presId="urn:microsoft.com/office/officeart/2005/8/layout/default"/>
    <dgm:cxn modelId="{4A70A399-1CE3-478F-93E2-E114A0A8D907}" type="presParOf" srcId="{E75F86BD-8054-49A0-B5FB-BD73DA297E92}" destId="{3EA4F635-7DEA-407A-A981-BA937A425E7A}" srcOrd="7" destOrd="0" presId="urn:microsoft.com/office/officeart/2005/8/layout/default"/>
    <dgm:cxn modelId="{77857F48-F798-4F17-967E-9C42B0B29CD1}" type="presParOf" srcId="{E75F86BD-8054-49A0-B5FB-BD73DA297E92}" destId="{FE5DE0F1-88AD-49FA-A100-7AA6DE7BFC1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32DC2-149D-4844-8467-39BAC701E1B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F077F9D-5C52-4C6C-80BF-84E50B9B4F86}">
      <dgm:prSet phldrT="[Text]" custT="1"/>
      <dgm:spPr/>
      <dgm:t>
        <a:bodyPr/>
        <a:lstStyle/>
        <a:p>
          <a:r>
            <a:rPr lang="en-US" sz="2400" b="1" dirty="0">
              <a:solidFill>
                <a:schemeClr val="accent6"/>
              </a:solidFill>
              <a:effectLst>
                <a:outerShdw blurRad="38100" dist="38100" dir="2700000" algn="tl">
                  <a:srgbClr val="000000">
                    <a:alpha val="43137"/>
                  </a:srgbClr>
                </a:outerShdw>
              </a:effectLst>
            </a:rPr>
            <a:t>Local</a:t>
          </a:r>
        </a:p>
      </dgm:t>
    </dgm:pt>
    <dgm:pt modelId="{2D41EB70-012B-4FA4-8E9A-14B9F4659357}" type="parTrans" cxnId="{82EEABEA-A866-47A0-B6E2-43151D9416B1}">
      <dgm:prSet/>
      <dgm:spPr/>
      <dgm:t>
        <a:bodyPr/>
        <a:lstStyle/>
        <a:p>
          <a:endParaRPr lang="en-US"/>
        </a:p>
      </dgm:t>
    </dgm:pt>
    <dgm:pt modelId="{2316DA5A-B8FF-4221-BC16-8BA29309AFE1}" type="sibTrans" cxnId="{82EEABEA-A866-47A0-B6E2-43151D9416B1}">
      <dgm:prSet/>
      <dgm:spPr/>
      <dgm:t>
        <a:bodyPr/>
        <a:lstStyle/>
        <a:p>
          <a:endParaRPr lang="en-US" dirty="0"/>
        </a:p>
      </dgm:t>
    </dgm:pt>
    <dgm:pt modelId="{D0E10C4D-E24A-4ADD-A24C-75C0F38D8E2C}">
      <dgm:prSet phldrT="[Text]"/>
      <dgm:spPr/>
      <dgm:t>
        <a:bodyPr/>
        <a:lstStyle/>
        <a:p>
          <a:r>
            <a:rPr lang="en-US" dirty="0">
              <a:solidFill>
                <a:srgbClr val="226899"/>
              </a:solidFill>
              <a:latin typeface="+mn-lt"/>
            </a:rPr>
            <a:t>Become a leader in your SSHP</a:t>
          </a:r>
          <a:endParaRPr lang="en-US" dirty="0">
            <a:solidFill>
              <a:srgbClr val="226899"/>
            </a:solidFill>
          </a:endParaRPr>
        </a:p>
      </dgm:t>
    </dgm:pt>
    <dgm:pt modelId="{4D46D1F3-77F8-48BF-AD5C-060E89A54460}" type="parTrans" cxnId="{68AED946-A479-4D23-B407-2D68532817BF}">
      <dgm:prSet/>
      <dgm:spPr/>
      <dgm:t>
        <a:bodyPr/>
        <a:lstStyle/>
        <a:p>
          <a:endParaRPr lang="en-US"/>
        </a:p>
      </dgm:t>
    </dgm:pt>
    <dgm:pt modelId="{2060CFDC-B4CD-458E-B73D-59AD5E52D435}" type="sibTrans" cxnId="{68AED946-A479-4D23-B407-2D68532817BF}">
      <dgm:prSet/>
      <dgm:spPr/>
      <dgm:t>
        <a:bodyPr/>
        <a:lstStyle/>
        <a:p>
          <a:endParaRPr lang="en-US"/>
        </a:p>
      </dgm:t>
    </dgm:pt>
    <dgm:pt modelId="{779BFFE9-D9B9-4403-A45B-CFE7D679B9AD}">
      <dgm:prSet phldrT="[Text]" custT="1"/>
      <dgm:spPr/>
      <dgm:t>
        <a:bodyPr/>
        <a:lstStyle/>
        <a:p>
          <a:r>
            <a:rPr lang="en-US" sz="2400" b="1" dirty="0">
              <a:solidFill>
                <a:schemeClr val="accent6"/>
              </a:solidFill>
              <a:effectLst>
                <a:outerShdw blurRad="38100" dist="38100" dir="2700000" algn="tl">
                  <a:srgbClr val="000000">
                    <a:alpha val="43137"/>
                  </a:srgbClr>
                </a:outerShdw>
              </a:effectLst>
            </a:rPr>
            <a:t>State</a:t>
          </a:r>
        </a:p>
      </dgm:t>
    </dgm:pt>
    <dgm:pt modelId="{572047E8-D3C7-4031-ADFE-8F9667355BC4}" type="parTrans" cxnId="{FEF81863-BE47-4AF2-81BC-3A090D75E3C2}">
      <dgm:prSet/>
      <dgm:spPr/>
      <dgm:t>
        <a:bodyPr/>
        <a:lstStyle/>
        <a:p>
          <a:endParaRPr lang="en-US"/>
        </a:p>
      </dgm:t>
    </dgm:pt>
    <dgm:pt modelId="{9E38DFCB-2B1F-49A8-97F3-BF57FC31B30C}" type="sibTrans" cxnId="{FEF81863-BE47-4AF2-81BC-3A090D75E3C2}">
      <dgm:prSet/>
      <dgm:spPr/>
      <dgm:t>
        <a:bodyPr/>
        <a:lstStyle/>
        <a:p>
          <a:endParaRPr lang="en-US" dirty="0"/>
        </a:p>
      </dgm:t>
    </dgm:pt>
    <dgm:pt modelId="{E9B25061-E77A-4AFF-832E-C185246E419C}">
      <dgm:prSet phldrT="[Text]"/>
      <dgm:spPr/>
      <dgm:t>
        <a:bodyPr/>
        <a:lstStyle/>
        <a:p>
          <a:r>
            <a:rPr lang="en-US" dirty="0">
              <a:solidFill>
                <a:srgbClr val="226899"/>
              </a:solidFill>
              <a:latin typeface="+mn-lt"/>
            </a:rPr>
            <a:t>Join and participate in your state affiliate</a:t>
          </a:r>
          <a:endParaRPr lang="en-US" dirty="0">
            <a:solidFill>
              <a:srgbClr val="226899"/>
            </a:solidFill>
          </a:endParaRPr>
        </a:p>
      </dgm:t>
    </dgm:pt>
    <dgm:pt modelId="{65C94558-A555-4C5B-AF06-45A731213186}" type="parTrans" cxnId="{0C06DF76-14F4-4600-927A-B36921C54413}">
      <dgm:prSet/>
      <dgm:spPr/>
      <dgm:t>
        <a:bodyPr/>
        <a:lstStyle/>
        <a:p>
          <a:endParaRPr lang="en-US"/>
        </a:p>
      </dgm:t>
    </dgm:pt>
    <dgm:pt modelId="{3A9AEDEF-7BA1-4C98-804D-7F727ADB3469}" type="sibTrans" cxnId="{0C06DF76-14F4-4600-927A-B36921C54413}">
      <dgm:prSet/>
      <dgm:spPr/>
      <dgm:t>
        <a:bodyPr/>
        <a:lstStyle/>
        <a:p>
          <a:endParaRPr lang="en-US"/>
        </a:p>
      </dgm:t>
    </dgm:pt>
    <dgm:pt modelId="{4A44F10A-1D72-47F4-B7EC-5B93D5875658}">
      <dgm:prSet phldrT="[Text]" custT="1"/>
      <dgm:spPr/>
      <dgm:t>
        <a:bodyPr/>
        <a:lstStyle/>
        <a:p>
          <a:r>
            <a:rPr lang="en-US" sz="2400" b="1" dirty="0">
              <a:solidFill>
                <a:schemeClr val="accent6"/>
              </a:solidFill>
              <a:effectLst>
                <a:outerShdw blurRad="38100" dist="38100" dir="2700000" algn="tl">
                  <a:srgbClr val="000000">
                    <a:alpha val="43137"/>
                  </a:srgbClr>
                </a:outerShdw>
              </a:effectLst>
            </a:rPr>
            <a:t>National</a:t>
          </a:r>
        </a:p>
      </dgm:t>
    </dgm:pt>
    <dgm:pt modelId="{533AA0B9-A5AB-449C-92DF-B4257A55C7FA}" type="parTrans" cxnId="{A114BE25-F856-4703-8149-FCF9078ECE71}">
      <dgm:prSet/>
      <dgm:spPr/>
      <dgm:t>
        <a:bodyPr/>
        <a:lstStyle/>
        <a:p>
          <a:endParaRPr lang="en-US"/>
        </a:p>
      </dgm:t>
    </dgm:pt>
    <dgm:pt modelId="{3CEC4CF6-9092-4543-BFFA-CF4CD93C0C74}" type="sibTrans" cxnId="{A114BE25-F856-4703-8149-FCF9078ECE71}">
      <dgm:prSet/>
      <dgm:spPr/>
      <dgm:t>
        <a:bodyPr/>
        <a:lstStyle/>
        <a:p>
          <a:endParaRPr lang="en-US"/>
        </a:p>
      </dgm:t>
    </dgm:pt>
    <dgm:pt modelId="{F0B00F9A-9DE6-4EAB-A390-180A49614C79}">
      <dgm:prSet phldrT="[Text]"/>
      <dgm:spPr/>
      <dgm:t>
        <a:bodyPr/>
        <a:lstStyle/>
        <a:p>
          <a:r>
            <a:rPr lang="en-US" dirty="0">
              <a:solidFill>
                <a:srgbClr val="226899"/>
              </a:solidFill>
              <a:latin typeface="+mn-lt"/>
            </a:rPr>
            <a:t>Apply to be on an Advisory Group, Executive Committee, Council, etc.</a:t>
          </a:r>
          <a:endParaRPr lang="en-US" dirty="0">
            <a:solidFill>
              <a:srgbClr val="226899"/>
            </a:solidFill>
          </a:endParaRPr>
        </a:p>
      </dgm:t>
    </dgm:pt>
    <dgm:pt modelId="{CD212DDB-68DE-4331-8A69-AA5020274321}" type="parTrans" cxnId="{3756EF6C-4079-4A52-8095-CCB07F9E700B}">
      <dgm:prSet/>
      <dgm:spPr/>
      <dgm:t>
        <a:bodyPr/>
        <a:lstStyle/>
        <a:p>
          <a:endParaRPr lang="en-US"/>
        </a:p>
      </dgm:t>
    </dgm:pt>
    <dgm:pt modelId="{EA940E97-ED45-45BD-95C4-3A82830D9B06}" type="sibTrans" cxnId="{3756EF6C-4079-4A52-8095-CCB07F9E700B}">
      <dgm:prSet/>
      <dgm:spPr/>
      <dgm:t>
        <a:bodyPr/>
        <a:lstStyle/>
        <a:p>
          <a:endParaRPr lang="en-US"/>
        </a:p>
      </dgm:t>
    </dgm:pt>
    <dgm:pt modelId="{B07BF1DE-51F0-46EC-B1A7-723366D35797}">
      <dgm:prSet phldrT="[Text]"/>
      <dgm:spPr/>
      <dgm:t>
        <a:bodyPr/>
        <a:lstStyle/>
        <a:p>
          <a:r>
            <a:rPr lang="en-US" dirty="0">
              <a:solidFill>
                <a:srgbClr val="226899"/>
              </a:solidFill>
              <a:latin typeface="+mn-lt"/>
            </a:rPr>
            <a:t>Volunteer at meetings</a:t>
          </a:r>
          <a:endParaRPr lang="en-US" dirty="0">
            <a:solidFill>
              <a:srgbClr val="226899"/>
            </a:solidFill>
          </a:endParaRPr>
        </a:p>
      </dgm:t>
    </dgm:pt>
    <dgm:pt modelId="{97A3F762-150F-486C-A803-4688D9E8AD0F}" type="parTrans" cxnId="{9A7D86FB-DD7E-4F5A-8C73-F394A9FFFEA9}">
      <dgm:prSet/>
      <dgm:spPr/>
      <dgm:t>
        <a:bodyPr/>
        <a:lstStyle/>
        <a:p>
          <a:endParaRPr lang="en-US"/>
        </a:p>
      </dgm:t>
    </dgm:pt>
    <dgm:pt modelId="{23F166B6-DC11-41E5-A755-DD9927C4EF60}" type="sibTrans" cxnId="{9A7D86FB-DD7E-4F5A-8C73-F394A9FFFEA9}">
      <dgm:prSet/>
      <dgm:spPr/>
      <dgm:t>
        <a:bodyPr/>
        <a:lstStyle/>
        <a:p>
          <a:endParaRPr lang="en-US"/>
        </a:p>
      </dgm:t>
    </dgm:pt>
    <dgm:pt modelId="{5765B19C-41F1-439C-A959-78FBE3636328}">
      <dgm:prSet phldrT="[Text]"/>
      <dgm:spPr/>
      <dgm:t>
        <a:bodyPr/>
        <a:lstStyle/>
        <a:p>
          <a:r>
            <a:rPr lang="en-US" dirty="0">
              <a:solidFill>
                <a:srgbClr val="226899"/>
              </a:solidFill>
              <a:latin typeface="+mn-lt"/>
            </a:rPr>
            <a:t>Organize outreach projects</a:t>
          </a:r>
          <a:endParaRPr lang="en-US" dirty="0">
            <a:solidFill>
              <a:srgbClr val="226899"/>
            </a:solidFill>
          </a:endParaRPr>
        </a:p>
      </dgm:t>
    </dgm:pt>
    <dgm:pt modelId="{93366229-31EE-4F6D-8A31-10E4B1A2E3FB}" type="parTrans" cxnId="{227EA392-86FD-410E-BA7E-48385D06C87F}">
      <dgm:prSet/>
      <dgm:spPr/>
      <dgm:t>
        <a:bodyPr/>
        <a:lstStyle/>
        <a:p>
          <a:endParaRPr lang="en-US"/>
        </a:p>
      </dgm:t>
    </dgm:pt>
    <dgm:pt modelId="{BC500FEB-5DA1-4CDA-AA35-65A9C5BAFC4C}" type="sibTrans" cxnId="{227EA392-86FD-410E-BA7E-48385D06C87F}">
      <dgm:prSet/>
      <dgm:spPr/>
      <dgm:t>
        <a:bodyPr/>
        <a:lstStyle/>
        <a:p>
          <a:endParaRPr lang="en-US"/>
        </a:p>
      </dgm:t>
    </dgm:pt>
    <dgm:pt modelId="{A0479826-BAB7-4550-A862-5C94F58147F5}">
      <dgm:prSet phldrT="[Text]"/>
      <dgm:spPr/>
      <dgm:t>
        <a:bodyPr/>
        <a:lstStyle/>
        <a:p>
          <a:r>
            <a:rPr lang="en-US" dirty="0">
              <a:solidFill>
                <a:srgbClr val="226899"/>
              </a:solidFill>
              <a:latin typeface="+mn-lt"/>
            </a:rPr>
            <a:t>Help new alumni</a:t>
          </a:r>
          <a:endParaRPr lang="en-US" dirty="0">
            <a:solidFill>
              <a:srgbClr val="226899"/>
            </a:solidFill>
          </a:endParaRPr>
        </a:p>
      </dgm:t>
    </dgm:pt>
    <dgm:pt modelId="{5142ADB9-6807-4451-9C51-FDFEE215A0A4}" type="parTrans" cxnId="{70D82F98-F517-4499-9611-1F2864F23801}">
      <dgm:prSet/>
      <dgm:spPr/>
      <dgm:t>
        <a:bodyPr/>
        <a:lstStyle/>
        <a:p>
          <a:endParaRPr lang="en-US"/>
        </a:p>
      </dgm:t>
    </dgm:pt>
    <dgm:pt modelId="{6DA998F2-BC1E-484D-B5CF-0C53B57D78D8}" type="sibTrans" cxnId="{70D82F98-F517-4499-9611-1F2864F23801}">
      <dgm:prSet/>
      <dgm:spPr/>
      <dgm:t>
        <a:bodyPr/>
        <a:lstStyle/>
        <a:p>
          <a:endParaRPr lang="en-US"/>
        </a:p>
      </dgm:t>
    </dgm:pt>
    <dgm:pt modelId="{D8DB6584-2411-4887-9D11-EAB8074BF0B5}" type="pres">
      <dgm:prSet presAssocID="{D9B32DC2-149D-4844-8467-39BAC701E1BA}" presName="linearFlow" presStyleCnt="0">
        <dgm:presLayoutVars>
          <dgm:dir/>
          <dgm:animLvl val="lvl"/>
          <dgm:resizeHandles val="exact"/>
        </dgm:presLayoutVars>
      </dgm:prSet>
      <dgm:spPr/>
    </dgm:pt>
    <dgm:pt modelId="{7DC8DD73-8D0A-4C64-AB68-D859E2C3F676}" type="pres">
      <dgm:prSet presAssocID="{1F077F9D-5C52-4C6C-80BF-84E50B9B4F86}" presName="composite" presStyleCnt="0"/>
      <dgm:spPr/>
    </dgm:pt>
    <dgm:pt modelId="{9B3B22F1-0895-4C99-9A02-7A2BA296EA0C}" type="pres">
      <dgm:prSet presAssocID="{1F077F9D-5C52-4C6C-80BF-84E50B9B4F86}" presName="parTx" presStyleLbl="node1" presStyleIdx="0" presStyleCnt="3">
        <dgm:presLayoutVars>
          <dgm:chMax val="0"/>
          <dgm:chPref val="0"/>
          <dgm:bulletEnabled val="1"/>
        </dgm:presLayoutVars>
      </dgm:prSet>
      <dgm:spPr/>
    </dgm:pt>
    <dgm:pt modelId="{ED003B52-D7E6-4A1B-8FF1-219B0C5F7944}" type="pres">
      <dgm:prSet presAssocID="{1F077F9D-5C52-4C6C-80BF-84E50B9B4F86}" presName="parSh" presStyleLbl="node1" presStyleIdx="0" presStyleCnt="3"/>
      <dgm:spPr/>
    </dgm:pt>
    <dgm:pt modelId="{59507ADD-5C5B-4FA6-8EA5-6F602E3C4950}" type="pres">
      <dgm:prSet presAssocID="{1F077F9D-5C52-4C6C-80BF-84E50B9B4F86}" presName="desTx" presStyleLbl="fgAcc1" presStyleIdx="0" presStyleCnt="3">
        <dgm:presLayoutVars>
          <dgm:bulletEnabled val="1"/>
        </dgm:presLayoutVars>
      </dgm:prSet>
      <dgm:spPr/>
    </dgm:pt>
    <dgm:pt modelId="{D025B9B0-3661-4E56-A94F-B60B35E236CF}" type="pres">
      <dgm:prSet presAssocID="{2316DA5A-B8FF-4221-BC16-8BA29309AFE1}" presName="sibTrans" presStyleLbl="sibTrans2D1" presStyleIdx="0" presStyleCnt="2"/>
      <dgm:spPr/>
    </dgm:pt>
    <dgm:pt modelId="{D9470CDD-7DB7-46B8-A62C-39F3326F3A16}" type="pres">
      <dgm:prSet presAssocID="{2316DA5A-B8FF-4221-BC16-8BA29309AFE1}" presName="connTx" presStyleLbl="sibTrans2D1" presStyleIdx="0" presStyleCnt="2"/>
      <dgm:spPr/>
    </dgm:pt>
    <dgm:pt modelId="{5FAA3318-8B48-4097-8CBF-ACB656CB11B1}" type="pres">
      <dgm:prSet presAssocID="{779BFFE9-D9B9-4403-A45B-CFE7D679B9AD}" presName="composite" presStyleCnt="0"/>
      <dgm:spPr/>
    </dgm:pt>
    <dgm:pt modelId="{CBB6AA25-CD5E-4082-A041-82FF86C75A72}" type="pres">
      <dgm:prSet presAssocID="{779BFFE9-D9B9-4403-A45B-CFE7D679B9AD}" presName="parTx" presStyleLbl="node1" presStyleIdx="0" presStyleCnt="3">
        <dgm:presLayoutVars>
          <dgm:chMax val="0"/>
          <dgm:chPref val="0"/>
          <dgm:bulletEnabled val="1"/>
        </dgm:presLayoutVars>
      </dgm:prSet>
      <dgm:spPr/>
    </dgm:pt>
    <dgm:pt modelId="{60A907E3-6499-4F94-9A33-F60197446F89}" type="pres">
      <dgm:prSet presAssocID="{779BFFE9-D9B9-4403-A45B-CFE7D679B9AD}" presName="parSh" presStyleLbl="node1" presStyleIdx="1" presStyleCnt="3"/>
      <dgm:spPr/>
    </dgm:pt>
    <dgm:pt modelId="{11DE4E20-536A-4FED-9D16-D962BAA03409}" type="pres">
      <dgm:prSet presAssocID="{779BFFE9-D9B9-4403-A45B-CFE7D679B9AD}" presName="desTx" presStyleLbl="fgAcc1" presStyleIdx="1" presStyleCnt="3">
        <dgm:presLayoutVars>
          <dgm:bulletEnabled val="1"/>
        </dgm:presLayoutVars>
      </dgm:prSet>
      <dgm:spPr/>
    </dgm:pt>
    <dgm:pt modelId="{80FE7075-FF35-4C07-A71B-F278CFFD968B}" type="pres">
      <dgm:prSet presAssocID="{9E38DFCB-2B1F-49A8-97F3-BF57FC31B30C}" presName="sibTrans" presStyleLbl="sibTrans2D1" presStyleIdx="1" presStyleCnt="2"/>
      <dgm:spPr/>
    </dgm:pt>
    <dgm:pt modelId="{781CD781-79A8-4AD5-A4B1-2E42F1134531}" type="pres">
      <dgm:prSet presAssocID="{9E38DFCB-2B1F-49A8-97F3-BF57FC31B30C}" presName="connTx" presStyleLbl="sibTrans2D1" presStyleIdx="1" presStyleCnt="2"/>
      <dgm:spPr/>
    </dgm:pt>
    <dgm:pt modelId="{83EFD520-6271-4CE4-90D9-AD91A9031E73}" type="pres">
      <dgm:prSet presAssocID="{4A44F10A-1D72-47F4-B7EC-5B93D5875658}" presName="composite" presStyleCnt="0"/>
      <dgm:spPr/>
    </dgm:pt>
    <dgm:pt modelId="{9B8C6155-F992-4705-B445-FEE59585CA2D}" type="pres">
      <dgm:prSet presAssocID="{4A44F10A-1D72-47F4-B7EC-5B93D5875658}" presName="parTx" presStyleLbl="node1" presStyleIdx="1" presStyleCnt="3">
        <dgm:presLayoutVars>
          <dgm:chMax val="0"/>
          <dgm:chPref val="0"/>
          <dgm:bulletEnabled val="1"/>
        </dgm:presLayoutVars>
      </dgm:prSet>
      <dgm:spPr/>
    </dgm:pt>
    <dgm:pt modelId="{0507DBCF-0771-4FE6-BC47-2074AEE7A467}" type="pres">
      <dgm:prSet presAssocID="{4A44F10A-1D72-47F4-B7EC-5B93D5875658}" presName="parSh" presStyleLbl="node1" presStyleIdx="2" presStyleCnt="3"/>
      <dgm:spPr/>
    </dgm:pt>
    <dgm:pt modelId="{F53D4834-5056-4E7A-861B-4E7D508A2A0E}" type="pres">
      <dgm:prSet presAssocID="{4A44F10A-1D72-47F4-B7EC-5B93D5875658}" presName="desTx" presStyleLbl="fgAcc1" presStyleIdx="2" presStyleCnt="3">
        <dgm:presLayoutVars>
          <dgm:bulletEnabled val="1"/>
        </dgm:presLayoutVars>
      </dgm:prSet>
      <dgm:spPr/>
    </dgm:pt>
  </dgm:ptLst>
  <dgm:cxnLst>
    <dgm:cxn modelId="{78069F24-1FF6-4EA5-A7C2-A9464EA5C143}" type="presOf" srcId="{9E38DFCB-2B1F-49A8-97F3-BF57FC31B30C}" destId="{781CD781-79A8-4AD5-A4B1-2E42F1134531}" srcOrd="1" destOrd="0" presId="urn:microsoft.com/office/officeart/2005/8/layout/process3"/>
    <dgm:cxn modelId="{A114BE25-F856-4703-8149-FCF9078ECE71}" srcId="{D9B32DC2-149D-4844-8467-39BAC701E1BA}" destId="{4A44F10A-1D72-47F4-B7EC-5B93D5875658}" srcOrd="2" destOrd="0" parTransId="{533AA0B9-A5AB-449C-92DF-B4257A55C7FA}" sibTransId="{3CEC4CF6-9092-4543-BFFA-CF4CD93C0C74}"/>
    <dgm:cxn modelId="{0C23EE28-548F-4A21-8127-94F03C03E85C}" type="presOf" srcId="{5765B19C-41F1-439C-A959-78FBE3636328}" destId="{11DE4E20-536A-4FED-9D16-D962BAA03409}" srcOrd="0" destOrd="2" presId="urn:microsoft.com/office/officeart/2005/8/layout/process3"/>
    <dgm:cxn modelId="{9CB55E45-B441-4A80-84DD-E0B346A0C209}" type="presOf" srcId="{2316DA5A-B8FF-4221-BC16-8BA29309AFE1}" destId="{D9470CDD-7DB7-46B8-A62C-39F3326F3A16}" srcOrd="1" destOrd="0" presId="urn:microsoft.com/office/officeart/2005/8/layout/process3"/>
    <dgm:cxn modelId="{68AED946-A479-4D23-B407-2D68532817BF}" srcId="{1F077F9D-5C52-4C6C-80BF-84E50B9B4F86}" destId="{D0E10C4D-E24A-4ADD-A24C-75C0F38D8E2C}" srcOrd="0" destOrd="0" parTransId="{4D46D1F3-77F8-48BF-AD5C-060E89A54460}" sibTransId="{2060CFDC-B4CD-458E-B73D-59AD5E52D435}"/>
    <dgm:cxn modelId="{D356CE57-C98A-4E87-A072-51EF72939B02}" type="presOf" srcId="{2316DA5A-B8FF-4221-BC16-8BA29309AFE1}" destId="{D025B9B0-3661-4E56-A94F-B60B35E236CF}" srcOrd="0" destOrd="0" presId="urn:microsoft.com/office/officeart/2005/8/layout/process3"/>
    <dgm:cxn modelId="{FEF81863-BE47-4AF2-81BC-3A090D75E3C2}" srcId="{D9B32DC2-149D-4844-8467-39BAC701E1BA}" destId="{779BFFE9-D9B9-4403-A45B-CFE7D679B9AD}" srcOrd="1" destOrd="0" parTransId="{572047E8-D3C7-4031-ADFE-8F9667355BC4}" sibTransId="{9E38DFCB-2B1F-49A8-97F3-BF57FC31B30C}"/>
    <dgm:cxn modelId="{3756EF6C-4079-4A52-8095-CCB07F9E700B}" srcId="{4A44F10A-1D72-47F4-B7EC-5B93D5875658}" destId="{F0B00F9A-9DE6-4EAB-A390-180A49614C79}" srcOrd="0" destOrd="0" parTransId="{CD212DDB-68DE-4331-8A69-AA5020274321}" sibTransId="{EA940E97-ED45-45BD-95C4-3A82830D9B06}"/>
    <dgm:cxn modelId="{FF47F66D-D47B-42BF-B51E-38A3B7960EDD}" type="presOf" srcId="{D9B32DC2-149D-4844-8467-39BAC701E1BA}" destId="{D8DB6584-2411-4887-9D11-EAB8074BF0B5}" srcOrd="0" destOrd="0" presId="urn:microsoft.com/office/officeart/2005/8/layout/process3"/>
    <dgm:cxn modelId="{0C06DF76-14F4-4600-927A-B36921C54413}" srcId="{779BFFE9-D9B9-4403-A45B-CFE7D679B9AD}" destId="{E9B25061-E77A-4AFF-832E-C185246E419C}" srcOrd="0" destOrd="0" parTransId="{65C94558-A555-4C5B-AF06-45A731213186}" sibTransId="{3A9AEDEF-7BA1-4C98-804D-7F727ADB3469}"/>
    <dgm:cxn modelId="{CB195282-185D-48E6-BEBF-240AB1411AF3}" type="presOf" srcId="{D0E10C4D-E24A-4ADD-A24C-75C0F38D8E2C}" destId="{59507ADD-5C5B-4FA6-8EA5-6F602E3C4950}" srcOrd="0" destOrd="0" presId="urn:microsoft.com/office/officeart/2005/8/layout/process3"/>
    <dgm:cxn modelId="{DDF28785-8C4D-4DC5-ACA3-D0609D77324F}" type="presOf" srcId="{779BFFE9-D9B9-4403-A45B-CFE7D679B9AD}" destId="{60A907E3-6499-4F94-9A33-F60197446F89}" srcOrd="1" destOrd="0" presId="urn:microsoft.com/office/officeart/2005/8/layout/process3"/>
    <dgm:cxn modelId="{227EA392-86FD-410E-BA7E-48385D06C87F}" srcId="{779BFFE9-D9B9-4403-A45B-CFE7D679B9AD}" destId="{5765B19C-41F1-439C-A959-78FBE3636328}" srcOrd="2" destOrd="0" parTransId="{93366229-31EE-4F6D-8A31-10E4B1A2E3FB}" sibTransId="{BC500FEB-5DA1-4CDA-AA35-65A9C5BAFC4C}"/>
    <dgm:cxn modelId="{70D82F98-F517-4499-9611-1F2864F23801}" srcId="{779BFFE9-D9B9-4403-A45B-CFE7D679B9AD}" destId="{A0479826-BAB7-4550-A862-5C94F58147F5}" srcOrd="3" destOrd="0" parTransId="{5142ADB9-6807-4451-9C51-FDFEE215A0A4}" sibTransId="{6DA998F2-BC1E-484D-B5CF-0C53B57D78D8}"/>
    <dgm:cxn modelId="{87AEA399-061A-49A7-937B-6AE67C0DBF8A}" type="presOf" srcId="{4A44F10A-1D72-47F4-B7EC-5B93D5875658}" destId="{9B8C6155-F992-4705-B445-FEE59585CA2D}" srcOrd="0" destOrd="0" presId="urn:microsoft.com/office/officeart/2005/8/layout/process3"/>
    <dgm:cxn modelId="{1A35E199-A198-4783-9B31-065D5572DE2E}" type="presOf" srcId="{779BFFE9-D9B9-4403-A45B-CFE7D679B9AD}" destId="{CBB6AA25-CD5E-4082-A041-82FF86C75A72}" srcOrd="0" destOrd="0" presId="urn:microsoft.com/office/officeart/2005/8/layout/process3"/>
    <dgm:cxn modelId="{17D86B9B-AB09-4132-8DD0-D78BB5F1AB6F}" type="presOf" srcId="{F0B00F9A-9DE6-4EAB-A390-180A49614C79}" destId="{F53D4834-5056-4E7A-861B-4E7D508A2A0E}" srcOrd="0" destOrd="0" presId="urn:microsoft.com/office/officeart/2005/8/layout/process3"/>
    <dgm:cxn modelId="{1C63EAB7-F94E-48A8-BD3E-EE06BAA397B4}" type="presOf" srcId="{A0479826-BAB7-4550-A862-5C94F58147F5}" destId="{11DE4E20-536A-4FED-9D16-D962BAA03409}" srcOrd="0" destOrd="3" presId="urn:microsoft.com/office/officeart/2005/8/layout/process3"/>
    <dgm:cxn modelId="{95672CC3-B109-4673-B2DE-32185502062B}" type="presOf" srcId="{E9B25061-E77A-4AFF-832E-C185246E419C}" destId="{11DE4E20-536A-4FED-9D16-D962BAA03409}" srcOrd="0" destOrd="0" presId="urn:microsoft.com/office/officeart/2005/8/layout/process3"/>
    <dgm:cxn modelId="{A0F978CB-7127-4586-B25C-D353C8C3EF52}" type="presOf" srcId="{B07BF1DE-51F0-46EC-B1A7-723366D35797}" destId="{11DE4E20-536A-4FED-9D16-D962BAA03409}" srcOrd="0" destOrd="1" presId="urn:microsoft.com/office/officeart/2005/8/layout/process3"/>
    <dgm:cxn modelId="{6A011BCE-89C3-428C-9658-A8154C635873}" type="presOf" srcId="{9E38DFCB-2B1F-49A8-97F3-BF57FC31B30C}" destId="{80FE7075-FF35-4C07-A71B-F278CFFD968B}" srcOrd="0" destOrd="0" presId="urn:microsoft.com/office/officeart/2005/8/layout/process3"/>
    <dgm:cxn modelId="{AA24E8D4-FF8F-4458-B5CE-F1E4CA7639D5}" type="presOf" srcId="{4A44F10A-1D72-47F4-B7EC-5B93D5875658}" destId="{0507DBCF-0771-4FE6-BC47-2074AEE7A467}" srcOrd="1" destOrd="0" presId="urn:microsoft.com/office/officeart/2005/8/layout/process3"/>
    <dgm:cxn modelId="{AFA199DD-B7DC-4C3C-98D5-B9735F3D8EF1}" type="presOf" srcId="{1F077F9D-5C52-4C6C-80BF-84E50B9B4F86}" destId="{ED003B52-D7E6-4A1B-8FF1-219B0C5F7944}" srcOrd="1" destOrd="0" presId="urn:microsoft.com/office/officeart/2005/8/layout/process3"/>
    <dgm:cxn modelId="{82EEABEA-A866-47A0-B6E2-43151D9416B1}" srcId="{D9B32DC2-149D-4844-8467-39BAC701E1BA}" destId="{1F077F9D-5C52-4C6C-80BF-84E50B9B4F86}" srcOrd="0" destOrd="0" parTransId="{2D41EB70-012B-4FA4-8E9A-14B9F4659357}" sibTransId="{2316DA5A-B8FF-4221-BC16-8BA29309AFE1}"/>
    <dgm:cxn modelId="{92C737F0-1B91-414B-82A6-0C93DFBD3E76}" type="presOf" srcId="{1F077F9D-5C52-4C6C-80BF-84E50B9B4F86}" destId="{9B3B22F1-0895-4C99-9A02-7A2BA296EA0C}" srcOrd="0" destOrd="0" presId="urn:microsoft.com/office/officeart/2005/8/layout/process3"/>
    <dgm:cxn modelId="{9A7D86FB-DD7E-4F5A-8C73-F394A9FFFEA9}" srcId="{779BFFE9-D9B9-4403-A45B-CFE7D679B9AD}" destId="{B07BF1DE-51F0-46EC-B1A7-723366D35797}" srcOrd="1" destOrd="0" parTransId="{97A3F762-150F-486C-A803-4688D9E8AD0F}" sibTransId="{23F166B6-DC11-41E5-A755-DD9927C4EF60}"/>
    <dgm:cxn modelId="{34E570F5-7207-4F59-B68A-A24D756F90D2}" type="presParOf" srcId="{D8DB6584-2411-4887-9D11-EAB8074BF0B5}" destId="{7DC8DD73-8D0A-4C64-AB68-D859E2C3F676}" srcOrd="0" destOrd="0" presId="urn:microsoft.com/office/officeart/2005/8/layout/process3"/>
    <dgm:cxn modelId="{1F69A8FF-44E6-4BE0-80B6-FF84C3B1E432}" type="presParOf" srcId="{7DC8DD73-8D0A-4C64-AB68-D859E2C3F676}" destId="{9B3B22F1-0895-4C99-9A02-7A2BA296EA0C}" srcOrd="0" destOrd="0" presId="urn:microsoft.com/office/officeart/2005/8/layout/process3"/>
    <dgm:cxn modelId="{1934EB4C-2587-4DED-B582-EF48C52B53D9}" type="presParOf" srcId="{7DC8DD73-8D0A-4C64-AB68-D859E2C3F676}" destId="{ED003B52-D7E6-4A1B-8FF1-219B0C5F7944}" srcOrd="1" destOrd="0" presId="urn:microsoft.com/office/officeart/2005/8/layout/process3"/>
    <dgm:cxn modelId="{C116DE6E-ECD7-4F51-B314-66867D85B065}" type="presParOf" srcId="{7DC8DD73-8D0A-4C64-AB68-D859E2C3F676}" destId="{59507ADD-5C5B-4FA6-8EA5-6F602E3C4950}" srcOrd="2" destOrd="0" presId="urn:microsoft.com/office/officeart/2005/8/layout/process3"/>
    <dgm:cxn modelId="{97C8DF43-2EBF-45CC-BF3F-06905D6C2118}" type="presParOf" srcId="{D8DB6584-2411-4887-9D11-EAB8074BF0B5}" destId="{D025B9B0-3661-4E56-A94F-B60B35E236CF}" srcOrd="1" destOrd="0" presId="urn:microsoft.com/office/officeart/2005/8/layout/process3"/>
    <dgm:cxn modelId="{0F2527A2-B4CD-4BCA-B708-5EEE4ACE3A4C}" type="presParOf" srcId="{D025B9B0-3661-4E56-A94F-B60B35E236CF}" destId="{D9470CDD-7DB7-46B8-A62C-39F3326F3A16}" srcOrd="0" destOrd="0" presId="urn:microsoft.com/office/officeart/2005/8/layout/process3"/>
    <dgm:cxn modelId="{E4CC33B8-CCC4-4692-906B-8B83B6EEBFAC}" type="presParOf" srcId="{D8DB6584-2411-4887-9D11-EAB8074BF0B5}" destId="{5FAA3318-8B48-4097-8CBF-ACB656CB11B1}" srcOrd="2" destOrd="0" presId="urn:microsoft.com/office/officeart/2005/8/layout/process3"/>
    <dgm:cxn modelId="{EE79CFA4-447F-42C7-9EFA-CA17394EA829}" type="presParOf" srcId="{5FAA3318-8B48-4097-8CBF-ACB656CB11B1}" destId="{CBB6AA25-CD5E-4082-A041-82FF86C75A72}" srcOrd="0" destOrd="0" presId="urn:microsoft.com/office/officeart/2005/8/layout/process3"/>
    <dgm:cxn modelId="{E17063EF-7AE8-4708-848C-D3A8DA71CC44}" type="presParOf" srcId="{5FAA3318-8B48-4097-8CBF-ACB656CB11B1}" destId="{60A907E3-6499-4F94-9A33-F60197446F89}" srcOrd="1" destOrd="0" presId="urn:microsoft.com/office/officeart/2005/8/layout/process3"/>
    <dgm:cxn modelId="{5A6EC5D8-BE7A-413D-8022-341D32EF564F}" type="presParOf" srcId="{5FAA3318-8B48-4097-8CBF-ACB656CB11B1}" destId="{11DE4E20-536A-4FED-9D16-D962BAA03409}" srcOrd="2" destOrd="0" presId="urn:microsoft.com/office/officeart/2005/8/layout/process3"/>
    <dgm:cxn modelId="{D3594630-33F8-4138-A15A-9FD24B7919DE}" type="presParOf" srcId="{D8DB6584-2411-4887-9D11-EAB8074BF0B5}" destId="{80FE7075-FF35-4C07-A71B-F278CFFD968B}" srcOrd="3" destOrd="0" presId="urn:microsoft.com/office/officeart/2005/8/layout/process3"/>
    <dgm:cxn modelId="{249094FB-002E-474F-8CE4-6C6B628A6800}" type="presParOf" srcId="{80FE7075-FF35-4C07-A71B-F278CFFD968B}" destId="{781CD781-79A8-4AD5-A4B1-2E42F1134531}" srcOrd="0" destOrd="0" presId="urn:microsoft.com/office/officeart/2005/8/layout/process3"/>
    <dgm:cxn modelId="{6EFF85FA-E9A9-42CF-B4B6-39ED177C2F1C}" type="presParOf" srcId="{D8DB6584-2411-4887-9D11-EAB8074BF0B5}" destId="{83EFD520-6271-4CE4-90D9-AD91A9031E73}" srcOrd="4" destOrd="0" presId="urn:microsoft.com/office/officeart/2005/8/layout/process3"/>
    <dgm:cxn modelId="{22121818-AAAA-49D6-9ECB-E8FDAEF8EB10}" type="presParOf" srcId="{83EFD520-6271-4CE4-90D9-AD91A9031E73}" destId="{9B8C6155-F992-4705-B445-FEE59585CA2D}" srcOrd="0" destOrd="0" presId="urn:microsoft.com/office/officeart/2005/8/layout/process3"/>
    <dgm:cxn modelId="{200A2714-9DFD-4228-BBCF-FF360EE870CC}" type="presParOf" srcId="{83EFD520-6271-4CE4-90D9-AD91A9031E73}" destId="{0507DBCF-0771-4FE6-BC47-2074AEE7A467}" srcOrd="1" destOrd="0" presId="urn:microsoft.com/office/officeart/2005/8/layout/process3"/>
    <dgm:cxn modelId="{D6ADF529-832F-460C-A9F1-B25F601A20E0}" type="presParOf" srcId="{83EFD520-6271-4CE4-90D9-AD91A9031E73}" destId="{F53D4834-5056-4E7A-861B-4E7D508A2A0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4EC12-0FD5-4B68-A20D-93F266EC86CC}" type="doc">
      <dgm:prSet loTypeId="urn:microsoft.com/office/officeart/2005/8/layout/hProcess11" loCatId="process" qsTypeId="urn:microsoft.com/office/officeart/2005/8/quickstyle/simple1" qsCatId="simple" csTypeId="urn:microsoft.com/office/officeart/2005/8/colors/accent1_2" csCatId="accent1" phldr="1"/>
      <dgm:spPr/>
    </dgm:pt>
    <dgm:pt modelId="{3F3DC141-B8CB-41BF-9334-B2FB68045CB2}">
      <dgm:prSet phldrT="[Text]" custT="1"/>
      <dgm:spPr/>
      <dgm:t>
        <a:bodyPr/>
        <a:lstStyle/>
        <a:p>
          <a:r>
            <a:rPr lang="en-US" sz="2400" b="1" dirty="0">
              <a:solidFill>
                <a:srgbClr val="226899"/>
              </a:solidFill>
              <a:cs typeface="Calibri"/>
            </a:rPr>
            <a:t>ASHP Summer Internship</a:t>
          </a:r>
        </a:p>
        <a:p>
          <a:r>
            <a:rPr lang="en-US" sz="1600" b="1" i="1" dirty="0">
              <a:solidFill>
                <a:schemeClr val="accent6">
                  <a:lumMod val="75000"/>
                </a:schemeClr>
              </a:solidFill>
              <a:cs typeface="Calibri"/>
            </a:rPr>
            <a:t>(End of January every year)</a:t>
          </a:r>
          <a:endParaRPr lang="en-US" sz="1900" b="1" i="1" dirty="0">
            <a:solidFill>
              <a:schemeClr val="accent6">
                <a:lumMod val="75000"/>
              </a:schemeClr>
            </a:solidFill>
            <a:cs typeface="Calibri"/>
          </a:endParaRPr>
        </a:p>
      </dgm:t>
    </dgm:pt>
    <dgm:pt modelId="{ADB8E25D-3CBF-454D-8AB4-526025FDA7C0}" type="parTrans" cxnId="{E036DC13-3734-4749-AE63-BD1B2B02C34E}">
      <dgm:prSet/>
      <dgm:spPr/>
      <dgm:t>
        <a:bodyPr/>
        <a:lstStyle/>
        <a:p>
          <a:endParaRPr lang="en-US"/>
        </a:p>
      </dgm:t>
    </dgm:pt>
    <dgm:pt modelId="{EBF86813-4AC9-4023-86F6-514E4AC1892D}" type="sibTrans" cxnId="{E036DC13-3734-4749-AE63-BD1B2B02C34E}">
      <dgm:prSet/>
      <dgm:spPr/>
      <dgm:t>
        <a:bodyPr/>
        <a:lstStyle/>
        <a:p>
          <a:endParaRPr lang="en-US"/>
        </a:p>
      </dgm:t>
    </dgm:pt>
    <dgm:pt modelId="{F963796E-7096-4A27-B2AC-E1D3FC9E768F}">
      <dgm:prSet phldrT="[Text]" custT="1"/>
      <dgm:spPr/>
      <dgm:t>
        <a:bodyPr/>
        <a:lstStyle/>
        <a:p>
          <a:r>
            <a:rPr lang="en-US" sz="2400" b="1" dirty="0">
              <a:solidFill>
                <a:srgbClr val="226899"/>
              </a:solidFill>
              <a:cs typeface="Calibri"/>
            </a:rPr>
            <a:t>Council and Executive Committee</a:t>
          </a:r>
        </a:p>
        <a:p>
          <a:r>
            <a:rPr lang="en-US" altLang="en-US" sz="1600" b="1" i="1" dirty="0">
              <a:solidFill>
                <a:schemeClr val="accent6">
                  <a:lumMod val="75000"/>
                </a:schemeClr>
              </a:solidFill>
              <a:latin typeface="+mn-lt"/>
            </a:rPr>
            <a:t>(Mid-November </a:t>
          </a:r>
        </a:p>
        <a:p>
          <a:r>
            <a:rPr lang="en-US" altLang="en-US" sz="1600" b="1" i="1" dirty="0">
              <a:solidFill>
                <a:schemeClr val="accent6">
                  <a:lumMod val="75000"/>
                </a:schemeClr>
              </a:solidFill>
              <a:latin typeface="+mn-lt"/>
            </a:rPr>
            <a:t>every year)</a:t>
          </a:r>
          <a:endParaRPr lang="en-US" sz="1600" b="1" dirty="0">
            <a:cs typeface="Calibri"/>
          </a:endParaRPr>
        </a:p>
        <a:p>
          <a:endParaRPr lang="en-US" sz="2400" b="1" dirty="0">
            <a:cs typeface="Calibri"/>
          </a:endParaRPr>
        </a:p>
      </dgm:t>
    </dgm:pt>
    <dgm:pt modelId="{D3D08EA0-4A45-4049-BEBF-6739BA02DF4A}" type="parTrans" cxnId="{B6353B65-CA79-4DA7-9A68-0D7C2C5ACA3B}">
      <dgm:prSet/>
      <dgm:spPr/>
      <dgm:t>
        <a:bodyPr/>
        <a:lstStyle/>
        <a:p>
          <a:endParaRPr lang="en-US"/>
        </a:p>
      </dgm:t>
    </dgm:pt>
    <dgm:pt modelId="{5F13C395-EDAA-40D2-8C92-EA117F61C322}" type="sibTrans" cxnId="{B6353B65-CA79-4DA7-9A68-0D7C2C5ACA3B}">
      <dgm:prSet/>
      <dgm:spPr/>
      <dgm:t>
        <a:bodyPr/>
        <a:lstStyle/>
        <a:p>
          <a:endParaRPr lang="en-US"/>
        </a:p>
      </dgm:t>
    </dgm:pt>
    <dgm:pt modelId="{B3AC0F02-0CEB-4E19-8AE2-534522E7F1FA}">
      <dgm:prSet phldrT="[Text]" custT="1"/>
      <dgm:spPr/>
      <dgm:t>
        <a:bodyPr/>
        <a:lstStyle/>
        <a:p>
          <a:r>
            <a:rPr lang="en-US" sz="2400" b="1" dirty="0">
              <a:solidFill>
                <a:srgbClr val="226899"/>
              </a:solidFill>
              <a:cs typeface="Calibri"/>
            </a:rPr>
            <a:t>APPE</a:t>
          </a:r>
          <a:endParaRPr lang="en-US" sz="2100" b="1" dirty="0">
            <a:solidFill>
              <a:srgbClr val="226899"/>
            </a:solidFill>
            <a:cs typeface="Calibri"/>
          </a:endParaRPr>
        </a:p>
        <a:p>
          <a:r>
            <a:rPr lang="en-US" altLang="en-US" sz="1600" b="1" i="1" dirty="0">
              <a:solidFill>
                <a:schemeClr val="accent6">
                  <a:lumMod val="75000"/>
                </a:schemeClr>
              </a:solidFill>
              <a:latin typeface="+mn-lt"/>
            </a:rPr>
            <a:t>(Rolling admission)</a:t>
          </a:r>
          <a:endParaRPr lang="en-US" sz="2100" b="1" dirty="0">
            <a:cs typeface="Calibri"/>
          </a:endParaRPr>
        </a:p>
      </dgm:t>
    </dgm:pt>
    <dgm:pt modelId="{C48EC56D-1069-4617-9FE1-4FB66B7C3D42}" type="parTrans" cxnId="{CB3EF073-FEC2-44BA-A3A6-8E6FE3E42F05}">
      <dgm:prSet/>
      <dgm:spPr/>
      <dgm:t>
        <a:bodyPr/>
        <a:lstStyle/>
        <a:p>
          <a:endParaRPr lang="en-US"/>
        </a:p>
      </dgm:t>
    </dgm:pt>
    <dgm:pt modelId="{73010E92-5DF2-4D5C-AC61-8A8DFB37190C}" type="sibTrans" cxnId="{CB3EF073-FEC2-44BA-A3A6-8E6FE3E42F05}">
      <dgm:prSet/>
      <dgm:spPr/>
      <dgm:t>
        <a:bodyPr/>
        <a:lstStyle/>
        <a:p>
          <a:endParaRPr lang="en-US"/>
        </a:p>
      </dgm:t>
    </dgm:pt>
    <dgm:pt modelId="{83D7CB5F-D55E-4CAA-9FC3-68608877343C}">
      <dgm:prSet phldrT="[Text]" custT="1"/>
      <dgm:spPr/>
      <dgm:t>
        <a:bodyPr/>
        <a:lstStyle/>
        <a:p>
          <a:r>
            <a:rPr lang="en-US" sz="2400" b="1" dirty="0">
              <a:solidFill>
                <a:srgbClr val="226899"/>
              </a:solidFill>
              <a:cs typeface="Calibri"/>
            </a:rPr>
            <a:t>Advisory Groups </a:t>
          </a:r>
          <a:r>
            <a:rPr lang="en-US" sz="1800" b="1" dirty="0">
              <a:cs typeface="Calibri"/>
            </a:rPr>
            <a:t> </a:t>
          </a:r>
        </a:p>
        <a:p>
          <a:r>
            <a:rPr lang="en-US" altLang="en-US" sz="1600" b="1" i="1" dirty="0">
              <a:solidFill>
                <a:schemeClr val="accent6">
                  <a:lumMod val="75000"/>
                </a:schemeClr>
              </a:solidFill>
              <a:latin typeface="+mn-lt"/>
            </a:rPr>
            <a:t>(May 1</a:t>
          </a:r>
          <a:r>
            <a:rPr lang="en-US" altLang="en-US" sz="1600" b="1" i="1" baseline="30000" dirty="0">
              <a:solidFill>
                <a:schemeClr val="accent6">
                  <a:lumMod val="75000"/>
                </a:schemeClr>
              </a:solidFill>
              <a:latin typeface="+mn-lt"/>
            </a:rPr>
            <a:t>st</a:t>
          </a:r>
          <a:r>
            <a:rPr lang="en-US" altLang="en-US" sz="1600" b="1" i="1" dirty="0">
              <a:solidFill>
                <a:schemeClr val="accent6">
                  <a:lumMod val="75000"/>
                </a:schemeClr>
              </a:solidFill>
              <a:latin typeface="+mn-lt"/>
            </a:rPr>
            <a:t>)</a:t>
          </a:r>
          <a:endParaRPr lang="en-US" sz="1600" b="1" dirty="0">
            <a:solidFill>
              <a:schemeClr val="accent6">
                <a:lumMod val="75000"/>
              </a:schemeClr>
            </a:solidFill>
            <a:cs typeface="Calibri"/>
          </a:endParaRPr>
        </a:p>
      </dgm:t>
    </dgm:pt>
    <dgm:pt modelId="{704F905B-2342-45A3-A717-70FF4DB19D6D}" type="parTrans" cxnId="{7CFD26D6-DEE4-4129-92C4-33FB3CCD1841}">
      <dgm:prSet/>
      <dgm:spPr/>
      <dgm:t>
        <a:bodyPr/>
        <a:lstStyle/>
        <a:p>
          <a:endParaRPr lang="en-US"/>
        </a:p>
      </dgm:t>
    </dgm:pt>
    <dgm:pt modelId="{16EE0E72-A02E-43E9-9B95-F3F3893BA081}" type="sibTrans" cxnId="{7CFD26D6-DEE4-4129-92C4-33FB3CCD1841}">
      <dgm:prSet/>
      <dgm:spPr/>
      <dgm:t>
        <a:bodyPr/>
        <a:lstStyle/>
        <a:p>
          <a:endParaRPr lang="en-US"/>
        </a:p>
      </dgm:t>
    </dgm:pt>
    <dgm:pt modelId="{6FDB346E-B6A1-4118-951B-339B5607A59E}" type="pres">
      <dgm:prSet presAssocID="{F214EC12-0FD5-4B68-A20D-93F266EC86CC}" presName="Name0" presStyleCnt="0">
        <dgm:presLayoutVars>
          <dgm:dir/>
          <dgm:resizeHandles val="exact"/>
        </dgm:presLayoutVars>
      </dgm:prSet>
      <dgm:spPr/>
    </dgm:pt>
    <dgm:pt modelId="{C51D7F5D-6134-4460-89F4-F03E1BBA88DC}" type="pres">
      <dgm:prSet presAssocID="{F214EC12-0FD5-4B68-A20D-93F266EC86CC}" presName="arrow" presStyleLbl="bgShp" presStyleIdx="0" presStyleCnt="1"/>
      <dgm:spPr/>
    </dgm:pt>
    <dgm:pt modelId="{E75CDD03-92D8-4504-A168-C34BD862D23F}" type="pres">
      <dgm:prSet presAssocID="{F214EC12-0FD5-4B68-A20D-93F266EC86CC}" presName="points" presStyleCnt="0"/>
      <dgm:spPr/>
    </dgm:pt>
    <dgm:pt modelId="{B78680B2-70E0-485D-B71D-69EFB70A68DD}" type="pres">
      <dgm:prSet presAssocID="{3F3DC141-B8CB-41BF-9334-B2FB68045CB2}" presName="compositeA" presStyleCnt="0"/>
      <dgm:spPr/>
    </dgm:pt>
    <dgm:pt modelId="{8B57C9EA-53CE-41DE-9219-E7B0DC941353}" type="pres">
      <dgm:prSet presAssocID="{3F3DC141-B8CB-41BF-9334-B2FB68045CB2}" presName="textA" presStyleLbl="revTx" presStyleIdx="0" presStyleCnt="4" custScaleX="112493">
        <dgm:presLayoutVars>
          <dgm:bulletEnabled val="1"/>
        </dgm:presLayoutVars>
      </dgm:prSet>
      <dgm:spPr/>
    </dgm:pt>
    <dgm:pt modelId="{3D02F351-D167-41EC-9DF7-F55C369AA3F3}" type="pres">
      <dgm:prSet presAssocID="{3F3DC141-B8CB-41BF-9334-B2FB68045CB2}" presName="circleA" presStyleLbl="node1" presStyleIdx="0" presStyleCnt="4"/>
      <dgm:spPr>
        <a:solidFill>
          <a:srgbClr val="226899"/>
        </a:solidFill>
      </dgm:spPr>
    </dgm:pt>
    <dgm:pt modelId="{2291242D-8A57-4C1F-8F50-0D48217F0E3E}" type="pres">
      <dgm:prSet presAssocID="{3F3DC141-B8CB-41BF-9334-B2FB68045CB2}" presName="spaceA" presStyleCnt="0"/>
      <dgm:spPr/>
    </dgm:pt>
    <dgm:pt modelId="{D8E6D474-9C75-4F14-8867-573E627296A1}" type="pres">
      <dgm:prSet presAssocID="{EBF86813-4AC9-4023-86F6-514E4AC1892D}" presName="space" presStyleCnt="0"/>
      <dgm:spPr/>
    </dgm:pt>
    <dgm:pt modelId="{EC09F9C0-9735-417E-97B1-1F0A87427D8F}" type="pres">
      <dgm:prSet presAssocID="{83D7CB5F-D55E-4CAA-9FC3-68608877343C}" presName="compositeB" presStyleCnt="0"/>
      <dgm:spPr/>
    </dgm:pt>
    <dgm:pt modelId="{E4976ACF-8D04-4260-B69A-F8EB768AA40A}" type="pres">
      <dgm:prSet presAssocID="{83D7CB5F-D55E-4CAA-9FC3-68608877343C}" presName="textB" presStyleLbl="revTx" presStyleIdx="1" presStyleCnt="4" custScaleX="111494" custLinFactNeighborX="-8516">
        <dgm:presLayoutVars>
          <dgm:bulletEnabled val="1"/>
        </dgm:presLayoutVars>
      </dgm:prSet>
      <dgm:spPr/>
    </dgm:pt>
    <dgm:pt modelId="{47C8F765-5E50-4253-B1F2-F60A68964785}" type="pres">
      <dgm:prSet presAssocID="{83D7CB5F-D55E-4CAA-9FC3-68608877343C}" presName="circleB" presStyleLbl="node1" presStyleIdx="1" presStyleCnt="4" custLinFactNeighborX="-32662"/>
      <dgm:spPr>
        <a:solidFill>
          <a:srgbClr val="226899"/>
        </a:solidFill>
      </dgm:spPr>
    </dgm:pt>
    <dgm:pt modelId="{4520D4E1-EDF4-4974-8532-68387D742E16}" type="pres">
      <dgm:prSet presAssocID="{83D7CB5F-D55E-4CAA-9FC3-68608877343C}" presName="spaceB" presStyleCnt="0"/>
      <dgm:spPr/>
    </dgm:pt>
    <dgm:pt modelId="{E879978D-37C8-42A7-B5A9-CA9FE8748229}" type="pres">
      <dgm:prSet presAssocID="{16EE0E72-A02E-43E9-9B95-F3F3893BA081}" presName="space" presStyleCnt="0"/>
      <dgm:spPr/>
    </dgm:pt>
    <dgm:pt modelId="{C41D4E69-4136-4F6B-A989-783F25C5F6E4}" type="pres">
      <dgm:prSet presAssocID="{F963796E-7096-4A27-B2AC-E1D3FC9E768F}" presName="compositeA" presStyleCnt="0"/>
      <dgm:spPr/>
    </dgm:pt>
    <dgm:pt modelId="{00149506-813B-43FB-BEDB-E427F25B6C53}" type="pres">
      <dgm:prSet presAssocID="{F963796E-7096-4A27-B2AC-E1D3FC9E768F}" presName="textA" presStyleLbl="revTx" presStyleIdx="2" presStyleCnt="4" custScaleX="140396" custLinFactNeighborX="-7125" custLinFactNeighborY="31129">
        <dgm:presLayoutVars>
          <dgm:bulletEnabled val="1"/>
        </dgm:presLayoutVars>
      </dgm:prSet>
      <dgm:spPr/>
    </dgm:pt>
    <dgm:pt modelId="{7DBE7942-F710-441C-98B3-F8FAD3D17D19}" type="pres">
      <dgm:prSet presAssocID="{F963796E-7096-4A27-B2AC-E1D3FC9E768F}" presName="circleA" presStyleLbl="node1" presStyleIdx="2" presStyleCnt="4" custLinFactNeighborX="-33670"/>
      <dgm:spPr>
        <a:solidFill>
          <a:srgbClr val="226899"/>
        </a:solidFill>
      </dgm:spPr>
    </dgm:pt>
    <dgm:pt modelId="{5D69BA7C-FBBC-4676-B755-550DC304827E}" type="pres">
      <dgm:prSet presAssocID="{F963796E-7096-4A27-B2AC-E1D3FC9E768F}" presName="spaceA" presStyleCnt="0"/>
      <dgm:spPr/>
    </dgm:pt>
    <dgm:pt modelId="{B5EF0142-30C6-4A6B-9859-FB5C86FFF621}" type="pres">
      <dgm:prSet presAssocID="{5F13C395-EDAA-40D2-8C92-EA117F61C322}" presName="space" presStyleCnt="0"/>
      <dgm:spPr/>
    </dgm:pt>
    <dgm:pt modelId="{F0123249-8A39-40C0-969B-FF312B01F3CD}" type="pres">
      <dgm:prSet presAssocID="{B3AC0F02-0CEB-4E19-8AE2-534522E7F1FA}" presName="compositeB" presStyleCnt="0"/>
      <dgm:spPr/>
    </dgm:pt>
    <dgm:pt modelId="{932EED97-A231-4940-8B6C-CBA7D6209ACF}" type="pres">
      <dgm:prSet presAssocID="{B3AC0F02-0CEB-4E19-8AE2-534522E7F1FA}" presName="textB" presStyleLbl="revTx" presStyleIdx="3" presStyleCnt="4" custLinFactNeighborX="-11766" custLinFactNeighborY="3192">
        <dgm:presLayoutVars>
          <dgm:bulletEnabled val="1"/>
        </dgm:presLayoutVars>
      </dgm:prSet>
      <dgm:spPr/>
    </dgm:pt>
    <dgm:pt modelId="{3562A411-39BD-4FE9-9549-B99268B7113C}" type="pres">
      <dgm:prSet presAssocID="{B3AC0F02-0CEB-4E19-8AE2-534522E7F1FA}" presName="circleB" presStyleLbl="node1" presStyleIdx="3" presStyleCnt="4" custLinFactNeighborX="-51733" custLinFactNeighborY="11242"/>
      <dgm:spPr>
        <a:solidFill>
          <a:srgbClr val="226899"/>
        </a:solidFill>
      </dgm:spPr>
    </dgm:pt>
    <dgm:pt modelId="{135DE57D-4BE6-4690-9D56-B2626874268A}" type="pres">
      <dgm:prSet presAssocID="{B3AC0F02-0CEB-4E19-8AE2-534522E7F1FA}" presName="spaceB" presStyleCnt="0"/>
      <dgm:spPr/>
    </dgm:pt>
  </dgm:ptLst>
  <dgm:cxnLst>
    <dgm:cxn modelId="{8507560E-499A-4396-A452-2F537933212F}" type="presOf" srcId="{83D7CB5F-D55E-4CAA-9FC3-68608877343C}" destId="{E4976ACF-8D04-4260-B69A-F8EB768AA40A}" srcOrd="0" destOrd="0" presId="urn:microsoft.com/office/officeart/2005/8/layout/hProcess11"/>
    <dgm:cxn modelId="{E036DC13-3734-4749-AE63-BD1B2B02C34E}" srcId="{F214EC12-0FD5-4B68-A20D-93F266EC86CC}" destId="{3F3DC141-B8CB-41BF-9334-B2FB68045CB2}" srcOrd="0" destOrd="0" parTransId="{ADB8E25D-3CBF-454D-8AB4-526025FDA7C0}" sibTransId="{EBF86813-4AC9-4023-86F6-514E4AC1892D}"/>
    <dgm:cxn modelId="{E8F64824-08F1-4BD9-968B-39BFEE7BD169}" type="presOf" srcId="{B3AC0F02-0CEB-4E19-8AE2-534522E7F1FA}" destId="{932EED97-A231-4940-8B6C-CBA7D6209ACF}" srcOrd="0" destOrd="0" presId="urn:microsoft.com/office/officeart/2005/8/layout/hProcess11"/>
    <dgm:cxn modelId="{586E6C3E-CC31-4325-9269-A605A8536D7C}" type="presOf" srcId="{F963796E-7096-4A27-B2AC-E1D3FC9E768F}" destId="{00149506-813B-43FB-BEDB-E427F25B6C53}" srcOrd="0" destOrd="0" presId="urn:microsoft.com/office/officeart/2005/8/layout/hProcess11"/>
    <dgm:cxn modelId="{D05E5B50-AFCF-44DA-901E-67E8D925DF48}" type="presOf" srcId="{3F3DC141-B8CB-41BF-9334-B2FB68045CB2}" destId="{8B57C9EA-53CE-41DE-9219-E7B0DC941353}" srcOrd="0" destOrd="0" presId="urn:microsoft.com/office/officeart/2005/8/layout/hProcess11"/>
    <dgm:cxn modelId="{B6353B65-CA79-4DA7-9A68-0D7C2C5ACA3B}" srcId="{F214EC12-0FD5-4B68-A20D-93F266EC86CC}" destId="{F963796E-7096-4A27-B2AC-E1D3FC9E768F}" srcOrd="2" destOrd="0" parTransId="{D3D08EA0-4A45-4049-BEBF-6739BA02DF4A}" sibTransId="{5F13C395-EDAA-40D2-8C92-EA117F61C322}"/>
    <dgm:cxn modelId="{CB3EF073-FEC2-44BA-A3A6-8E6FE3E42F05}" srcId="{F214EC12-0FD5-4B68-A20D-93F266EC86CC}" destId="{B3AC0F02-0CEB-4E19-8AE2-534522E7F1FA}" srcOrd="3" destOrd="0" parTransId="{C48EC56D-1069-4617-9FE1-4FB66B7C3D42}" sibTransId="{73010E92-5DF2-4D5C-AC61-8A8DFB37190C}"/>
    <dgm:cxn modelId="{7CFD26D6-DEE4-4129-92C4-33FB3CCD1841}" srcId="{F214EC12-0FD5-4B68-A20D-93F266EC86CC}" destId="{83D7CB5F-D55E-4CAA-9FC3-68608877343C}" srcOrd="1" destOrd="0" parTransId="{704F905B-2342-45A3-A717-70FF4DB19D6D}" sibTransId="{16EE0E72-A02E-43E9-9B95-F3F3893BA081}"/>
    <dgm:cxn modelId="{311767E8-51AC-4B5C-B3B6-343EFAFD6CE5}" type="presOf" srcId="{F214EC12-0FD5-4B68-A20D-93F266EC86CC}" destId="{6FDB346E-B6A1-4118-951B-339B5607A59E}" srcOrd="0" destOrd="0" presId="urn:microsoft.com/office/officeart/2005/8/layout/hProcess11"/>
    <dgm:cxn modelId="{AF2145EB-A139-4EF7-A6DC-00178B66BF0A}" type="presParOf" srcId="{6FDB346E-B6A1-4118-951B-339B5607A59E}" destId="{C51D7F5D-6134-4460-89F4-F03E1BBA88DC}" srcOrd="0" destOrd="0" presId="urn:microsoft.com/office/officeart/2005/8/layout/hProcess11"/>
    <dgm:cxn modelId="{FDD0CCD6-403C-4A7C-8E91-5761E8B22245}" type="presParOf" srcId="{6FDB346E-B6A1-4118-951B-339B5607A59E}" destId="{E75CDD03-92D8-4504-A168-C34BD862D23F}" srcOrd="1" destOrd="0" presId="urn:microsoft.com/office/officeart/2005/8/layout/hProcess11"/>
    <dgm:cxn modelId="{4A088E22-0C7B-4186-A68F-283456C36A29}" type="presParOf" srcId="{E75CDD03-92D8-4504-A168-C34BD862D23F}" destId="{B78680B2-70E0-485D-B71D-69EFB70A68DD}" srcOrd="0" destOrd="0" presId="urn:microsoft.com/office/officeart/2005/8/layout/hProcess11"/>
    <dgm:cxn modelId="{C2023AEE-9F1B-484B-8A8A-EA27CF0FD4BD}" type="presParOf" srcId="{B78680B2-70E0-485D-B71D-69EFB70A68DD}" destId="{8B57C9EA-53CE-41DE-9219-E7B0DC941353}" srcOrd="0" destOrd="0" presId="urn:microsoft.com/office/officeart/2005/8/layout/hProcess11"/>
    <dgm:cxn modelId="{FAFDF912-1124-4EAD-97B9-BDE364B5B2A1}" type="presParOf" srcId="{B78680B2-70E0-485D-B71D-69EFB70A68DD}" destId="{3D02F351-D167-41EC-9DF7-F55C369AA3F3}" srcOrd="1" destOrd="0" presId="urn:microsoft.com/office/officeart/2005/8/layout/hProcess11"/>
    <dgm:cxn modelId="{DDDEEC40-D2F5-46B8-9AB4-CB8CA92BA792}" type="presParOf" srcId="{B78680B2-70E0-485D-B71D-69EFB70A68DD}" destId="{2291242D-8A57-4C1F-8F50-0D48217F0E3E}" srcOrd="2" destOrd="0" presId="urn:microsoft.com/office/officeart/2005/8/layout/hProcess11"/>
    <dgm:cxn modelId="{B496D2EF-993A-4886-B223-F1D5C8C9921F}" type="presParOf" srcId="{E75CDD03-92D8-4504-A168-C34BD862D23F}" destId="{D8E6D474-9C75-4F14-8867-573E627296A1}" srcOrd="1" destOrd="0" presId="urn:microsoft.com/office/officeart/2005/8/layout/hProcess11"/>
    <dgm:cxn modelId="{9188CC66-D05B-4685-9E5D-07B76D82B9B2}" type="presParOf" srcId="{E75CDD03-92D8-4504-A168-C34BD862D23F}" destId="{EC09F9C0-9735-417E-97B1-1F0A87427D8F}" srcOrd="2" destOrd="0" presId="urn:microsoft.com/office/officeart/2005/8/layout/hProcess11"/>
    <dgm:cxn modelId="{C9899B82-F7DD-4E3F-8177-9FEE0E68739D}" type="presParOf" srcId="{EC09F9C0-9735-417E-97B1-1F0A87427D8F}" destId="{E4976ACF-8D04-4260-B69A-F8EB768AA40A}" srcOrd="0" destOrd="0" presId="urn:microsoft.com/office/officeart/2005/8/layout/hProcess11"/>
    <dgm:cxn modelId="{ECABDBF9-9122-48A7-976D-7542FAB13B20}" type="presParOf" srcId="{EC09F9C0-9735-417E-97B1-1F0A87427D8F}" destId="{47C8F765-5E50-4253-B1F2-F60A68964785}" srcOrd="1" destOrd="0" presId="urn:microsoft.com/office/officeart/2005/8/layout/hProcess11"/>
    <dgm:cxn modelId="{0A4A92C1-58F3-41DD-B14F-25DB5C5E7F9D}" type="presParOf" srcId="{EC09F9C0-9735-417E-97B1-1F0A87427D8F}" destId="{4520D4E1-EDF4-4974-8532-68387D742E16}" srcOrd="2" destOrd="0" presId="urn:microsoft.com/office/officeart/2005/8/layout/hProcess11"/>
    <dgm:cxn modelId="{BB562464-8AB3-43B3-B1A9-748E3018EA4E}" type="presParOf" srcId="{E75CDD03-92D8-4504-A168-C34BD862D23F}" destId="{E879978D-37C8-42A7-B5A9-CA9FE8748229}" srcOrd="3" destOrd="0" presId="urn:microsoft.com/office/officeart/2005/8/layout/hProcess11"/>
    <dgm:cxn modelId="{D30E9545-9C33-408B-8A05-D8755EF1BC30}" type="presParOf" srcId="{E75CDD03-92D8-4504-A168-C34BD862D23F}" destId="{C41D4E69-4136-4F6B-A989-783F25C5F6E4}" srcOrd="4" destOrd="0" presId="urn:microsoft.com/office/officeart/2005/8/layout/hProcess11"/>
    <dgm:cxn modelId="{57C964CF-93B2-4B4E-B651-3423A6B77A4B}" type="presParOf" srcId="{C41D4E69-4136-4F6B-A989-783F25C5F6E4}" destId="{00149506-813B-43FB-BEDB-E427F25B6C53}" srcOrd="0" destOrd="0" presId="urn:microsoft.com/office/officeart/2005/8/layout/hProcess11"/>
    <dgm:cxn modelId="{DA36BAF0-42CC-4CB3-995D-D8A193424650}" type="presParOf" srcId="{C41D4E69-4136-4F6B-A989-783F25C5F6E4}" destId="{7DBE7942-F710-441C-98B3-F8FAD3D17D19}" srcOrd="1" destOrd="0" presId="urn:microsoft.com/office/officeart/2005/8/layout/hProcess11"/>
    <dgm:cxn modelId="{C6176713-EFAE-4E9D-AABF-F9518DC45461}" type="presParOf" srcId="{C41D4E69-4136-4F6B-A989-783F25C5F6E4}" destId="{5D69BA7C-FBBC-4676-B755-550DC304827E}" srcOrd="2" destOrd="0" presId="urn:microsoft.com/office/officeart/2005/8/layout/hProcess11"/>
    <dgm:cxn modelId="{0FF227F9-E597-4B6E-905D-00E8748EC3FF}" type="presParOf" srcId="{E75CDD03-92D8-4504-A168-C34BD862D23F}" destId="{B5EF0142-30C6-4A6B-9859-FB5C86FFF621}" srcOrd="5" destOrd="0" presId="urn:microsoft.com/office/officeart/2005/8/layout/hProcess11"/>
    <dgm:cxn modelId="{476389B8-F641-4F3F-90F0-DC8697DA0031}" type="presParOf" srcId="{E75CDD03-92D8-4504-A168-C34BD862D23F}" destId="{F0123249-8A39-40C0-969B-FF312B01F3CD}" srcOrd="6" destOrd="0" presId="urn:microsoft.com/office/officeart/2005/8/layout/hProcess11"/>
    <dgm:cxn modelId="{E755459A-06F0-42E6-A157-DEBD1AA6F14C}" type="presParOf" srcId="{F0123249-8A39-40C0-969B-FF312B01F3CD}" destId="{932EED97-A231-4940-8B6C-CBA7D6209ACF}" srcOrd="0" destOrd="0" presId="urn:microsoft.com/office/officeart/2005/8/layout/hProcess11"/>
    <dgm:cxn modelId="{B105BE6C-BA69-4ED1-8B2B-1F7281C49B5A}" type="presParOf" srcId="{F0123249-8A39-40C0-969B-FF312B01F3CD}" destId="{3562A411-39BD-4FE9-9549-B99268B7113C}" srcOrd="1" destOrd="0" presId="urn:microsoft.com/office/officeart/2005/8/layout/hProcess11"/>
    <dgm:cxn modelId="{B27E7CD7-0F01-4546-B2E7-2D5047527F0F}" type="presParOf" srcId="{F0123249-8A39-40C0-969B-FF312B01F3CD}" destId="{135DE57D-4BE6-4690-9D56-B2626874268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21FEB-324E-4536-8BAC-1F4A3C70314F}">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Education and Workforce Development </a:t>
          </a:r>
        </a:p>
      </dsp:txBody>
      <dsp:txXfrm>
        <a:off x="0" y="591343"/>
        <a:ext cx="2571749" cy="1543050"/>
      </dsp:txXfrm>
    </dsp:sp>
    <dsp:sp modelId="{4FDB154C-5F30-4E00-90F4-65E37FD85F25}">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Pharmacy Management </a:t>
          </a:r>
        </a:p>
      </dsp:txBody>
      <dsp:txXfrm>
        <a:off x="2828925" y="591343"/>
        <a:ext cx="2571749" cy="1543050"/>
      </dsp:txXfrm>
    </dsp:sp>
    <dsp:sp modelId="{1B5089CC-FFED-443D-B7CA-52B825A6CBD2}">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Pharmacy Practice</a:t>
          </a:r>
        </a:p>
      </dsp:txBody>
      <dsp:txXfrm>
        <a:off x="5657849" y="591343"/>
        <a:ext cx="2571749" cy="1543050"/>
      </dsp:txXfrm>
    </dsp:sp>
    <dsp:sp modelId="{58D1A46D-E157-40DB-938D-22A703102673}">
      <dsp:nvSpPr>
        <dsp:cNvPr id="0" name=""/>
        <dsp:cNvSpPr/>
      </dsp:nvSpPr>
      <dsp:spPr>
        <a:xfrm>
          <a:off x="1414462"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Public Policy</a:t>
          </a:r>
        </a:p>
      </dsp:txBody>
      <dsp:txXfrm>
        <a:off x="1414462" y="2391569"/>
        <a:ext cx="2571749" cy="1543050"/>
      </dsp:txXfrm>
    </dsp:sp>
    <dsp:sp modelId="{FE5DE0F1-88AD-49FA-A100-7AA6DE7BFC19}">
      <dsp:nvSpPr>
        <dsp:cNvPr id="0" name=""/>
        <dsp:cNvSpPr/>
      </dsp:nvSpPr>
      <dsp:spPr>
        <a:xfrm>
          <a:off x="4243387"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Therapeutics</a:t>
          </a:r>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3B52-D7E6-4A1B-8FF1-219B0C5F7944}">
      <dsp:nvSpPr>
        <dsp:cNvPr id="0" name=""/>
        <dsp:cNvSpPr/>
      </dsp:nvSpPr>
      <dsp:spPr>
        <a:xfrm>
          <a:off x="3676" y="20642"/>
          <a:ext cx="1671510" cy="902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6"/>
              </a:solidFill>
              <a:effectLst>
                <a:outerShdw blurRad="38100" dist="38100" dir="2700000" algn="tl">
                  <a:srgbClr val="000000">
                    <a:alpha val="43137"/>
                  </a:srgbClr>
                </a:outerShdw>
              </a:effectLst>
            </a:rPr>
            <a:t>Local</a:t>
          </a:r>
        </a:p>
      </dsp:txBody>
      <dsp:txXfrm>
        <a:off x="3676" y="20642"/>
        <a:ext cx="1671510" cy="601477"/>
      </dsp:txXfrm>
    </dsp:sp>
    <dsp:sp modelId="{59507ADD-5C5B-4FA6-8EA5-6F602E3C4950}">
      <dsp:nvSpPr>
        <dsp:cNvPr id="0" name=""/>
        <dsp:cNvSpPr/>
      </dsp:nvSpPr>
      <dsp:spPr>
        <a:xfrm>
          <a:off x="346033" y="622119"/>
          <a:ext cx="1671510" cy="312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rgbClr val="226899"/>
              </a:solidFill>
              <a:latin typeface="+mn-lt"/>
            </a:rPr>
            <a:t>Become a leader in your SSHP</a:t>
          </a:r>
          <a:endParaRPr lang="en-US" sz="1700" kern="1200" dirty="0">
            <a:solidFill>
              <a:srgbClr val="226899"/>
            </a:solidFill>
          </a:endParaRPr>
        </a:p>
      </dsp:txBody>
      <dsp:txXfrm>
        <a:off x="394990" y="671076"/>
        <a:ext cx="1573596" cy="3023286"/>
      </dsp:txXfrm>
    </dsp:sp>
    <dsp:sp modelId="{D025B9B0-3661-4E56-A94F-B60B35E236CF}">
      <dsp:nvSpPr>
        <dsp:cNvPr id="0" name=""/>
        <dsp:cNvSpPr/>
      </dsp:nvSpPr>
      <dsp:spPr>
        <a:xfrm>
          <a:off x="1928581" y="113302"/>
          <a:ext cx="537197" cy="416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928581" y="196533"/>
        <a:ext cx="412350" cy="249695"/>
      </dsp:txXfrm>
    </dsp:sp>
    <dsp:sp modelId="{60A907E3-6499-4F94-9A33-F60197446F89}">
      <dsp:nvSpPr>
        <dsp:cNvPr id="0" name=""/>
        <dsp:cNvSpPr/>
      </dsp:nvSpPr>
      <dsp:spPr>
        <a:xfrm>
          <a:off x="2688766" y="20642"/>
          <a:ext cx="1671510" cy="902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6"/>
              </a:solidFill>
              <a:effectLst>
                <a:outerShdw blurRad="38100" dist="38100" dir="2700000" algn="tl">
                  <a:srgbClr val="000000">
                    <a:alpha val="43137"/>
                  </a:srgbClr>
                </a:outerShdw>
              </a:effectLst>
            </a:rPr>
            <a:t>State</a:t>
          </a:r>
        </a:p>
      </dsp:txBody>
      <dsp:txXfrm>
        <a:off x="2688766" y="20642"/>
        <a:ext cx="1671510" cy="601477"/>
      </dsp:txXfrm>
    </dsp:sp>
    <dsp:sp modelId="{11DE4E20-536A-4FED-9D16-D962BAA03409}">
      <dsp:nvSpPr>
        <dsp:cNvPr id="0" name=""/>
        <dsp:cNvSpPr/>
      </dsp:nvSpPr>
      <dsp:spPr>
        <a:xfrm>
          <a:off x="3031123" y="622119"/>
          <a:ext cx="1671510" cy="312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rgbClr val="226899"/>
              </a:solidFill>
              <a:latin typeface="+mn-lt"/>
            </a:rPr>
            <a:t>Join and participate in your state affiliate</a:t>
          </a:r>
          <a:endParaRPr lang="en-US" sz="1700" kern="1200" dirty="0">
            <a:solidFill>
              <a:srgbClr val="226899"/>
            </a:solidFill>
          </a:endParaRPr>
        </a:p>
        <a:p>
          <a:pPr marL="171450" lvl="1" indent="-171450" algn="l" defTabSz="755650">
            <a:lnSpc>
              <a:spcPct val="90000"/>
            </a:lnSpc>
            <a:spcBef>
              <a:spcPct val="0"/>
            </a:spcBef>
            <a:spcAft>
              <a:spcPct val="15000"/>
            </a:spcAft>
            <a:buChar char="•"/>
          </a:pPr>
          <a:r>
            <a:rPr lang="en-US" sz="1700" kern="1200" dirty="0">
              <a:solidFill>
                <a:srgbClr val="226899"/>
              </a:solidFill>
              <a:latin typeface="+mn-lt"/>
            </a:rPr>
            <a:t>Volunteer at meetings</a:t>
          </a:r>
          <a:endParaRPr lang="en-US" sz="1700" kern="1200" dirty="0">
            <a:solidFill>
              <a:srgbClr val="226899"/>
            </a:solidFill>
          </a:endParaRPr>
        </a:p>
        <a:p>
          <a:pPr marL="171450" lvl="1" indent="-171450" algn="l" defTabSz="755650">
            <a:lnSpc>
              <a:spcPct val="90000"/>
            </a:lnSpc>
            <a:spcBef>
              <a:spcPct val="0"/>
            </a:spcBef>
            <a:spcAft>
              <a:spcPct val="15000"/>
            </a:spcAft>
            <a:buChar char="•"/>
          </a:pPr>
          <a:r>
            <a:rPr lang="en-US" sz="1700" kern="1200" dirty="0">
              <a:solidFill>
                <a:srgbClr val="226899"/>
              </a:solidFill>
              <a:latin typeface="+mn-lt"/>
            </a:rPr>
            <a:t>Organize outreach projects</a:t>
          </a:r>
          <a:endParaRPr lang="en-US" sz="1700" kern="1200" dirty="0">
            <a:solidFill>
              <a:srgbClr val="226899"/>
            </a:solidFill>
          </a:endParaRPr>
        </a:p>
        <a:p>
          <a:pPr marL="171450" lvl="1" indent="-171450" algn="l" defTabSz="755650">
            <a:lnSpc>
              <a:spcPct val="90000"/>
            </a:lnSpc>
            <a:spcBef>
              <a:spcPct val="0"/>
            </a:spcBef>
            <a:spcAft>
              <a:spcPct val="15000"/>
            </a:spcAft>
            <a:buChar char="•"/>
          </a:pPr>
          <a:r>
            <a:rPr lang="en-US" sz="1700" kern="1200" dirty="0">
              <a:solidFill>
                <a:srgbClr val="226899"/>
              </a:solidFill>
              <a:latin typeface="+mn-lt"/>
            </a:rPr>
            <a:t>Help new alumni</a:t>
          </a:r>
          <a:endParaRPr lang="en-US" sz="1700" kern="1200" dirty="0">
            <a:solidFill>
              <a:srgbClr val="226899"/>
            </a:solidFill>
          </a:endParaRPr>
        </a:p>
      </dsp:txBody>
      <dsp:txXfrm>
        <a:off x="3080080" y="671076"/>
        <a:ext cx="1573596" cy="3023286"/>
      </dsp:txXfrm>
    </dsp:sp>
    <dsp:sp modelId="{80FE7075-FF35-4C07-A71B-F278CFFD968B}">
      <dsp:nvSpPr>
        <dsp:cNvPr id="0" name=""/>
        <dsp:cNvSpPr/>
      </dsp:nvSpPr>
      <dsp:spPr>
        <a:xfrm>
          <a:off x="4613671" y="113302"/>
          <a:ext cx="537197" cy="416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613671" y="196533"/>
        <a:ext cx="412350" cy="249695"/>
      </dsp:txXfrm>
    </dsp:sp>
    <dsp:sp modelId="{0507DBCF-0771-4FE6-BC47-2074AEE7A467}">
      <dsp:nvSpPr>
        <dsp:cNvPr id="0" name=""/>
        <dsp:cNvSpPr/>
      </dsp:nvSpPr>
      <dsp:spPr>
        <a:xfrm>
          <a:off x="5373856" y="20642"/>
          <a:ext cx="1671510" cy="902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6"/>
              </a:solidFill>
              <a:effectLst>
                <a:outerShdw blurRad="38100" dist="38100" dir="2700000" algn="tl">
                  <a:srgbClr val="000000">
                    <a:alpha val="43137"/>
                  </a:srgbClr>
                </a:outerShdw>
              </a:effectLst>
            </a:rPr>
            <a:t>National</a:t>
          </a:r>
        </a:p>
      </dsp:txBody>
      <dsp:txXfrm>
        <a:off x="5373856" y="20642"/>
        <a:ext cx="1671510" cy="601477"/>
      </dsp:txXfrm>
    </dsp:sp>
    <dsp:sp modelId="{F53D4834-5056-4E7A-861B-4E7D508A2A0E}">
      <dsp:nvSpPr>
        <dsp:cNvPr id="0" name=""/>
        <dsp:cNvSpPr/>
      </dsp:nvSpPr>
      <dsp:spPr>
        <a:xfrm>
          <a:off x="5716213" y="622119"/>
          <a:ext cx="1671510" cy="3121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rgbClr val="226899"/>
              </a:solidFill>
              <a:latin typeface="+mn-lt"/>
            </a:rPr>
            <a:t>Apply to be on an Advisory Group, Executive Committee, Council, etc.</a:t>
          </a:r>
          <a:endParaRPr lang="en-US" sz="1700" kern="1200" dirty="0">
            <a:solidFill>
              <a:srgbClr val="226899"/>
            </a:solidFill>
          </a:endParaRPr>
        </a:p>
      </dsp:txBody>
      <dsp:txXfrm>
        <a:off x="5765170" y="671076"/>
        <a:ext cx="1573596" cy="302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D7F5D-6134-4460-89F4-F03E1BBA88DC}">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7C9EA-53CE-41DE-9219-E7B0DC941353}">
      <dsp:nvSpPr>
        <dsp:cNvPr id="0" name=""/>
        <dsp:cNvSpPr/>
      </dsp:nvSpPr>
      <dsp:spPr>
        <a:xfrm>
          <a:off x="1870" y="0"/>
          <a:ext cx="1737179"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226899"/>
              </a:solidFill>
              <a:cs typeface="Calibri"/>
            </a:rPr>
            <a:t>ASHP Summer Internship</a:t>
          </a:r>
        </a:p>
        <a:p>
          <a:pPr marL="0" lvl="0" indent="0" algn="ctr" defTabSz="1066800">
            <a:lnSpc>
              <a:spcPct val="90000"/>
            </a:lnSpc>
            <a:spcBef>
              <a:spcPct val="0"/>
            </a:spcBef>
            <a:spcAft>
              <a:spcPct val="35000"/>
            </a:spcAft>
            <a:buNone/>
          </a:pPr>
          <a:r>
            <a:rPr lang="en-US" sz="1600" b="1" i="1" kern="1200" dirty="0">
              <a:solidFill>
                <a:schemeClr val="accent6">
                  <a:lumMod val="75000"/>
                </a:schemeClr>
              </a:solidFill>
              <a:cs typeface="Calibri"/>
            </a:rPr>
            <a:t>(End of January every year)</a:t>
          </a:r>
          <a:endParaRPr lang="en-US" sz="1900" b="1" i="1" kern="1200" dirty="0">
            <a:solidFill>
              <a:schemeClr val="accent6">
                <a:lumMod val="75000"/>
              </a:schemeClr>
            </a:solidFill>
            <a:cs typeface="Calibri"/>
          </a:endParaRPr>
        </a:p>
      </dsp:txBody>
      <dsp:txXfrm>
        <a:off x="1870" y="0"/>
        <a:ext cx="1737179" cy="1810385"/>
      </dsp:txXfrm>
    </dsp:sp>
    <dsp:sp modelId="{3D02F351-D167-41EC-9DF7-F55C369AA3F3}">
      <dsp:nvSpPr>
        <dsp:cNvPr id="0" name=""/>
        <dsp:cNvSpPr/>
      </dsp:nvSpPr>
      <dsp:spPr>
        <a:xfrm>
          <a:off x="644162" y="2036683"/>
          <a:ext cx="452596" cy="452596"/>
        </a:xfrm>
        <a:prstGeom prst="ellipse">
          <a:avLst/>
        </a:prstGeom>
        <a:solidFill>
          <a:srgbClr val="2268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76ACF-8D04-4260-B69A-F8EB768AA40A}">
      <dsp:nvSpPr>
        <dsp:cNvPr id="0" name=""/>
        <dsp:cNvSpPr/>
      </dsp:nvSpPr>
      <dsp:spPr>
        <a:xfrm>
          <a:off x="1684754" y="2715577"/>
          <a:ext cx="17217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226899"/>
              </a:solidFill>
              <a:cs typeface="Calibri"/>
            </a:rPr>
            <a:t>Advisory Groups </a:t>
          </a:r>
          <a:r>
            <a:rPr lang="en-US" sz="1800" b="1" kern="1200" dirty="0">
              <a:cs typeface="Calibri"/>
            </a:rPr>
            <a:t> </a:t>
          </a:r>
        </a:p>
        <a:p>
          <a:pPr marL="0" lvl="0" indent="0" algn="ctr" defTabSz="1066800">
            <a:lnSpc>
              <a:spcPct val="90000"/>
            </a:lnSpc>
            <a:spcBef>
              <a:spcPct val="0"/>
            </a:spcBef>
            <a:spcAft>
              <a:spcPct val="35000"/>
            </a:spcAft>
            <a:buNone/>
          </a:pPr>
          <a:r>
            <a:rPr lang="en-US" altLang="en-US" sz="1600" b="1" i="1" kern="1200" dirty="0">
              <a:solidFill>
                <a:schemeClr val="accent6">
                  <a:lumMod val="75000"/>
                </a:schemeClr>
              </a:solidFill>
              <a:latin typeface="+mn-lt"/>
            </a:rPr>
            <a:t>(May 1</a:t>
          </a:r>
          <a:r>
            <a:rPr lang="en-US" altLang="en-US" sz="1600" b="1" i="1" kern="1200" baseline="30000" dirty="0">
              <a:solidFill>
                <a:schemeClr val="accent6">
                  <a:lumMod val="75000"/>
                </a:schemeClr>
              </a:solidFill>
              <a:latin typeface="+mn-lt"/>
            </a:rPr>
            <a:t>st</a:t>
          </a:r>
          <a:r>
            <a:rPr lang="en-US" altLang="en-US" sz="1600" b="1" i="1" kern="1200" dirty="0">
              <a:solidFill>
                <a:schemeClr val="accent6">
                  <a:lumMod val="75000"/>
                </a:schemeClr>
              </a:solidFill>
              <a:latin typeface="+mn-lt"/>
            </a:rPr>
            <a:t>)</a:t>
          </a:r>
          <a:endParaRPr lang="en-US" sz="1600" b="1" kern="1200" dirty="0">
            <a:solidFill>
              <a:schemeClr val="accent6">
                <a:lumMod val="75000"/>
              </a:schemeClr>
            </a:solidFill>
            <a:cs typeface="Calibri"/>
          </a:endParaRPr>
        </a:p>
      </dsp:txBody>
      <dsp:txXfrm>
        <a:off x="1684754" y="2715577"/>
        <a:ext cx="1721752" cy="1810385"/>
      </dsp:txXfrm>
    </dsp:sp>
    <dsp:sp modelId="{47C8F765-5E50-4253-B1F2-F60A68964785}">
      <dsp:nvSpPr>
        <dsp:cNvPr id="0" name=""/>
        <dsp:cNvSpPr/>
      </dsp:nvSpPr>
      <dsp:spPr>
        <a:xfrm>
          <a:off x="2303013" y="2036683"/>
          <a:ext cx="452596" cy="452596"/>
        </a:xfrm>
        <a:prstGeom prst="ellipse">
          <a:avLst/>
        </a:prstGeom>
        <a:solidFill>
          <a:srgbClr val="2268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49506-813B-43FB-BEDB-E427F25B6C53}">
      <dsp:nvSpPr>
        <dsp:cNvPr id="0" name=""/>
        <dsp:cNvSpPr/>
      </dsp:nvSpPr>
      <dsp:spPr>
        <a:xfrm>
          <a:off x="3505199" y="563554"/>
          <a:ext cx="216807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solidFill>
                <a:srgbClr val="226899"/>
              </a:solidFill>
              <a:cs typeface="Calibri"/>
            </a:rPr>
            <a:t>Council and Executive Committee</a:t>
          </a:r>
        </a:p>
        <a:p>
          <a:pPr marL="0" lvl="0" indent="0" algn="ctr" defTabSz="1066800">
            <a:lnSpc>
              <a:spcPct val="90000"/>
            </a:lnSpc>
            <a:spcBef>
              <a:spcPct val="0"/>
            </a:spcBef>
            <a:spcAft>
              <a:spcPct val="35000"/>
            </a:spcAft>
            <a:buNone/>
          </a:pPr>
          <a:r>
            <a:rPr lang="en-US" altLang="en-US" sz="1600" b="1" i="1" kern="1200" dirty="0">
              <a:solidFill>
                <a:schemeClr val="accent6">
                  <a:lumMod val="75000"/>
                </a:schemeClr>
              </a:solidFill>
              <a:latin typeface="+mn-lt"/>
            </a:rPr>
            <a:t>(Mid-November </a:t>
          </a:r>
        </a:p>
        <a:p>
          <a:pPr marL="0" lvl="0" indent="0" algn="ctr" defTabSz="1066800">
            <a:lnSpc>
              <a:spcPct val="90000"/>
            </a:lnSpc>
            <a:spcBef>
              <a:spcPct val="0"/>
            </a:spcBef>
            <a:spcAft>
              <a:spcPct val="35000"/>
            </a:spcAft>
            <a:buNone/>
          </a:pPr>
          <a:r>
            <a:rPr lang="en-US" altLang="en-US" sz="1600" b="1" i="1" kern="1200" dirty="0">
              <a:solidFill>
                <a:schemeClr val="accent6">
                  <a:lumMod val="75000"/>
                </a:schemeClr>
              </a:solidFill>
              <a:latin typeface="+mn-lt"/>
            </a:rPr>
            <a:t>every year)</a:t>
          </a:r>
          <a:endParaRPr lang="en-US" sz="1600" b="1" kern="1200" dirty="0">
            <a:cs typeface="Calibri"/>
          </a:endParaRPr>
        </a:p>
        <a:p>
          <a:pPr marL="0" lvl="0" indent="0" algn="ctr" defTabSz="1066800">
            <a:lnSpc>
              <a:spcPct val="90000"/>
            </a:lnSpc>
            <a:spcBef>
              <a:spcPct val="0"/>
            </a:spcBef>
            <a:spcAft>
              <a:spcPct val="35000"/>
            </a:spcAft>
            <a:buNone/>
          </a:pPr>
          <a:endParaRPr lang="en-US" sz="2400" b="1" kern="1200" dirty="0">
            <a:cs typeface="Calibri"/>
          </a:endParaRPr>
        </a:p>
      </dsp:txBody>
      <dsp:txXfrm>
        <a:off x="3505199" y="563554"/>
        <a:ext cx="2168072" cy="1810385"/>
      </dsp:txXfrm>
    </dsp:sp>
    <dsp:sp modelId="{7DBE7942-F710-441C-98B3-F8FAD3D17D19}">
      <dsp:nvSpPr>
        <dsp:cNvPr id="0" name=""/>
        <dsp:cNvSpPr/>
      </dsp:nvSpPr>
      <dsp:spPr>
        <a:xfrm>
          <a:off x="4320577" y="2036683"/>
          <a:ext cx="452596" cy="452596"/>
        </a:xfrm>
        <a:prstGeom prst="ellipse">
          <a:avLst/>
        </a:prstGeom>
        <a:solidFill>
          <a:srgbClr val="2268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2EED97-A231-4940-8B6C-CBA7D6209ACF}">
      <dsp:nvSpPr>
        <dsp:cNvPr id="0" name=""/>
        <dsp:cNvSpPr/>
      </dsp:nvSpPr>
      <dsp:spPr>
        <a:xfrm>
          <a:off x="5678816" y="2715577"/>
          <a:ext cx="154425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rgbClr val="226899"/>
              </a:solidFill>
              <a:cs typeface="Calibri"/>
            </a:rPr>
            <a:t>APPE</a:t>
          </a:r>
          <a:endParaRPr lang="en-US" sz="2100" b="1" kern="1200" dirty="0">
            <a:solidFill>
              <a:srgbClr val="226899"/>
            </a:solidFill>
            <a:cs typeface="Calibri"/>
          </a:endParaRPr>
        </a:p>
        <a:p>
          <a:pPr marL="0" lvl="0" indent="0" algn="ctr" defTabSz="1066800">
            <a:lnSpc>
              <a:spcPct val="90000"/>
            </a:lnSpc>
            <a:spcBef>
              <a:spcPct val="0"/>
            </a:spcBef>
            <a:spcAft>
              <a:spcPct val="35000"/>
            </a:spcAft>
            <a:buNone/>
          </a:pPr>
          <a:r>
            <a:rPr lang="en-US" altLang="en-US" sz="1600" b="1" i="1" kern="1200" dirty="0">
              <a:solidFill>
                <a:schemeClr val="accent6">
                  <a:lumMod val="75000"/>
                </a:schemeClr>
              </a:solidFill>
              <a:latin typeface="+mn-lt"/>
            </a:rPr>
            <a:t>(Rolling admission)</a:t>
          </a:r>
          <a:endParaRPr lang="en-US" sz="2100" b="1" kern="1200" dirty="0">
            <a:cs typeface="Calibri"/>
          </a:endParaRPr>
        </a:p>
      </dsp:txBody>
      <dsp:txXfrm>
        <a:off x="5678816" y="2715577"/>
        <a:ext cx="1544255" cy="1810385"/>
      </dsp:txXfrm>
    </dsp:sp>
    <dsp:sp modelId="{3562A411-39BD-4FE9-9549-B99268B7113C}">
      <dsp:nvSpPr>
        <dsp:cNvPr id="0" name=""/>
        <dsp:cNvSpPr/>
      </dsp:nvSpPr>
      <dsp:spPr>
        <a:xfrm>
          <a:off x="6172201" y="2087564"/>
          <a:ext cx="452596" cy="452596"/>
        </a:xfrm>
        <a:prstGeom prst="ellipse">
          <a:avLst/>
        </a:prstGeom>
        <a:solidFill>
          <a:srgbClr val="2268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9A53951-E5A9-44AB-BDE6-7EA87FC19A95}" type="datetimeFigureOut">
              <a:rPr lang="en-US" smtClean="0"/>
              <a:t>10/22/19</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A9E9CA9-D681-4219-BFCC-76D50973F1AE}" type="slidenum">
              <a:rPr lang="en-US" smtClean="0"/>
              <a:t>‹#›</a:t>
            </a:fld>
            <a:endParaRPr lang="en-US" dirty="0"/>
          </a:p>
        </p:txBody>
      </p:sp>
    </p:spTree>
    <p:extLst>
      <p:ext uri="{BB962C8B-B14F-4D97-AF65-F5344CB8AC3E}">
        <p14:creationId xmlns:p14="http://schemas.microsoft.com/office/powerpoint/2010/main" val="324733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CE46592-7449-4A90-A730-315E3FF05574}" type="datetimeFigureOut">
              <a:rPr lang="en-US" smtClean="0"/>
              <a:t>10/22/19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4428F42-45B6-4F37-9716-384BA382DF97}" type="slidenum">
              <a:rPr lang="en-US" smtClean="0"/>
              <a:t>‹#›</a:t>
            </a:fld>
            <a:endParaRPr lang="en-US" dirty="0"/>
          </a:p>
        </p:txBody>
      </p:sp>
    </p:spTree>
    <p:extLst>
      <p:ext uri="{BB962C8B-B14F-4D97-AF65-F5344CB8AC3E}">
        <p14:creationId xmlns:p14="http://schemas.microsoft.com/office/powerpoint/2010/main" val="269975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FA3A7-0829-4587-A2E1-73A620804C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21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85AA4-5F4D-4EE4-96EC-7F6DB249AC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85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229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85AA4-5F4D-4EE4-96EC-7F6DB249AC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42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85AA4-5F4D-4EE4-96EC-7F6DB249AC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15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B85AA4-5F4D-4EE4-96EC-7F6DB249AC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221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992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82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40BBE0-2E32-41DF-AA50-49DC3CF29FFB}" type="slidenum">
              <a:rPr lang="en-US" altLang="en-US" smtClean="0"/>
              <a:pPr eaLnBrk="1" hangingPunct="1">
                <a:spcBef>
                  <a:spcPct val="0"/>
                </a:spcBef>
              </a:pPr>
              <a:t>25</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charset="0"/>
              <a:cs typeface="Arial"/>
            </a:endParaRPr>
          </a:p>
        </p:txBody>
      </p:sp>
    </p:spTree>
    <p:extLst>
      <p:ext uri="{BB962C8B-B14F-4D97-AF65-F5344CB8AC3E}">
        <p14:creationId xmlns:p14="http://schemas.microsoft.com/office/powerpoint/2010/main" val="75823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recommending bodies </a:t>
            </a:r>
          </a:p>
          <a:p>
            <a:r>
              <a:rPr lang="en-US" dirty="0"/>
              <a:t>-each council has 1 appointed student member</a:t>
            </a:r>
          </a:p>
          <a:p>
            <a:r>
              <a:rPr lang="en-US" dirty="0"/>
              <a:t>-Policy Week occurs each September where the members of the councils get together to review policies and recommend changes and/or new policies for the HOD to review. </a:t>
            </a:r>
          </a:p>
          <a:p>
            <a:endParaRPr lang="en-US" dirty="0">
              <a:cs typeface="Calibri"/>
            </a:endParaRPr>
          </a:p>
        </p:txBody>
      </p:sp>
      <p:sp>
        <p:nvSpPr>
          <p:cNvPr id="4" name="Slide Number Placeholder 3"/>
          <p:cNvSpPr>
            <a:spLocks noGrp="1"/>
          </p:cNvSpPr>
          <p:nvPr>
            <p:ph type="sldNum" sz="quarter" idx="10"/>
          </p:nvPr>
        </p:nvSpPr>
        <p:spPr/>
        <p:txBody>
          <a:bodyPr/>
          <a:lstStyle/>
          <a:p>
            <a:fld id="{1F4FA3A7-0829-4587-A2E1-73A620804C36}" type="slidenum">
              <a:rPr lang="en-US" smtClean="0"/>
              <a:t>28</a:t>
            </a:fld>
            <a:endParaRPr lang="en-US" dirty="0"/>
          </a:p>
        </p:txBody>
      </p:sp>
    </p:spTree>
    <p:extLst>
      <p:ext uri="{BB962C8B-B14F-4D97-AF65-F5344CB8AC3E}">
        <p14:creationId xmlns:p14="http://schemas.microsoft.com/office/powerpoint/2010/main" val="68336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10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59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FA3A7-0829-4587-A2E1-73A620804C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12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4F7551-ED13-496A-B8F3-E6EF80396CA2}" type="slidenum">
              <a:rPr lang="en-US" altLang="en-US" smtClean="0"/>
              <a:pPr eaLnBrk="1" hangingPunct="1">
                <a:spcBef>
                  <a:spcPct val="0"/>
                </a:spcBef>
              </a:pPr>
              <a:t>3</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rPr>
              <a:t>Use this slide to insert information about your school-level Clinical Skills Competition. To achieve ASHP-SSHP recognition, student societies are required to hold one school-level Clinical Skills Competition and send one team of two students to the CSC at the Midyear Clinical Meeting. If your society is not yet recognized by ASHP and you have a Clinical Skills Competition, use this slide to put in specific details about the event.</a:t>
            </a:r>
          </a:p>
          <a:p>
            <a:pPr eaLnBrk="1" hangingPunct="1"/>
            <a:endParaRPr lang="en-US" altLang="en-US" dirty="0">
              <a:latin typeface="Arial" charset="0"/>
            </a:endParaRPr>
          </a:p>
          <a:p>
            <a:pPr eaLnBrk="1" hangingPunct="1"/>
            <a:endParaRPr lang="en-US" altLang="en-US" dirty="0">
              <a:latin typeface="Arial" charset="0"/>
            </a:endParaRPr>
          </a:p>
        </p:txBody>
      </p:sp>
    </p:spTree>
    <p:extLst>
      <p:ext uri="{BB962C8B-B14F-4D97-AF65-F5344CB8AC3E}">
        <p14:creationId xmlns:p14="http://schemas.microsoft.com/office/powerpoint/2010/main" val="81443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7EED6-ABD9-4F86-B718-F5EFA7D432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51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15B5E1-D761-4E9B-B742-67A8A28BF8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65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53B1E1-5011-4FB2-A606-93139B2E77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890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B65A7-F9C8-4E19-85F4-F38613654F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26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pitchFamily="18" charset="0"/>
              </a:defRPr>
            </a:lvl1pPr>
            <a:lvl2pPr marL="743101" indent="-285808" algn="ctr" eaLnBrk="0" hangingPunct="0">
              <a:defRPr sz="2400">
                <a:solidFill>
                  <a:schemeClr val="tx1"/>
                </a:solidFill>
                <a:latin typeface="Times" pitchFamily="18" charset="0"/>
              </a:defRPr>
            </a:lvl2pPr>
            <a:lvl3pPr marL="1143232" indent="-228646" algn="ctr" eaLnBrk="0" hangingPunct="0">
              <a:defRPr sz="2400">
                <a:solidFill>
                  <a:schemeClr val="tx1"/>
                </a:solidFill>
                <a:latin typeface="Times" pitchFamily="18" charset="0"/>
              </a:defRPr>
            </a:lvl3pPr>
            <a:lvl4pPr marL="1600524" indent="-228646" algn="ctr" eaLnBrk="0" hangingPunct="0">
              <a:defRPr sz="2400">
                <a:solidFill>
                  <a:schemeClr val="tx1"/>
                </a:solidFill>
                <a:latin typeface="Times" pitchFamily="18" charset="0"/>
              </a:defRPr>
            </a:lvl4pPr>
            <a:lvl5pPr marL="2057817" indent="-228646" algn="ctr" eaLnBrk="0" hangingPunct="0">
              <a:defRPr sz="2400">
                <a:solidFill>
                  <a:schemeClr val="tx1"/>
                </a:solidFill>
                <a:latin typeface="Times" pitchFamily="18" charset="0"/>
              </a:defRPr>
            </a:lvl5pPr>
            <a:lvl6pPr marL="2515113" indent="-228646" algn="ctr" eaLnBrk="0" fontAlgn="base" hangingPunct="0">
              <a:spcBef>
                <a:spcPct val="0"/>
              </a:spcBef>
              <a:spcAft>
                <a:spcPct val="0"/>
              </a:spcAft>
              <a:defRPr sz="2400">
                <a:solidFill>
                  <a:schemeClr val="tx1"/>
                </a:solidFill>
                <a:latin typeface="Times" pitchFamily="18" charset="0"/>
              </a:defRPr>
            </a:lvl6pPr>
            <a:lvl7pPr marL="2972404" indent="-228646" algn="ctr" eaLnBrk="0" fontAlgn="base" hangingPunct="0">
              <a:spcBef>
                <a:spcPct val="0"/>
              </a:spcBef>
              <a:spcAft>
                <a:spcPct val="0"/>
              </a:spcAft>
              <a:defRPr sz="2400">
                <a:solidFill>
                  <a:schemeClr val="tx1"/>
                </a:solidFill>
                <a:latin typeface="Times" pitchFamily="18" charset="0"/>
              </a:defRPr>
            </a:lvl7pPr>
            <a:lvl8pPr marL="3429697" indent="-228646" algn="ctr" eaLnBrk="0" fontAlgn="base" hangingPunct="0">
              <a:spcBef>
                <a:spcPct val="0"/>
              </a:spcBef>
              <a:spcAft>
                <a:spcPct val="0"/>
              </a:spcAft>
              <a:defRPr sz="2400">
                <a:solidFill>
                  <a:schemeClr val="tx1"/>
                </a:solidFill>
                <a:latin typeface="Times" pitchFamily="18" charset="0"/>
              </a:defRPr>
            </a:lvl8pPr>
            <a:lvl9pPr marL="3886990" indent="-228646" algn="ctr" eaLnBrk="0" fontAlgn="base" hangingPunct="0">
              <a:spcBef>
                <a:spcPct val="0"/>
              </a:spcBef>
              <a:spcAft>
                <a:spcPct val="0"/>
              </a:spcAft>
              <a:defRPr sz="2400">
                <a:solidFill>
                  <a:schemeClr val="tx1"/>
                </a:solidFill>
                <a:latin typeface="Times"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BD2D6A-3684-4796-8046-3224D16F5AE4}"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10595" name="Rectangle 2"/>
          <p:cNvSpPr>
            <a:spLocks noGrp="1" noRot="1" noChangeAspect="1" noChangeArrowheads="1" noTextEdit="1"/>
          </p:cNvSpPr>
          <p:nvPr>
            <p:ph type="sldImg"/>
          </p:nvPr>
        </p:nvSpPr>
        <p:spPr bwMode="auto">
          <a:xfrm>
            <a:off x="1185863"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702310" y="4421822"/>
            <a:ext cx="5620106" cy="4190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latin typeface="Arial" charset="0"/>
            </a:endParaRPr>
          </a:p>
          <a:p>
            <a:pPr eaLnBrk="1" hangingPunct="1"/>
            <a:endParaRPr lang="en-US" altLang="en-US" dirty="0">
              <a:latin typeface="Arial" charset="0"/>
            </a:endParaRPr>
          </a:p>
        </p:txBody>
      </p:sp>
    </p:spTree>
    <p:extLst>
      <p:ext uri="{BB962C8B-B14F-4D97-AF65-F5344CB8AC3E}">
        <p14:creationId xmlns:p14="http://schemas.microsoft.com/office/powerpoint/2010/main" val="2492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F91F1-F051-4871-8882-165CE92474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43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7-mi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197225"/>
            <a:ext cx="7772400" cy="1470025"/>
          </a:xfrm>
        </p:spPr>
        <p:txBody>
          <a:bodyPr/>
          <a:lstStyle>
            <a:lvl1pPr>
              <a:defRPr b="1">
                <a:solidFill>
                  <a:srgbClr val="F37A2B"/>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762000"/>
          </a:xfrm>
        </p:spPr>
        <p:txBody>
          <a:bodyPr/>
          <a:lstStyle>
            <a:lvl1pPr marL="0" indent="0" algn="ctr">
              <a:buNone/>
              <a:defRPr>
                <a:solidFill>
                  <a:srgbClr val="226899"/>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solidFill>
                  <a:srgbClr val="1065B5"/>
                </a:solidFill>
                <a:latin typeface="Arial" pitchFamily="34" charset="0"/>
                <a:cs typeface="Arial" pitchFamily="34" charset="0"/>
              </a:defRPr>
            </a:lvl1pPr>
          </a:lstStyle>
          <a:p>
            <a:fld id="{4AFEB89D-6EC3-4C8D-BE72-38B449707DC0}" type="datetimeFigureOut">
              <a:rPr lang="en-US" smtClean="0"/>
              <a:pPr/>
              <a:t>10/22/19</a:t>
            </a:fld>
            <a:endParaRPr lang="en-US" dirty="0"/>
          </a:p>
        </p:txBody>
      </p:sp>
    </p:spTree>
    <p:extLst>
      <p:ext uri="{BB962C8B-B14F-4D97-AF65-F5344CB8AC3E}">
        <p14:creationId xmlns:p14="http://schemas.microsoft.com/office/powerpoint/2010/main" val="23900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7-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197225"/>
            <a:ext cx="7772400" cy="1470025"/>
          </a:xfrm>
        </p:spPr>
        <p:txBody>
          <a:bodyPr/>
          <a:lstStyle>
            <a:lvl1pPr>
              <a:defRPr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762000"/>
          </a:xfrm>
        </p:spPr>
        <p:txBody>
          <a:bodyPr/>
          <a:lstStyle>
            <a:lvl1pPr marL="0" indent="0" algn="ctr">
              <a:buNone/>
              <a:defRPr>
                <a:solidFill>
                  <a:srgbClr val="226899"/>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solidFill>
                  <a:srgbClr val="1065B5"/>
                </a:solidFill>
                <a:latin typeface="Arial" pitchFamily="34" charset="0"/>
                <a:cs typeface="Arial" pitchFamily="34" charset="0"/>
              </a:defRPr>
            </a:lvl1pPr>
          </a:lstStyle>
          <a:p>
            <a:fld id="{22BFD7A8-2FC7-43B9-89F2-5A69A3057046}" type="datetimeFigureOut">
              <a:rPr lang="en-US" smtClean="0"/>
              <a:pPr/>
              <a:t>10/22/19</a:t>
            </a:fld>
            <a:endParaRPr lang="en-US" dirty="0"/>
          </a:p>
        </p:txBody>
      </p:sp>
    </p:spTree>
    <p:extLst>
      <p:ext uri="{BB962C8B-B14F-4D97-AF65-F5344CB8AC3E}">
        <p14:creationId xmlns:p14="http://schemas.microsoft.com/office/powerpoint/2010/main" val="339405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37A2B"/>
              </a:buClr>
              <a:defRPr>
                <a:solidFill>
                  <a:srgbClr val="226899"/>
                </a:solidFill>
                <a:latin typeface="Arial" pitchFamily="34" charset="0"/>
                <a:cs typeface="Arial" pitchFamily="34" charset="0"/>
              </a:defRPr>
            </a:lvl1pPr>
            <a:lvl2pPr>
              <a:buClr>
                <a:srgbClr val="F37A2B"/>
              </a:buClr>
              <a:defRPr>
                <a:solidFill>
                  <a:srgbClr val="226899"/>
                </a:solidFill>
                <a:latin typeface="Palatino Linotype" pitchFamily="18" charset="0"/>
              </a:defRPr>
            </a:lvl2pPr>
            <a:lvl3pPr>
              <a:buClr>
                <a:srgbClr val="F37A2B"/>
              </a:buClr>
              <a:defRPr>
                <a:solidFill>
                  <a:srgbClr val="226899"/>
                </a:solidFill>
                <a:latin typeface="Palatino Linotype" pitchFamily="18" charset="0"/>
              </a:defRPr>
            </a:lvl3pPr>
            <a:lvl4pPr>
              <a:buClr>
                <a:srgbClr val="F37A2B"/>
              </a:buClr>
              <a:defRPr>
                <a:solidFill>
                  <a:srgbClr val="226899"/>
                </a:solidFill>
                <a:latin typeface="Palatino Linotype" pitchFamily="18" charset="0"/>
              </a:defRPr>
            </a:lvl4pPr>
            <a:lvl5pPr>
              <a:buClr>
                <a:srgbClr val="F37A2B"/>
              </a:buClr>
              <a:defRPr>
                <a:solidFill>
                  <a:srgbClr val="226899"/>
                </a:solidFill>
                <a:latin typeface="Palatino Linotype"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38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28925"/>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290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06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12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34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189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789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35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89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7-mi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197227"/>
            <a:ext cx="7772400" cy="1470025"/>
          </a:xfrm>
        </p:spPr>
        <p:txBody>
          <a:bodyPr/>
          <a:lstStyle>
            <a:lvl1pPr>
              <a:defRPr b="1">
                <a:solidFill>
                  <a:srgbClr val="F37A2B"/>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762000"/>
          </a:xfrm>
        </p:spPr>
        <p:txBody>
          <a:bodyPr/>
          <a:lstStyle>
            <a:lvl1pPr marL="0" indent="0" algn="ctr">
              <a:buNone/>
              <a:defRPr>
                <a:solidFill>
                  <a:srgbClr val="226899"/>
                </a:solidFill>
                <a:latin typeface="Palatino Linotype"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050">
                <a:solidFill>
                  <a:srgbClr val="1065B5"/>
                </a:solidFill>
                <a:latin typeface="Arial" pitchFamily="34" charset="0"/>
                <a:cs typeface="Arial" pitchFamily="34" charset="0"/>
              </a:defRPr>
            </a:lvl1pPr>
          </a:lstStyle>
          <a:p>
            <a:fld id="{4AFEB89D-6EC3-4C8D-BE72-38B449707DC0}" type="datetimeFigureOut">
              <a:rPr lang="en-US" smtClean="0"/>
              <a:pPr/>
              <a:t>10/22/19</a:t>
            </a:fld>
            <a:endParaRPr lang="en-US" dirty="0"/>
          </a:p>
        </p:txBody>
      </p:sp>
    </p:spTree>
    <p:extLst>
      <p:ext uri="{BB962C8B-B14F-4D97-AF65-F5344CB8AC3E}">
        <p14:creationId xmlns:p14="http://schemas.microsoft.com/office/powerpoint/2010/main" val="12446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BAE3F7"/>
              </a:buClr>
              <a:defRPr>
                <a:solidFill>
                  <a:srgbClr val="FFC20B"/>
                </a:solidFill>
                <a:latin typeface="Arial" pitchFamily="34" charset="0"/>
                <a:cs typeface="Arial" pitchFamily="34" charset="0"/>
              </a:defRPr>
            </a:lvl1pPr>
            <a:lvl2pPr>
              <a:buClr>
                <a:srgbClr val="BAE3F7"/>
              </a:buClr>
              <a:defRPr>
                <a:solidFill>
                  <a:srgbClr val="FFC20B"/>
                </a:solidFill>
                <a:latin typeface="Palatino Linotype" pitchFamily="18" charset="0"/>
              </a:defRPr>
            </a:lvl2pPr>
            <a:lvl3pPr>
              <a:buClr>
                <a:srgbClr val="BAE3F7"/>
              </a:buClr>
              <a:defRPr>
                <a:solidFill>
                  <a:srgbClr val="FFC20B"/>
                </a:solidFill>
                <a:latin typeface="Palatino Linotype" pitchFamily="18" charset="0"/>
              </a:defRPr>
            </a:lvl3pPr>
            <a:lvl4pPr>
              <a:buClr>
                <a:srgbClr val="BAE3F7"/>
              </a:buClr>
              <a:defRPr>
                <a:solidFill>
                  <a:srgbClr val="FFC20B"/>
                </a:solidFill>
                <a:latin typeface="Palatino Linotype" pitchFamily="18" charset="0"/>
              </a:defRPr>
            </a:lvl4pPr>
            <a:lvl5pPr>
              <a:buClr>
                <a:srgbClr val="BAE3F7"/>
              </a:buClr>
              <a:defRPr>
                <a:solidFill>
                  <a:srgbClr val="FFC20B"/>
                </a:solidFill>
                <a:latin typeface="Palatino Linotype"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167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BAE3F7"/>
              </a:buClr>
              <a:defRPr>
                <a:solidFill>
                  <a:srgbClr val="FFC20B"/>
                </a:solidFill>
                <a:latin typeface="Arial" pitchFamily="34" charset="0"/>
                <a:cs typeface="Arial" pitchFamily="34" charset="0"/>
              </a:defRPr>
            </a:lvl1pPr>
            <a:lvl2pPr>
              <a:buClr>
                <a:srgbClr val="BAE3F7"/>
              </a:buClr>
              <a:defRPr>
                <a:solidFill>
                  <a:srgbClr val="FFC20B"/>
                </a:solidFill>
                <a:latin typeface="Palatino Linotype" pitchFamily="18" charset="0"/>
              </a:defRPr>
            </a:lvl2pPr>
            <a:lvl3pPr>
              <a:buClr>
                <a:srgbClr val="BAE3F7"/>
              </a:buClr>
              <a:defRPr>
                <a:solidFill>
                  <a:srgbClr val="FFC20B"/>
                </a:solidFill>
                <a:latin typeface="Palatino Linotype" pitchFamily="18" charset="0"/>
              </a:defRPr>
            </a:lvl3pPr>
            <a:lvl4pPr>
              <a:buClr>
                <a:srgbClr val="BAE3F7"/>
              </a:buClr>
              <a:defRPr>
                <a:solidFill>
                  <a:srgbClr val="FFC20B"/>
                </a:solidFill>
                <a:latin typeface="Palatino Linotype" pitchFamily="18" charset="0"/>
              </a:defRPr>
            </a:lvl4pPr>
            <a:lvl5pPr>
              <a:buClr>
                <a:srgbClr val="BAE3F7"/>
              </a:buClr>
              <a:defRPr>
                <a:solidFill>
                  <a:srgbClr val="FFC20B"/>
                </a:solidFill>
                <a:latin typeface="Palatino Linotype"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5690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28925"/>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29015"/>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72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4271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6383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120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6227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9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760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SHP PP template no words-07-min.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197225"/>
            <a:ext cx="7772400" cy="1470025"/>
          </a:xfrm>
        </p:spPr>
        <p:txBody>
          <a:bodyPr/>
          <a:lstStyle>
            <a:lvl1pPr>
              <a:defRPr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762000"/>
          </a:xfrm>
        </p:spPr>
        <p:txBody>
          <a:bodyPr/>
          <a:lstStyle>
            <a:lvl1pPr marL="0" indent="0" algn="ctr">
              <a:buNone/>
              <a:defRPr>
                <a:solidFill>
                  <a:srgbClr val="226899"/>
                </a:solidFill>
                <a:latin typeface="Palatino Linotyp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a:solidFill>
                  <a:srgbClr val="1065B5"/>
                </a:solidFill>
                <a:latin typeface="Arial" pitchFamily="34" charset="0"/>
                <a:cs typeface="Arial" pitchFamily="34" charset="0"/>
              </a:defRPr>
            </a:lvl1pPr>
          </a:lstStyle>
          <a:p>
            <a:fld id="{22BFD7A8-2FC7-43B9-89F2-5A69A3057046}" type="datetimeFigureOut">
              <a:rPr lang="en-US" smtClean="0"/>
              <a:pPr/>
              <a:t>10/22/19</a:t>
            </a:fld>
            <a:endParaRPr lang="en-US" dirty="0"/>
          </a:p>
        </p:txBody>
      </p:sp>
    </p:spTree>
    <p:extLst>
      <p:ext uri="{BB962C8B-B14F-4D97-AF65-F5344CB8AC3E}">
        <p14:creationId xmlns:p14="http://schemas.microsoft.com/office/powerpoint/2010/main" val="3465580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37A2B"/>
              </a:buClr>
              <a:defRPr>
                <a:solidFill>
                  <a:srgbClr val="226899"/>
                </a:solidFill>
                <a:latin typeface="Arial" pitchFamily="34" charset="0"/>
                <a:cs typeface="Arial" pitchFamily="34" charset="0"/>
              </a:defRPr>
            </a:lvl1pPr>
            <a:lvl2pPr>
              <a:buClr>
                <a:srgbClr val="F37A2B"/>
              </a:buClr>
              <a:defRPr>
                <a:solidFill>
                  <a:srgbClr val="226899"/>
                </a:solidFill>
                <a:latin typeface="Palatino Linotype" pitchFamily="18" charset="0"/>
              </a:defRPr>
            </a:lvl2pPr>
            <a:lvl3pPr>
              <a:buClr>
                <a:srgbClr val="F37A2B"/>
              </a:buClr>
              <a:defRPr>
                <a:solidFill>
                  <a:srgbClr val="226899"/>
                </a:solidFill>
                <a:latin typeface="Palatino Linotype" pitchFamily="18" charset="0"/>
              </a:defRPr>
            </a:lvl3pPr>
            <a:lvl4pPr>
              <a:buClr>
                <a:srgbClr val="F37A2B"/>
              </a:buClr>
              <a:defRPr>
                <a:solidFill>
                  <a:srgbClr val="226899"/>
                </a:solidFill>
                <a:latin typeface="Palatino Linotype" pitchFamily="18" charset="0"/>
              </a:defRPr>
            </a:lvl4pPr>
            <a:lvl5pPr>
              <a:buClr>
                <a:srgbClr val="F37A2B"/>
              </a:buClr>
              <a:defRPr>
                <a:solidFill>
                  <a:srgbClr val="226899"/>
                </a:solidFill>
                <a:latin typeface="Palatino Linotype"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64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28925"/>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290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18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28925"/>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290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595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172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28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575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13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65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40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48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99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72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25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48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12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SHP PP template no words-08-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667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400" b="1" kern="1200">
          <a:solidFill>
            <a:srgbClr val="BAE3F7"/>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BAE3F7"/>
        </a:buClr>
        <a:buFont typeface="Arial" pitchFamily="34" charset="0"/>
        <a:buChar char="•"/>
        <a:defRPr sz="3200" kern="1200">
          <a:solidFill>
            <a:srgbClr val="FFC20B"/>
          </a:solidFill>
          <a:latin typeface="Arial" pitchFamily="34" charset="0"/>
          <a:ea typeface="+mn-ea"/>
          <a:cs typeface="Arial" pitchFamily="34" charset="0"/>
        </a:defRPr>
      </a:lvl1pPr>
      <a:lvl2pPr marL="742950" indent="-285750" algn="l" defTabSz="914400" rtl="0" eaLnBrk="1" latinLnBrk="0" hangingPunct="1">
        <a:spcBef>
          <a:spcPct val="20000"/>
        </a:spcBef>
        <a:buClr>
          <a:srgbClr val="BAE3F7"/>
        </a:buClr>
        <a:buFont typeface="Arial" pitchFamily="34" charset="0"/>
        <a:buChar char="–"/>
        <a:defRPr sz="2800" kern="1200">
          <a:solidFill>
            <a:srgbClr val="FFC20B"/>
          </a:solidFill>
          <a:latin typeface="Palatino Linotype" pitchFamily="18" charset="0"/>
          <a:ea typeface="+mn-ea"/>
          <a:cs typeface="+mn-cs"/>
        </a:defRPr>
      </a:lvl2pPr>
      <a:lvl3pPr marL="1143000" indent="-228600" algn="l" defTabSz="914400" rtl="0" eaLnBrk="1" latinLnBrk="0" hangingPunct="1">
        <a:spcBef>
          <a:spcPct val="20000"/>
        </a:spcBef>
        <a:buClr>
          <a:srgbClr val="BAE3F7"/>
        </a:buClr>
        <a:buFont typeface="Arial" pitchFamily="34" charset="0"/>
        <a:buChar char="•"/>
        <a:defRPr sz="2400" kern="1200">
          <a:solidFill>
            <a:srgbClr val="FFC20B"/>
          </a:solidFill>
          <a:latin typeface="Palatino Linotype" pitchFamily="18" charset="0"/>
          <a:ea typeface="+mn-ea"/>
          <a:cs typeface="+mn-cs"/>
        </a:defRPr>
      </a:lvl3pPr>
      <a:lvl4pPr marL="1600200" indent="-228600" algn="l" defTabSz="914400" rtl="0" eaLnBrk="1" latinLnBrk="0" hangingPunct="1">
        <a:spcBef>
          <a:spcPct val="20000"/>
        </a:spcBef>
        <a:buClr>
          <a:srgbClr val="BAE3F7"/>
        </a:buClr>
        <a:buFont typeface="Arial" pitchFamily="34" charset="0"/>
        <a:buChar char="–"/>
        <a:defRPr sz="2000" kern="1200">
          <a:solidFill>
            <a:srgbClr val="FFC20B"/>
          </a:solidFill>
          <a:latin typeface="Palatino Linotype" pitchFamily="18" charset="0"/>
          <a:ea typeface="+mn-ea"/>
          <a:cs typeface="+mn-cs"/>
        </a:defRPr>
      </a:lvl4pPr>
      <a:lvl5pPr marL="2057400" indent="-228600" algn="l" defTabSz="914400" rtl="0" eaLnBrk="1" latinLnBrk="0" hangingPunct="1">
        <a:spcBef>
          <a:spcPct val="20000"/>
        </a:spcBef>
        <a:buClr>
          <a:srgbClr val="BAE3F7"/>
        </a:buClr>
        <a:buFont typeface="Arial" pitchFamily="34" charset="0"/>
        <a:buChar char="»"/>
        <a:defRPr sz="2000" kern="1200">
          <a:solidFill>
            <a:srgbClr val="FFC20B"/>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SHP PP template no words-08-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3967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spcBef>
          <a:spcPct val="0"/>
        </a:spcBef>
        <a:buNone/>
        <a:defRPr sz="4400" b="1" kern="1200">
          <a:solidFill>
            <a:srgbClr val="F37A2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37A2B"/>
        </a:buClr>
        <a:buFont typeface="Arial" pitchFamily="34" charset="0"/>
        <a:buChar char="•"/>
        <a:defRPr sz="3200" kern="1200">
          <a:solidFill>
            <a:srgbClr val="226899"/>
          </a:solidFill>
          <a:latin typeface="Arial" pitchFamily="34" charset="0"/>
          <a:ea typeface="+mn-ea"/>
          <a:cs typeface="Arial" pitchFamily="34" charset="0"/>
        </a:defRPr>
      </a:lvl1pPr>
      <a:lvl2pPr marL="742950" indent="-285750" algn="l" defTabSz="914400" rtl="0" eaLnBrk="1" latinLnBrk="0" hangingPunct="1">
        <a:spcBef>
          <a:spcPct val="20000"/>
        </a:spcBef>
        <a:buClr>
          <a:srgbClr val="F37A2B"/>
        </a:buClr>
        <a:buFont typeface="Arial" pitchFamily="34" charset="0"/>
        <a:buChar char="–"/>
        <a:defRPr sz="2800" kern="1200">
          <a:solidFill>
            <a:srgbClr val="226899"/>
          </a:solidFill>
          <a:latin typeface="Palatino Linotype" pitchFamily="18" charset="0"/>
          <a:ea typeface="+mn-ea"/>
          <a:cs typeface="+mn-cs"/>
        </a:defRPr>
      </a:lvl2pPr>
      <a:lvl3pPr marL="1143000" indent="-228600" algn="l" defTabSz="914400" rtl="0" eaLnBrk="1" latinLnBrk="0" hangingPunct="1">
        <a:spcBef>
          <a:spcPct val="20000"/>
        </a:spcBef>
        <a:buClr>
          <a:srgbClr val="F37A2B"/>
        </a:buClr>
        <a:buFont typeface="Arial" pitchFamily="34" charset="0"/>
        <a:buChar char="•"/>
        <a:defRPr sz="2400" kern="1200">
          <a:solidFill>
            <a:srgbClr val="226899"/>
          </a:solidFill>
          <a:latin typeface="Palatino Linotype" pitchFamily="18" charset="0"/>
          <a:ea typeface="+mn-ea"/>
          <a:cs typeface="+mn-cs"/>
        </a:defRPr>
      </a:lvl3pPr>
      <a:lvl4pPr marL="16002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4pPr>
      <a:lvl5pPr marL="20574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SHP PP template no words-08-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60ACA7-7A38-4BEC-ACD5-86CFF9821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620827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685800" rtl="0" eaLnBrk="1" latinLnBrk="0" hangingPunct="1">
        <a:spcBef>
          <a:spcPct val="0"/>
        </a:spcBef>
        <a:buNone/>
        <a:defRPr sz="3300" b="1" kern="1200">
          <a:solidFill>
            <a:srgbClr val="BAE3F7"/>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BAE3F7"/>
        </a:buClr>
        <a:buFont typeface="Arial" pitchFamily="34" charset="0"/>
        <a:buChar char="•"/>
        <a:defRPr sz="2400" kern="1200">
          <a:solidFill>
            <a:srgbClr val="FFC20B"/>
          </a:solidFill>
          <a:latin typeface="Arial" pitchFamily="34" charset="0"/>
          <a:ea typeface="+mn-ea"/>
          <a:cs typeface="Arial" pitchFamily="34" charset="0"/>
        </a:defRPr>
      </a:lvl1pPr>
      <a:lvl2pPr marL="557213" indent="-214313" algn="l" defTabSz="685800" rtl="0" eaLnBrk="1" latinLnBrk="0" hangingPunct="1">
        <a:spcBef>
          <a:spcPct val="20000"/>
        </a:spcBef>
        <a:buClr>
          <a:srgbClr val="BAE3F7"/>
        </a:buClr>
        <a:buFont typeface="Arial" pitchFamily="34" charset="0"/>
        <a:buChar char="–"/>
        <a:defRPr sz="2100" kern="1200">
          <a:solidFill>
            <a:srgbClr val="FFC20B"/>
          </a:solidFill>
          <a:latin typeface="Palatino Linotype" pitchFamily="18" charset="0"/>
          <a:ea typeface="+mn-ea"/>
          <a:cs typeface="+mn-cs"/>
        </a:defRPr>
      </a:lvl2pPr>
      <a:lvl3pPr marL="857250" indent="-171450" algn="l" defTabSz="685800" rtl="0" eaLnBrk="1" latinLnBrk="0" hangingPunct="1">
        <a:spcBef>
          <a:spcPct val="20000"/>
        </a:spcBef>
        <a:buClr>
          <a:srgbClr val="BAE3F7"/>
        </a:buClr>
        <a:buFont typeface="Arial" pitchFamily="34" charset="0"/>
        <a:buChar char="•"/>
        <a:defRPr sz="1800" kern="1200">
          <a:solidFill>
            <a:srgbClr val="FFC20B"/>
          </a:solidFill>
          <a:latin typeface="Palatino Linotype" pitchFamily="18" charset="0"/>
          <a:ea typeface="+mn-ea"/>
          <a:cs typeface="+mn-cs"/>
        </a:defRPr>
      </a:lvl3pPr>
      <a:lvl4pPr marL="1200150" indent="-171450" algn="l" defTabSz="685800" rtl="0" eaLnBrk="1" latinLnBrk="0" hangingPunct="1">
        <a:spcBef>
          <a:spcPct val="20000"/>
        </a:spcBef>
        <a:buClr>
          <a:srgbClr val="BAE3F7"/>
        </a:buClr>
        <a:buFont typeface="Arial" pitchFamily="34" charset="0"/>
        <a:buChar char="–"/>
        <a:defRPr sz="1500" kern="1200">
          <a:solidFill>
            <a:srgbClr val="FFC20B"/>
          </a:solidFill>
          <a:latin typeface="Palatino Linotype" pitchFamily="18" charset="0"/>
          <a:ea typeface="+mn-ea"/>
          <a:cs typeface="+mn-cs"/>
        </a:defRPr>
      </a:lvl4pPr>
      <a:lvl5pPr marL="1543050" indent="-171450" algn="l" defTabSz="685800" rtl="0" eaLnBrk="1" latinLnBrk="0" hangingPunct="1">
        <a:spcBef>
          <a:spcPct val="20000"/>
        </a:spcBef>
        <a:buClr>
          <a:srgbClr val="BAE3F7"/>
        </a:buClr>
        <a:buFont typeface="Arial" pitchFamily="34" charset="0"/>
        <a:buChar char="»"/>
        <a:defRPr sz="1500" kern="1200">
          <a:solidFill>
            <a:srgbClr val="FFC20B"/>
          </a:solidFill>
          <a:latin typeface="Palatino Linotype"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SHP PP template no words-08-min.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D99CC-E58E-4E2D-BBE1-B669CF142E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7508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spcBef>
          <a:spcPct val="0"/>
        </a:spcBef>
        <a:buNone/>
        <a:defRPr sz="4400" b="1" kern="1200">
          <a:solidFill>
            <a:srgbClr val="F37A2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37A2B"/>
        </a:buClr>
        <a:buFont typeface="Arial" pitchFamily="34" charset="0"/>
        <a:buChar char="•"/>
        <a:defRPr sz="3200" kern="1200">
          <a:solidFill>
            <a:srgbClr val="226899"/>
          </a:solidFill>
          <a:latin typeface="Arial" pitchFamily="34" charset="0"/>
          <a:ea typeface="+mn-ea"/>
          <a:cs typeface="Arial" pitchFamily="34" charset="0"/>
        </a:defRPr>
      </a:lvl1pPr>
      <a:lvl2pPr marL="742950" indent="-285750" algn="l" defTabSz="914400" rtl="0" eaLnBrk="1" latinLnBrk="0" hangingPunct="1">
        <a:spcBef>
          <a:spcPct val="20000"/>
        </a:spcBef>
        <a:buClr>
          <a:srgbClr val="F37A2B"/>
        </a:buClr>
        <a:buFont typeface="Arial" pitchFamily="34" charset="0"/>
        <a:buChar char="–"/>
        <a:defRPr sz="2800" kern="1200">
          <a:solidFill>
            <a:srgbClr val="226899"/>
          </a:solidFill>
          <a:latin typeface="Palatino Linotype" pitchFamily="18" charset="0"/>
          <a:ea typeface="+mn-ea"/>
          <a:cs typeface="+mn-cs"/>
        </a:defRPr>
      </a:lvl2pPr>
      <a:lvl3pPr marL="1143000" indent="-228600" algn="l" defTabSz="914400" rtl="0" eaLnBrk="1" latinLnBrk="0" hangingPunct="1">
        <a:spcBef>
          <a:spcPct val="20000"/>
        </a:spcBef>
        <a:buClr>
          <a:srgbClr val="F37A2B"/>
        </a:buClr>
        <a:buFont typeface="Arial" pitchFamily="34" charset="0"/>
        <a:buChar char="•"/>
        <a:defRPr sz="2400" kern="1200">
          <a:solidFill>
            <a:srgbClr val="226899"/>
          </a:solidFill>
          <a:latin typeface="Palatino Linotype" pitchFamily="18" charset="0"/>
          <a:ea typeface="+mn-ea"/>
          <a:cs typeface="+mn-cs"/>
        </a:defRPr>
      </a:lvl3pPr>
      <a:lvl4pPr marL="16002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4pPr>
      <a:lvl5pPr marL="20574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949575"/>
            <a:ext cx="8458200" cy="1470025"/>
          </a:xfrm>
          <a:prstGeom prst="rect">
            <a:avLst/>
          </a:prstGeom>
        </p:spPr>
        <p:txBody>
          <a:bodyPr vert="horz" lIns="91440" tIns="45720" rIns="91440" bIns="45720" rtlCol="0" anchor="ctr">
            <a:noAutofit/>
          </a:bodyPr>
          <a:lstStyle>
            <a:lvl1pPr algn="l" defTabSz="685800" rtl="0" eaLnBrk="1" latinLnBrk="0" hangingPunct="1">
              <a:spcBef>
                <a:spcPct val="0"/>
              </a:spcBef>
              <a:buNone/>
              <a:defRPr sz="3300" b="1" kern="1200">
                <a:solidFill>
                  <a:srgbClr val="F37A2B"/>
                </a:solidFill>
                <a:latin typeface="Arial" pitchFamily="34" charset="0"/>
                <a:ea typeface="+mj-ea"/>
                <a:cs typeface="Arial" pitchFamily="34" charset="0"/>
              </a:defRPr>
            </a:lvl1pPr>
          </a:lstStyle>
          <a:p>
            <a:pPr algn="r"/>
            <a:r>
              <a:rPr lang="en-US" sz="4800" i="1" dirty="0">
                <a:effectLst>
                  <a:outerShdw blurRad="38100" dist="38100" dir="2700000" algn="tl">
                    <a:srgbClr val="000000">
                      <a:alpha val="43137"/>
                    </a:srgbClr>
                  </a:outerShdw>
                </a:effectLst>
                <a:latin typeface="+mn-lt"/>
              </a:rPr>
              <a:t>GETTING INVOLVED </a:t>
            </a:r>
          </a:p>
          <a:p>
            <a:pPr algn="r"/>
            <a:r>
              <a:rPr lang="en-US" sz="2800" i="1" dirty="0">
                <a:solidFill>
                  <a:schemeClr val="accent1"/>
                </a:solidFill>
                <a:effectLst>
                  <a:outerShdw blurRad="38100" dist="38100" dir="2700000" algn="tl">
                    <a:srgbClr val="000000">
                      <a:alpha val="43137"/>
                    </a:srgbClr>
                  </a:outerShdw>
                </a:effectLst>
                <a:latin typeface="+mn-lt"/>
              </a:rPr>
              <a:t>ASHP Engagement Opportunities</a:t>
            </a:r>
          </a:p>
        </p:txBody>
      </p:sp>
      <p:sp>
        <p:nvSpPr>
          <p:cNvPr id="5" name="Title 1"/>
          <p:cNvSpPr txBox="1">
            <a:spLocks/>
          </p:cNvSpPr>
          <p:nvPr/>
        </p:nvSpPr>
        <p:spPr>
          <a:xfrm>
            <a:off x="2514600" y="5083175"/>
            <a:ext cx="63246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rgbClr val="F37A2B"/>
                </a:solidFill>
                <a:latin typeface="Arial" pitchFamily="34" charset="0"/>
                <a:ea typeface="+mj-ea"/>
                <a:cs typeface="Arial" pitchFamily="34" charset="0"/>
              </a:defRPr>
            </a:lvl1pPr>
          </a:lstStyle>
          <a:p>
            <a:pPr algn="r"/>
            <a:r>
              <a:rPr lang="en-US" sz="1800" dirty="0">
                <a:solidFill>
                  <a:schemeClr val="tx1">
                    <a:lumMod val="65000"/>
                    <a:lumOff val="35000"/>
                  </a:schemeClr>
                </a:solidFill>
                <a:latin typeface="+mn-lt"/>
              </a:rPr>
              <a:t>Kelsey Ihry</a:t>
            </a:r>
          </a:p>
          <a:p>
            <a:pPr algn="r"/>
            <a:endParaRPr lang="en-US" sz="1200" b="0" i="1" dirty="0">
              <a:solidFill>
                <a:schemeClr val="tx1">
                  <a:lumMod val="65000"/>
                  <a:lumOff val="35000"/>
                </a:schemeClr>
              </a:solidFill>
              <a:latin typeface="+mn-lt"/>
            </a:endParaRPr>
          </a:p>
        </p:txBody>
      </p:sp>
      <p:sp>
        <p:nvSpPr>
          <p:cNvPr id="6" name="Title 1"/>
          <p:cNvSpPr txBox="1">
            <a:spLocks/>
          </p:cNvSpPr>
          <p:nvPr/>
        </p:nvSpPr>
        <p:spPr>
          <a:xfrm>
            <a:off x="2294021" y="4603521"/>
            <a:ext cx="65532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rgbClr val="F37A2B"/>
                </a:solidFill>
                <a:latin typeface="Arial" pitchFamily="34" charset="0"/>
                <a:ea typeface="+mj-ea"/>
                <a:cs typeface="Arial" pitchFamily="34" charset="0"/>
              </a:defRPr>
            </a:lvl1pPr>
          </a:lstStyle>
          <a:p>
            <a:pPr algn="r"/>
            <a:r>
              <a:rPr lang="en-US" sz="2100" dirty="0">
                <a:solidFill>
                  <a:schemeClr val="tx1"/>
                </a:solidFill>
                <a:latin typeface="+mn-lt"/>
              </a:rPr>
              <a:t>North Dakota State University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0596">
            <a:off x="793207" y="2335658"/>
            <a:ext cx="2202631" cy="199153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srcRect l="3088" t="-328" r="2841" b="328"/>
          <a:stretch/>
        </p:blipFill>
        <p:spPr>
          <a:xfrm rot="518783">
            <a:off x="876368" y="320438"/>
            <a:ext cx="2241254" cy="201909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rot="478705">
            <a:off x="697149" y="4255917"/>
            <a:ext cx="2394746" cy="2165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85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6227"/>
            <a:ext cx="3810000" cy="1143000"/>
          </a:xfrm>
        </p:spPr>
        <p:txBody>
          <a:bodyPr>
            <a:normAutofit/>
          </a:bodyPr>
          <a:lstStyle/>
          <a:p>
            <a:pPr algn="ctr" eaLnBrk="1" hangingPunct="1"/>
            <a:r>
              <a:rPr lang="en-US" altLang="en-US" sz="4000" dirty="0">
                <a:latin typeface="+mn-lt"/>
              </a:rPr>
              <a:t>Role of ASHP</a:t>
            </a:r>
          </a:p>
        </p:txBody>
      </p:sp>
      <p:sp>
        <p:nvSpPr>
          <p:cNvPr id="3" name="Content Placeholder 2"/>
          <p:cNvSpPr>
            <a:spLocks noGrp="1"/>
          </p:cNvSpPr>
          <p:nvPr>
            <p:ph idx="1"/>
          </p:nvPr>
        </p:nvSpPr>
        <p:spPr>
          <a:xfrm>
            <a:off x="457200" y="1219200"/>
            <a:ext cx="4876800" cy="4525963"/>
          </a:xfrm>
        </p:spPr>
        <p:txBody>
          <a:bodyPr rtlCol="0">
            <a:noAutofit/>
          </a:bodyPr>
          <a:lstStyle/>
          <a:p>
            <a:pPr eaLnBrk="1" fontAlgn="auto" hangingPunct="1">
              <a:spcAft>
                <a:spcPts val="0"/>
              </a:spcAft>
              <a:defRPr/>
            </a:pPr>
            <a:r>
              <a:rPr lang="en-US" sz="2400" b="0" kern="0" dirty="0">
                <a:latin typeface="+mn-lt"/>
              </a:rPr>
              <a:t>Serve as a community of professionals with similar interests</a:t>
            </a:r>
          </a:p>
          <a:p>
            <a:pPr eaLnBrk="1" fontAlgn="auto" hangingPunct="1">
              <a:spcAft>
                <a:spcPts val="0"/>
              </a:spcAft>
              <a:defRPr/>
            </a:pPr>
            <a:endParaRPr lang="en-US" sz="1800" b="0" kern="0" dirty="0">
              <a:latin typeface="+mn-lt"/>
            </a:endParaRPr>
          </a:p>
          <a:p>
            <a:pPr eaLnBrk="1" fontAlgn="auto" hangingPunct="1">
              <a:spcAft>
                <a:spcPts val="0"/>
              </a:spcAft>
              <a:defRPr/>
            </a:pPr>
            <a:r>
              <a:rPr lang="en-US" sz="2400" b="0" kern="0" dirty="0">
                <a:latin typeface="+mn-lt"/>
              </a:rPr>
              <a:t>Express and exercise the collective will of members</a:t>
            </a:r>
          </a:p>
          <a:p>
            <a:pPr eaLnBrk="1" fontAlgn="auto" hangingPunct="1">
              <a:spcAft>
                <a:spcPts val="0"/>
              </a:spcAft>
              <a:defRPr/>
            </a:pPr>
            <a:endParaRPr lang="en-US" sz="1800" b="0" kern="0" dirty="0">
              <a:latin typeface="+mn-lt"/>
            </a:endParaRPr>
          </a:p>
          <a:p>
            <a:pPr eaLnBrk="1" fontAlgn="auto" hangingPunct="1">
              <a:spcAft>
                <a:spcPts val="0"/>
              </a:spcAft>
              <a:defRPr/>
            </a:pPr>
            <a:r>
              <a:rPr lang="en-US" sz="2400" b="0" kern="0" dirty="0">
                <a:latin typeface="+mn-lt"/>
              </a:rPr>
              <a:t>Build consensus on practice issues</a:t>
            </a:r>
          </a:p>
          <a:p>
            <a:pPr eaLnBrk="1" fontAlgn="auto" hangingPunct="1">
              <a:spcAft>
                <a:spcPts val="0"/>
              </a:spcAft>
              <a:defRPr/>
            </a:pPr>
            <a:endParaRPr lang="en-US" sz="1800" b="0" kern="0" dirty="0">
              <a:latin typeface="+mn-lt"/>
            </a:endParaRPr>
          </a:p>
          <a:p>
            <a:pPr eaLnBrk="1" fontAlgn="auto" hangingPunct="1">
              <a:spcAft>
                <a:spcPts val="0"/>
              </a:spcAft>
              <a:defRPr/>
            </a:pPr>
            <a:r>
              <a:rPr lang="en-US" sz="2400" b="0" kern="0" dirty="0">
                <a:latin typeface="+mn-lt"/>
              </a:rPr>
              <a:t>Build public understanding and support for the profession</a:t>
            </a:r>
          </a:p>
          <a:p>
            <a:pPr eaLnBrk="1" fontAlgn="auto" hangingPunct="1">
              <a:spcAft>
                <a:spcPts val="0"/>
              </a:spcAft>
              <a:defRPr/>
            </a:pPr>
            <a:endParaRPr lang="en-US" sz="1800" b="0" kern="0" dirty="0">
              <a:latin typeface="+mn-lt"/>
            </a:endParaRPr>
          </a:p>
          <a:p>
            <a:pPr eaLnBrk="1" fontAlgn="auto" hangingPunct="1">
              <a:spcAft>
                <a:spcPts val="0"/>
              </a:spcAft>
              <a:defRPr/>
            </a:pPr>
            <a:r>
              <a:rPr lang="en-US" sz="2400" b="0" kern="0" dirty="0">
                <a:latin typeface="+mn-lt"/>
              </a:rPr>
              <a:t>Improve and advance practice</a:t>
            </a:r>
          </a:p>
          <a:p>
            <a:pPr eaLnBrk="1" fontAlgn="auto" hangingPunct="1">
              <a:spcAft>
                <a:spcPts val="0"/>
              </a:spcAft>
              <a:defRPr/>
            </a:pPr>
            <a:endParaRPr lang="en-US" sz="2400" dirty="0">
              <a:latin typeface="+mn-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7188"/>
            <a:ext cx="2295526" cy="1373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257924" y="3810473"/>
            <a:ext cx="2286001" cy="1428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6248400" y="2129631"/>
            <a:ext cx="2295525"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3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46374"/>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2158298" y="2318165"/>
            <a:ext cx="70078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dirty="0">
                <a:solidFill>
                  <a:srgbClr val="226899"/>
                </a:solidFill>
                <a:latin typeface="Calibri"/>
              </a:rPr>
              <a:t>ASHP Resources</a:t>
            </a:r>
            <a:endParaRPr kumimoji="0" lang="en-US" sz="2400" b="0" i="0" u="none" strike="noStrike" kern="1200" cap="none" spc="0" normalizeH="0" baseline="0" noProof="0" dirty="0">
              <a:ln>
                <a:noFill/>
              </a:ln>
              <a:solidFill>
                <a:srgbClr val="226899"/>
              </a:solidFill>
              <a:uLnTx/>
              <a:uFillTx/>
              <a:latin typeface="Calibri"/>
            </a:endParaRPr>
          </a:p>
        </p:txBody>
      </p:sp>
      <p:pic>
        <p:nvPicPr>
          <p:cNvPr id="7" name="Picture 2" descr="Image result for networking ico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2497" y="1809166"/>
            <a:ext cx="1597025" cy="1541217"/>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93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6227"/>
            <a:ext cx="9144000" cy="1143000"/>
          </a:xfrm>
        </p:spPr>
        <p:txBody>
          <a:bodyPr>
            <a:noAutofit/>
          </a:bodyPr>
          <a:lstStyle/>
          <a:p>
            <a:pPr algn="ctr" eaLnBrk="1" hangingPunct="1"/>
            <a:r>
              <a:rPr lang="en-US" altLang="en-US" sz="4000" dirty="0">
                <a:latin typeface="+mn-lt"/>
              </a:rPr>
              <a:t>ASHP Connect Community</a:t>
            </a:r>
          </a:p>
        </p:txBody>
      </p:sp>
      <p:pic>
        <p:nvPicPr>
          <p:cNvPr id="4" name="Picture 3"/>
          <p:cNvPicPr>
            <a:picLocks noChangeAspect="1"/>
          </p:cNvPicPr>
          <p:nvPr/>
        </p:nvPicPr>
        <p:blipFill>
          <a:blip r:embed="rId3"/>
          <a:stretch>
            <a:fillRect/>
          </a:stretch>
        </p:blipFill>
        <p:spPr>
          <a:xfrm>
            <a:off x="457200" y="1417637"/>
            <a:ext cx="2667000" cy="3948813"/>
          </a:xfrm>
          <a:prstGeom prst="rect">
            <a:avLst/>
          </a:prstGeom>
          <a:ln>
            <a:noFill/>
          </a:ln>
          <a:effectLst>
            <a:outerShdw blurRad="292100" dist="139700" dir="2700000" algn="tl" rotWithShape="0">
              <a:srgbClr val="333333">
                <a:alpha val="65000"/>
              </a:srgbClr>
            </a:outerShdw>
          </a:effectLst>
        </p:spPr>
      </p:pic>
      <p:sp>
        <p:nvSpPr>
          <p:cNvPr id="9" name="Content Placeholder 2"/>
          <p:cNvSpPr>
            <a:spLocks noGrp="1"/>
          </p:cNvSpPr>
          <p:nvPr>
            <p:ph idx="1"/>
          </p:nvPr>
        </p:nvSpPr>
        <p:spPr>
          <a:xfrm>
            <a:off x="3581400" y="1341437"/>
            <a:ext cx="4876800" cy="4525963"/>
          </a:xfrm>
        </p:spPr>
        <p:txBody>
          <a:bodyPr rtlCol="0">
            <a:noAutofit/>
          </a:bodyPr>
          <a:lstStyle/>
          <a:p>
            <a:pPr lvl="0"/>
            <a:r>
              <a:rPr lang="en-US" sz="2400" dirty="0">
                <a:latin typeface="+mn-lt"/>
              </a:rPr>
              <a:t>Network</a:t>
            </a:r>
          </a:p>
          <a:p>
            <a:pPr lvl="0"/>
            <a:endParaRPr lang="en-US" sz="2400" dirty="0">
              <a:latin typeface="+mn-lt"/>
            </a:endParaRPr>
          </a:p>
          <a:p>
            <a:pPr lvl="0"/>
            <a:r>
              <a:rPr lang="en-US" sz="2400" dirty="0">
                <a:latin typeface="+mn-lt"/>
              </a:rPr>
              <a:t>Share your thoughts and engage with other students</a:t>
            </a:r>
          </a:p>
          <a:p>
            <a:pPr marL="0" lvl="0" indent="0">
              <a:buNone/>
            </a:pPr>
            <a:r>
              <a:rPr lang="en-US" sz="2400" dirty="0">
                <a:latin typeface="+mn-lt"/>
              </a:rPr>
              <a:t> </a:t>
            </a:r>
          </a:p>
          <a:p>
            <a:pPr lvl="0"/>
            <a:r>
              <a:rPr lang="en-US" sz="2400" dirty="0">
                <a:latin typeface="+mn-lt"/>
              </a:rPr>
              <a:t>Easy-to-use online interface</a:t>
            </a:r>
          </a:p>
          <a:p>
            <a:pPr lvl="0"/>
            <a:endParaRPr lang="en-US" sz="2400" dirty="0">
              <a:latin typeface="+mn-lt"/>
            </a:endParaRPr>
          </a:p>
          <a:p>
            <a:pPr lvl="0"/>
            <a:r>
              <a:rPr lang="en-US" sz="2400" dirty="0">
                <a:latin typeface="+mn-lt"/>
              </a:rPr>
              <a:t>Free to ASHP members</a:t>
            </a:r>
          </a:p>
          <a:p>
            <a:pPr eaLnBrk="1" fontAlgn="auto" hangingPunct="1">
              <a:spcAft>
                <a:spcPts val="0"/>
              </a:spcAft>
              <a:defRPr/>
            </a:pPr>
            <a:endParaRPr lang="en-US" sz="2400" dirty="0">
              <a:latin typeface="+mn-lt"/>
            </a:endParaRPr>
          </a:p>
        </p:txBody>
      </p:sp>
    </p:spTree>
    <p:extLst>
      <p:ext uri="{BB962C8B-B14F-4D97-AF65-F5344CB8AC3E}">
        <p14:creationId xmlns:p14="http://schemas.microsoft.com/office/powerpoint/2010/main" val="229094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6227"/>
            <a:ext cx="9144000" cy="1143000"/>
          </a:xfrm>
        </p:spPr>
        <p:txBody>
          <a:bodyPr>
            <a:noAutofit/>
          </a:bodyPr>
          <a:lstStyle/>
          <a:p>
            <a:pPr algn="ctr" eaLnBrk="1" hangingPunct="1"/>
            <a:r>
              <a:rPr lang="en-US" altLang="en-US" sz="4000" dirty="0">
                <a:latin typeface="+mn-lt"/>
              </a:rPr>
              <a:t>ASHP Webinars</a:t>
            </a:r>
          </a:p>
        </p:txBody>
      </p:sp>
      <p:sp>
        <p:nvSpPr>
          <p:cNvPr id="9" name="Content Placeholder 2"/>
          <p:cNvSpPr>
            <a:spLocks noGrp="1"/>
          </p:cNvSpPr>
          <p:nvPr>
            <p:ph idx="1"/>
          </p:nvPr>
        </p:nvSpPr>
        <p:spPr>
          <a:xfrm>
            <a:off x="3886200" y="1341437"/>
            <a:ext cx="4876800" cy="4525963"/>
          </a:xfrm>
        </p:spPr>
        <p:txBody>
          <a:bodyPr rtlCol="0">
            <a:noAutofit/>
          </a:bodyPr>
          <a:lstStyle/>
          <a:p>
            <a:pPr lvl="0"/>
            <a:r>
              <a:rPr lang="en-US" sz="2400" dirty="0">
                <a:latin typeface="+mn-lt"/>
              </a:rPr>
              <a:t>Free, member-only</a:t>
            </a:r>
          </a:p>
          <a:p>
            <a:pPr lvl="1"/>
            <a:r>
              <a:rPr lang="en-US" sz="2400" b="1" dirty="0">
                <a:latin typeface="+mn-lt"/>
              </a:rPr>
              <a:t>http://elearning.ashp.org/</a:t>
            </a:r>
          </a:p>
          <a:p>
            <a:pPr lvl="0"/>
            <a:endParaRPr lang="en-US" sz="1800" dirty="0">
              <a:latin typeface="+mn-lt"/>
            </a:endParaRPr>
          </a:p>
          <a:p>
            <a:pPr lvl="0"/>
            <a:r>
              <a:rPr lang="en-US" sz="2400" dirty="0">
                <a:latin typeface="+mn-lt"/>
              </a:rPr>
              <a:t>Recorded webinars </a:t>
            </a:r>
          </a:p>
          <a:p>
            <a:pPr lvl="0"/>
            <a:endParaRPr lang="en-US" sz="1800" dirty="0">
              <a:latin typeface="+mn-lt"/>
            </a:endParaRPr>
          </a:p>
          <a:p>
            <a:pPr lvl="0"/>
            <a:r>
              <a:rPr lang="en-US" sz="2400" dirty="0">
                <a:latin typeface="+mn-lt"/>
              </a:rPr>
              <a:t>Learn about valuable and relevant health-system pharmacy topics</a:t>
            </a:r>
          </a:p>
          <a:p>
            <a:pPr lvl="1"/>
            <a:r>
              <a:rPr lang="en-US" sz="2400" dirty="0">
                <a:latin typeface="+mn-lt"/>
              </a:rPr>
              <a:t>Career and professional development</a:t>
            </a:r>
          </a:p>
          <a:p>
            <a:pPr lvl="1"/>
            <a:r>
              <a:rPr lang="en-US" sz="2400" dirty="0">
                <a:latin typeface="+mn-lt"/>
              </a:rPr>
              <a:t>Leadership and management</a:t>
            </a:r>
          </a:p>
          <a:p>
            <a:pPr lvl="1"/>
            <a:r>
              <a:rPr lang="en-US" sz="2400" dirty="0">
                <a:latin typeface="+mn-lt"/>
              </a:rPr>
              <a:t>Mentoring</a:t>
            </a:r>
          </a:p>
          <a:p>
            <a:pPr lvl="1"/>
            <a:endParaRPr lang="en-US" sz="2000" dirty="0">
              <a:latin typeface="+mn-lt"/>
            </a:endParaRPr>
          </a:p>
        </p:txBody>
      </p:sp>
      <p:pic>
        <p:nvPicPr>
          <p:cNvPr id="5" name="Picture 4"/>
          <p:cNvPicPr>
            <a:picLocks noChangeAspect="1"/>
          </p:cNvPicPr>
          <p:nvPr/>
        </p:nvPicPr>
        <p:blipFill>
          <a:blip r:embed="rId3"/>
          <a:stretch>
            <a:fillRect/>
          </a:stretch>
        </p:blipFill>
        <p:spPr>
          <a:xfrm>
            <a:off x="304800" y="1676400"/>
            <a:ext cx="3391880"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842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6227"/>
            <a:ext cx="9144000" cy="1143000"/>
          </a:xfrm>
        </p:spPr>
        <p:txBody>
          <a:bodyPr>
            <a:noAutofit/>
          </a:bodyPr>
          <a:lstStyle/>
          <a:p>
            <a:pPr algn="ctr" eaLnBrk="1" hangingPunct="1"/>
            <a:r>
              <a:rPr lang="en-US" altLang="en-US" sz="4000" dirty="0">
                <a:latin typeface="+mn-lt"/>
              </a:rPr>
              <a:t>Other Resources</a:t>
            </a:r>
          </a:p>
        </p:txBody>
      </p:sp>
      <p:sp>
        <p:nvSpPr>
          <p:cNvPr id="9" name="Content Placeholder 2"/>
          <p:cNvSpPr>
            <a:spLocks noGrp="1"/>
          </p:cNvSpPr>
          <p:nvPr>
            <p:ph idx="1"/>
          </p:nvPr>
        </p:nvSpPr>
        <p:spPr>
          <a:xfrm>
            <a:off x="304800" y="1341437"/>
            <a:ext cx="8153400" cy="4525963"/>
          </a:xfrm>
        </p:spPr>
        <p:txBody>
          <a:bodyPr rtlCol="0">
            <a:noAutofit/>
          </a:bodyPr>
          <a:lstStyle/>
          <a:p>
            <a:pPr lvl="0"/>
            <a:r>
              <a:rPr lang="en-US" sz="2400" dirty="0">
                <a:latin typeface="+mn-lt"/>
              </a:rPr>
              <a:t>Student Residency Guide</a:t>
            </a:r>
          </a:p>
          <a:p>
            <a:pPr lvl="1"/>
            <a:r>
              <a:rPr lang="en-US" sz="2400" dirty="0">
                <a:latin typeface="+mn-lt"/>
              </a:rPr>
              <a:t>Application process</a:t>
            </a:r>
          </a:p>
          <a:p>
            <a:pPr lvl="1"/>
            <a:r>
              <a:rPr lang="en-US" sz="2400" dirty="0">
                <a:latin typeface="+mn-lt"/>
              </a:rPr>
              <a:t>Transitioning to a new practitioner</a:t>
            </a:r>
          </a:p>
          <a:p>
            <a:pPr lvl="0"/>
            <a:endParaRPr lang="en-US" sz="1200" dirty="0">
              <a:latin typeface="+mn-lt"/>
            </a:endParaRPr>
          </a:p>
          <a:p>
            <a:pPr lvl="0"/>
            <a:r>
              <a:rPr lang="en-US" sz="2400" dirty="0">
                <a:latin typeface="+mn-lt"/>
              </a:rPr>
              <a:t>Career Development</a:t>
            </a:r>
          </a:p>
          <a:p>
            <a:pPr lvl="1"/>
            <a:r>
              <a:rPr lang="en-US" sz="2400" dirty="0">
                <a:latin typeface="+mn-lt"/>
              </a:rPr>
              <a:t>Interviewing tips</a:t>
            </a:r>
          </a:p>
          <a:p>
            <a:pPr lvl="1"/>
            <a:r>
              <a:rPr lang="en-US" sz="2400" dirty="0">
                <a:latin typeface="+mn-lt"/>
              </a:rPr>
              <a:t>Career planning</a:t>
            </a:r>
          </a:p>
          <a:p>
            <a:pPr lvl="1"/>
            <a:endParaRPr lang="en-US" sz="1200" dirty="0">
              <a:latin typeface="+mn-lt"/>
            </a:endParaRPr>
          </a:p>
          <a:p>
            <a:pPr lvl="0"/>
            <a:r>
              <a:rPr lang="en-US" sz="2400" dirty="0">
                <a:latin typeface="+mn-lt"/>
              </a:rPr>
              <a:t>Advocacy</a:t>
            </a:r>
          </a:p>
          <a:p>
            <a:pPr lvl="1"/>
            <a:r>
              <a:rPr lang="en-US" sz="2400" dirty="0">
                <a:latin typeface="+mn-lt"/>
              </a:rPr>
              <a:t>Tips and tools for student pharmacists</a:t>
            </a:r>
          </a:p>
          <a:p>
            <a:pPr lvl="1"/>
            <a:r>
              <a:rPr lang="en-US" sz="2400" dirty="0">
                <a:latin typeface="+mn-lt"/>
              </a:rPr>
              <a:t>Updates on key Issues</a:t>
            </a:r>
          </a:p>
          <a:p>
            <a:pPr lvl="1"/>
            <a:endParaRPr lang="en-US" sz="2400" dirty="0">
              <a:latin typeface="+mn-lt"/>
            </a:endParaRPr>
          </a:p>
          <a:p>
            <a:pPr lvl="0"/>
            <a:endParaRPr lang="en-US" sz="2400" dirty="0">
              <a:latin typeface="+mn-lt"/>
            </a:endParaRPr>
          </a:p>
        </p:txBody>
      </p:sp>
    </p:spTree>
    <p:extLst>
      <p:ext uri="{BB962C8B-B14F-4D97-AF65-F5344CB8AC3E}">
        <p14:creationId xmlns:p14="http://schemas.microsoft.com/office/powerpoint/2010/main" val="13542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00B8-F339-4066-AA08-5F24E2761B0D}"/>
              </a:ext>
            </a:extLst>
          </p:cNvPr>
          <p:cNvSpPr>
            <a:spLocks noGrp="1"/>
          </p:cNvSpPr>
          <p:nvPr>
            <p:ph type="title"/>
          </p:nvPr>
        </p:nvSpPr>
        <p:spPr>
          <a:xfrm>
            <a:off x="10886" y="228600"/>
            <a:ext cx="9144000" cy="1143000"/>
          </a:xfrm>
        </p:spPr>
        <p:txBody>
          <a:bodyPr>
            <a:normAutofit/>
          </a:bodyPr>
          <a:lstStyle/>
          <a:p>
            <a:pPr algn="ctr"/>
            <a:r>
              <a:rPr lang="en-US" sz="4000" dirty="0">
                <a:latin typeface="+mn-lt"/>
                <a:cs typeface="Calibri"/>
              </a:rPr>
              <a:t>Programmatic Opportunities </a:t>
            </a:r>
            <a:endParaRPr lang="en-US" sz="4000" dirty="0">
              <a:latin typeface="+mn-lt"/>
            </a:endParaRPr>
          </a:p>
        </p:txBody>
      </p:sp>
      <p:sp>
        <p:nvSpPr>
          <p:cNvPr id="6" name="Content Placeholder 2">
            <a:extLst>
              <a:ext uri="{FF2B5EF4-FFF2-40B4-BE49-F238E27FC236}">
                <a16:creationId xmlns:a16="http://schemas.microsoft.com/office/drawing/2014/main" id="{C6EF58C1-3C0D-4AA0-AA95-3A85F1B4BDD7}"/>
              </a:ext>
            </a:extLst>
          </p:cNvPr>
          <p:cNvSpPr>
            <a:spLocks noGrp="1"/>
          </p:cNvSpPr>
          <p:nvPr>
            <p:ph idx="1"/>
          </p:nvPr>
        </p:nvSpPr>
        <p:spPr>
          <a:xfrm>
            <a:off x="457200" y="1600200"/>
            <a:ext cx="8001000" cy="4525963"/>
          </a:xfrm>
        </p:spPr>
        <p:txBody>
          <a:bodyPr>
            <a:noAutofit/>
          </a:bodyPr>
          <a:lstStyle/>
          <a:p>
            <a:r>
              <a:rPr lang="en-US" sz="2400" dirty="0">
                <a:latin typeface="+mn-lt"/>
              </a:rPr>
              <a:t>Mentor Match</a:t>
            </a:r>
          </a:p>
          <a:p>
            <a:pPr lvl="1"/>
            <a:r>
              <a:rPr lang="en-US" sz="2400" dirty="0">
                <a:latin typeface="+mn-lt"/>
              </a:rPr>
              <a:t>Online, user-driven tool </a:t>
            </a:r>
          </a:p>
          <a:p>
            <a:pPr lvl="1"/>
            <a:endParaRPr lang="en-US" sz="1200" dirty="0">
              <a:latin typeface="+mn-lt"/>
            </a:endParaRPr>
          </a:p>
          <a:p>
            <a:pPr lvl="1"/>
            <a:r>
              <a:rPr lang="en-US" sz="2400" dirty="0">
                <a:latin typeface="+mn-lt"/>
              </a:rPr>
              <a:t>Searchable database</a:t>
            </a:r>
          </a:p>
          <a:p>
            <a:pPr lvl="2"/>
            <a:r>
              <a:rPr lang="en-US" dirty="0">
                <a:latin typeface="+mn-lt"/>
              </a:rPr>
              <a:t>Registered Mentees/Mentors can search using specified criteria</a:t>
            </a:r>
          </a:p>
          <a:p>
            <a:pPr lvl="3"/>
            <a:r>
              <a:rPr lang="en-US" sz="2400" dirty="0">
                <a:latin typeface="+mn-lt"/>
              </a:rPr>
              <a:t>Search by experience and expertise</a:t>
            </a:r>
            <a:r>
              <a:rPr lang="en-US" dirty="0">
                <a:latin typeface="+mn-lt"/>
              </a:rPr>
              <a:t> </a:t>
            </a:r>
          </a:p>
          <a:p>
            <a:pPr lvl="2"/>
            <a:endParaRPr lang="en-US" sz="1200" dirty="0">
              <a:latin typeface="+mn-lt"/>
            </a:endParaRPr>
          </a:p>
          <a:p>
            <a:pPr lvl="1"/>
            <a:r>
              <a:rPr lang="en-US" sz="2400" dirty="0">
                <a:latin typeface="+mn-lt"/>
              </a:rPr>
              <a:t>Mentor Match is a free benefit of membership and is available only to members</a:t>
            </a:r>
          </a:p>
          <a:p>
            <a:pPr marL="457200" lvl="1" indent="0">
              <a:buNone/>
            </a:pPr>
            <a:endParaRPr lang="en-US" sz="2000" dirty="0">
              <a:latin typeface="+mn-lt"/>
            </a:endParaRPr>
          </a:p>
        </p:txBody>
      </p:sp>
    </p:spTree>
    <p:extLst>
      <p:ext uri="{BB962C8B-B14F-4D97-AF65-F5344CB8AC3E}">
        <p14:creationId xmlns:p14="http://schemas.microsoft.com/office/powerpoint/2010/main" val="126328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00B8-F339-4066-AA08-5F24E2761B0D}"/>
              </a:ext>
            </a:extLst>
          </p:cNvPr>
          <p:cNvSpPr>
            <a:spLocks noGrp="1"/>
          </p:cNvSpPr>
          <p:nvPr>
            <p:ph type="title"/>
          </p:nvPr>
        </p:nvSpPr>
        <p:spPr>
          <a:xfrm>
            <a:off x="10886" y="228600"/>
            <a:ext cx="9144000" cy="1143000"/>
          </a:xfrm>
        </p:spPr>
        <p:txBody>
          <a:bodyPr>
            <a:normAutofit/>
          </a:bodyPr>
          <a:lstStyle/>
          <a:p>
            <a:pPr algn="ctr"/>
            <a:r>
              <a:rPr lang="en-US" sz="4000" dirty="0">
                <a:latin typeface="+mn-lt"/>
                <a:cs typeface="Calibri"/>
              </a:rPr>
              <a:t>Programmatic Opportunities </a:t>
            </a:r>
            <a:endParaRPr lang="en-US" sz="4000" dirty="0">
              <a:latin typeface="+mn-lt"/>
            </a:endParaRPr>
          </a:p>
        </p:txBody>
      </p:sp>
      <p:sp>
        <p:nvSpPr>
          <p:cNvPr id="6" name="Content Placeholder 2">
            <a:extLst>
              <a:ext uri="{FF2B5EF4-FFF2-40B4-BE49-F238E27FC236}">
                <a16:creationId xmlns:a16="http://schemas.microsoft.com/office/drawing/2014/main" id="{C6EF58C1-3C0D-4AA0-AA95-3A85F1B4BDD7}"/>
              </a:ext>
            </a:extLst>
          </p:cNvPr>
          <p:cNvSpPr>
            <a:spLocks noGrp="1"/>
          </p:cNvSpPr>
          <p:nvPr>
            <p:ph idx="1"/>
          </p:nvPr>
        </p:nvSpPr>
        <p:spPr>
          <a:xfrm>
            <a:off x="457200" y="1600200"/>
            <a:ext cx="3733800" cy="4525963"/>
          </a:xfrm>
        </p:spPr>
        <p:txBody>
          <a:bodyPr>
            <a:noAutofit/>
          </a:bodyPr>
          <a:lstStyle/>
          <a:p>
            <a:r>
              <a:rPr lang="en-US" sz="2400" dirty="0">
                <a:latin typeface="+mn-lt"/>
              </a:rPr>
              <a:t>Curriculum Vitae (CV) Review Program</a:t>
            </a:r>
          </a:p>
          <a:p>
            <a:pPr lvl="1"/>
            <a:r>
              <a:rPr lang="en-US" sz="2400" dirty="0">
                <a:latin typeface="+mn-lt"/>
              </a:rPr>
              <a:t>Submitted CVs assigned to volunteer reviewers </a:t>
            </a:r>
          </a:p>
          <a:p>
            <a:pPr lvl="1"/>
            <a:endParaRPr lang="en-US" sz="2400" dirty="0">
              <a:latin typeface="+mn-lt"/>
            </a:endParaRPr>
          </a:p>
          <a:p>
            <a:pPr lvl="1"/>
            <a:r>
              <a:rPr lang="en-US" sz="2400" dirty="0">
                <a:latin typeface="+mn-lt"/>
              </a:rPr>
              <a:t>Experienced ASHP members </a:t>
            </a:r>
          </a:p>
          <a:p>
            <a:pPr lvl="1"/>
            <a:endParaRPr lang="en-US" sz="2400" dirty="0">
              <a:latin typeface="+mn-lt"/>
            </a:endParaRPr>
          </a:p>
          <a:p>
            <a:pPr lvl="1"/>
            <a:r>
              <a:rPr lang="en-US" sz="2400" dirty="0">
                <a:latin typeface="+mn-lt"/>
              </a:rPr>
              <a:t>Provide quality feedback</a:t>
            </a:r>
          </a:p>
          <a:p>
            <a:pPr marL="457200" lvl="1" indent="0">
              <a:buNone/>
            </a:pPr>
            <a:endParaRPr lang="en-US" sz="2000" dirty="0">
              <a:latin typeface="+mn-lt"/>
            </a:endParaRPr>
          </a:p>
          <a:p>
            <a:pPr marL="457200" lvl="1" indent="0">
              <a:buNone/>
            </a:pPr>
            <a:endParaRPr lang="en-US" sz="2000" dirty="0">
              <a:latin typeface="+mn-lt"/>
            </a:endParaRPr>
          </a:p>
        </p:txBody>
      </p:sp>
      <p:pic>
        <p:nvPicPr>
          <p:cNvPr id="10" name="Picture 9"/>
          <p:cNvPicPr>
            <a:picLocks noChangeAspect="1"/>
          </p:cNvPicPr>
          <p:nvPr/>
        </p:nvPicPr>
        <p:blipFill rotWithShape="1">
          <a:blip r:embed="rId2"/>
          <a:srcRect b="4515"/>
          <a:stretch/>
        </p:blipFill>
        <p:spPr>
          <a:xfrm>
            <a:off x="4343400" y="1981200"/>
            <a:ext cx="4495800" cy="2129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12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00B8-F339-4066-AA08-5F24E2761B0D}"/>
              </a:ext>
            </a:extLst>
          </p:cNvPr>
          <p:cNvSpPr>
            <a:spLocks noGrp="1"/>
          </p:cNvSpPr>
          <p:nvPr>
            <p:ph type="title"/>
          </p:nvPr>
        </p:nvSpPr>
        <p:spPr>
          <a:xfrm>
            <a:off x="0" y="0"/>
            <a:ext cx="9144000" cy="1143000"/>
          </a:xfrm>
        </p:spPr>
        <p:txBody>
          <a:bodyPr>
            <a:normAutofit/>
          </a:bodyPr>
          <a:lstStyle/>
          <a:p>
            <a:pPr algn="ctr"/>
            <a:r>
              <a:rPr lang="en-US" sz="4000" dirty="0">
                <a:latin typeface="+mn-lt"/>
                <a:cs typeface="Calibri"/>
              </a:rPr>
              <a:t>Student Programming at ASHP Meetings </a:t>
            </a:r>
            <a:endParaRPr lang="en-US" sz="4000" dirty="0">
              <a:latin typeface="+mn-lt"/>
            </a:endParaRPr>
          </a:p>
        </p:txBody>
      </p:sp>
      <p:graphicFrame>
        <p:nvGraphicFramePr>
          <p:cNvPr id="4" name="Table 4">
            <a:extLst>
              <a:ext uri="{FF2B5EF4-FFF2-40B4-BE49-F238E27FC236}">
                <a16:creationId xmlns:a16="http://schemas.microsoft.com/office/drawing/2014/main" id="{CF47F63B-4537-48A7-8BB2-B550B665F448}"/>
              </a:ext>
            </a:extLst>
          </p:cNvPr>
          <p:cNvGraphicFramePr>
            <a:graphicFrameLocks noGrp="1"/>
          </p:cNvGraphicFramePr>
          <p:nvPr>
            <p:ph idx="1"/>
            <p:extLst>
              <p:ext uri="{D42A27DB-BD31-4B8C-83A1-F6EECF244321}">
                <p14:modId xmlns:p14="http://schemas.microsoft.com/office/powerpoint/2010/main" val="1419420353"/>
              </p:ext>
            </p:extLst>
          </p:nvPr>
        </p:nvGraphicFramePr>
        <p:xfrm>
          <a:off x="481263" y="1299411"/>
          <a:ext cx="3785937" cy="4263188"/>
        </p:xfrm>
        <a:graphic>
          <a:graphicData uri="http://schemas.openxmlformats.org/drawingml/2006/table">
            <a:tbl>
              <a:tblPr firstRow="1" bandRow="1">
                <a:tableStyleId>{5C22544A-7EE6-4342-B048-85BDC9FD1C3A}</a:tableStyleId>
              </a:tblPr>
              <a:tblGrid>
                <a:gridCol w="3785937">
                  <a:extLst>
                    <a:ext uri="{9D8B030D-6E8A-4147-A177-3AD203B41FA5}">
                      <a16:colId xmlns:a16="http://schemas.microsoft.com/office/drawing/2014/main" val="651998122"/>
                    </a:ext>
                  </a:extLst>
                </a:gridCol>
              </a:tblGrid>
              <a:tr h="537303">
                <a:tc>
                  <a:txBody>
                    <a:bodyPr/>
                    <a:lstStyle/>
                    <a:p>
                      <a:pPr algn="ctr"/>
                      <a:r>
                        <a:rPr lang="en-US" sz="2400" dirty="0"/>
                        <a:t>Summer Meeting</a:t>
                      </a:r>
                    </a:p>
                  </a:txBody>
                  <a:tcPr/>
                </a:tc>
                <a:extLst>
                  <a:ext uri="{0D108BD9-81ED-4DB2-BD59-A6C34878D82A}">
                    <a16:rowId xmlns:a16="http://schemas.microsoft.com/office/drawing/2014/main" val="1710817754"/>
                  </a:ext>
                </a:extLst>
              </a:tr>
              <a:tr h="823864">
                <a:tc>
                  <a:txBody>
                    <a:bodyPr/>
                    <a:lstStyle/>
                    <a:p>
                      <a:r>
                        <a:rPr lang="en-US" sz="2000" dirty="0"/>
                        <a:t>Meet and Greet with Pharmacy Leaders</a:t>
                      </a:r>
                    </a:p>
                  </a:txBody>
                  <a:tcPr/>
                </a:tc>
                <a:extLst>
                  <a:ext uri="{0D108BD9-81ED-4DB2-BD59-A6C34878D82A}">
                    <a16:rowId xmlns:a16="http://schemas.microsoft.com/office/drawing/2014/main" val="2391001187"/>
                  </a:ext>
                </a:extLst>
              </a:tr>
              <a:tr h="823864">
                <a:tc>
                  <a:txBody>
                    <a:bodyPr/>
                    <a:lstStyle/>
                    <a:p>
                      <a:r>
                        <a:rPr lang="en-US" sz="2000" dirty="0"/>
                        <a:t>Strategies for Personal and Professional Success Workshop</a:t>
                      </a:r>
                    </a:p>
                  </a:txBody>
                  <a:tcPr/>
                </a:tc>
                <a:extLst>
                  <a:ext uri="{0D108BD9-81ED-4DB2-BD59-A6C34878D82A}">
                    <a16:rowId xmlns:a16="http://schemas.microsoft.com/office/drawing/2014/main" val="2167587410"/>
                  </a:ext>
                </a:extLst>
              </a:tr>
              <a:tr h="823864">
                <a:tc>
                  <a:txBody>
                    <a:bodyPr/>
                    <a:lstStyle/>
                    <a:p>
                      <a:r>
                        <a:rPr lang="en-US" sz="2000" dirty="0"/>
                        <a:t>Teamwork: A Key to Effective Leadership</a:t>
                      </a:r>
                    </a:p>
                  </a:txBody>
                  <a:tcPr/>
                </a:tc>
                <a:extLst>
                  <a:ext uri="{0D108BD9-81ED-4DB2-BD59-A6C34878D82A}">
                    <a16:rowId xmlns:a16="http://schemas.microsoft.com/office/drawing/2014/main" val="4203675221"/>
                  </a:ext>
                </a:extLst>
              </a:tr>
              <a:tr h="465662">
                <a:tc>
                  <a:txBody>
                    <a:bodyPr/>
                    <a:lstStyle/>
                    <a:p>
                      <a:r>
                        <a:rPr lang="en-US" sz="2000" dirty="0"/>
                        <a:t>Exhibit Hall</a:t>
                      </a:r>
                    </a:p>
                  </a:txBody>
                  <a:tcPr/>
                </a:tc>
                <a:extLst>
                  <a:ext uri="{0D108BD9-81ED-4DB2-BD59-A6C34878D82A}">
                    <a16:rowId xmlns:a16="http://schemas.microsoft.com/office/drawing/2014/main" val="1319761554"/>
                  </a:ext>
                </a:extLst>
              </a:tr>
              <a:tr h="788631">
                <a:tc>
                  <a:txBody>
                    <a:bodyPr/>
                    <a:lstStyle/>
                    <a:p>
                      <a:r>
                        <a:rPr lang="en-US" sz="2000" dirty="0"/>
                        <a:t>Student Advocacy Workshop</a:t>
                      </a:r>
                    </a:p>
                  </a:txBody>
                  <a:tcPr/>
                </a:tc>
                <a:extLst>
                  <a:ext uri="{0D108BD9-81ED-4DB2-BD59-A6C34878D82A}">
                    <a16:rowId xmlns:a16="http://schemas.microsoft.com/office/drawing/2014/main" val="3764787058"/>
                  </a:ext>
                </a:extLst>
              </a:tr>
            </a:tbl>
          </a:graphicData>
        </a:graphic>
      </p:graphicFrame>
      <p:pic>
        <p:nvPicPr>
          <p:cNvPr id="3" name="Picture 2"/>
          <p:cNvPicPr>
            <a:picLocks noChangeAspect="1"/>
          </p:cNvPicPr>
          <p:nvPr/>
        </p:nvPicPr>
        <p:blipFill rotWithShape="1">
          <a:blip r:embed="rId2"/>
          <a:srcRect r="26515"/>
          <a:stretch/>
        </p:blipFill>
        <p:spPr>
          <a:xfrm>
            <a:off x="4953000" y="1752600"/>
            <a:ext cx="3618429"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883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00B8-F339-4066-AA08-5F24E2761B0D}"/>
              </a:ext>
            </a:extLst>
          </p:cNvPr>
          <p:cNvSpPr>
            <a:spLocks noGrp="1"/>
          </p:cNvSpPr>
          <p:nvPr>
            <p:ph type="title"/>
          </p:nvPr>
        </p:nvSpPr>
        <p:spPr>
          <a:xfrm>
            <a:off x="0" y="0"/>
            <a:ext cx="9144000" cy="1143000"/>
          </a:xfrm>
        </p:spPr>
        <p:txBody>
          <a:bodyPr>
            <a:normAutofit/>
          </a:bodyPr>
          <a:lstStyle/>
          <a:p>
            <a:pPr algn="ctr"/>
            <a:r>
              <a:rPr lang="en-US" sz="4000" dirty="0">
                <a:latin typeface="+mn-lt"/>
                <a:cs typeface="Calibri"/>
              </a:rPr>
              <a:t>Student Programming at ASHP Meetings </a:t>
            </a:r>
            <a:endParaRPr lang="en-US" sz="4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521996099"/>
              </p:ext>
            </p:extLst>
          </p:nvPr>
        </p:nvGraphicFramePr>
        <p:xfrm>
          <a:off x="493194" y="1295400"/>
          <a:ext cx="4688406" cy="4587240"/>
        </p:xfrm>
        <a:graphic>
          <a:graphicData uri="http://schemas.openxmlformats.org/drawingml/2006/table">
            <a:tbl>
              <a:tblPr firstRow="1" bandRow="1">
                <a:tableStyleId>{5C22544A-7EE6-4342-B048-85BDC9FD1C3A}</a:tableStyleId>
              </a:tblPr>
              <a:tblGrid>
                <a:gridCol w="4688406">
                  <a:extLst>
                    <a:ext uri="{9D8B030D-6E8A-4147-A177-3AD203B41FA5}">
                      <a16:colId xmlns:a16="http://schemas.microsoft.com/office/drawing/2014/main" val="3692787243"/>
                    </a:ext>
                  </a:extLst>
                </a:gridCol>
              </a:tblGrid>
              <a:tr h="386366">
                <a:tc>
                  <a:txBody>
                    <a:bodyPr/>
                    <a:lstStyle/>
                    <a:p>
                      <a:pPr algn="ctr"/>
                      <a:r>
                        <a:rPr lang="en-US" sz="2400" dirty="0"/>
                        <a:t>Midyear Clinical Meeting</a:t>
                      </a:r>
                    </a:p>
                  </a:txBody>
                  <a:tcPr/>
                </a:tc>
                <a:extLst>
                  <a:ext uri="{0D108BD9-81ED-4DB2-BD59-A6C34878D82A}">
                    <a16:rowId xmlns:a16="http://schemas.microsoft.com/office/drawing/2014/main" val="4137955509"/>
                  </a:ext>
                </a:extLst>
              </a:tr>
              <a:tr h="447372">
                <a:tc>
                  <a:txBody>
                    <a:bodyPr/>
                    <a:lstStyle/>
                    <a:p>
                      <a:r>
                        <a:rPr lang="en-US" sz="2000" dirty="0"/>
                        <a:t>SSHP Leaders Workshop</a:t>
                      </a:r>
                    </a:p>
                  </a:txBody>
                  <a:tcPr/>
                </a:tc>
                <a:extLst>
                  <a:ext uri="{0D108BD9-81ED-4DB2-BD59-A6C34878D82A}">
                    <a16:rowId xmlns:a16="http://schemas.microsoft.com/office/drawing/2014/main" val="3416567080"/>
                  </a:ext>
                </a:extLst>
              </a:tr>
              <a:tr h="375588">
                <a:tc>
                  <a:txBody>
                    <a:bodyPr/>
                    <a:lstStyle/>
                    <a:p>
                      <a:r>
                        <a:rPr lang="en-US" sz="2000" dirty="0"/>
                        <a:t>Student Advocacy Workshop</a:t>
                      </a:r>
                    </a:p>
                  </a:txBody>
                  <a:tcPr/>
                </a:tc>
                <a:extLst>
                  <a:ext uri="{0D108BD9-81ED-4DB2-BD59-A6C34878D82A}">
                    <a16:rowId xmlns:a16="http://schemas.microsoft.com/office/drawing/2014/main" val="1711149578"/>
                  </a:ext>
                </a:extLst>
              </a:tr>
              <a:tr h="451788">
                <a:tc>
                  <a:txBody>
                    <a:bodyPr/>
                    <a:lstStyle/>
                    <a:p>
                      <a:r>
                        <a:rPr lang="en-US" sz="2000" dirty="0"/>
                        <a:t>Pharmacy Student Forum Opening Session</a:t>
                      </a:r>
                    </a:p>
                  </a:txBody>
                  <a:tcPr/>
                </a:tc>
                <a:extLst>
                  <a:ext uri="{0D108BD9-81ED-4DB2-BD59-A6C34878D82A}">
                    <a16:rowId xmlns:a16="http://schemas.microsoft.com/office/drawing/2014/main" val="1706013733"/>
                  </a:ext>
                </a:extLst>
              </a:tr>
              <a:tr h="386366">
                <a:tc>
                  <a:txBody>
                    <a:bodyPr/>
                    <a:lstStyle/>
                    <a:p>
                      <a:r>
                        <a:rPr lang="en-US" sz="2000" dirty="0"/>
                        <a:t>Mysteries of the Match</a:t>
                      </a:r>
                    </a:p>
                  </a:txBody>
                  <a:tcPr/>
                </a:tc>
                <a:extLst>
                  <a:ext uri="{0D108BD9-81ED-4DB2-BD59-A6C34878D82A}">
                    <a16:rowId xmlns:a16="http://schemas.microsoft.com/office/drawing/2014/main" val="3380240270"/>
                  </a:ext>
                </a:extLst>
              </a:tr>
              <a:tr h="497508">
                <a:tc>
                  <a:txBody>
                    <a:bodyPr/>
                    <a:lstStyle/>
                    <a:p>
                      <a:r>
                        <a:rPr lang="en-US" sz="2000" dirty="0"/>
                        <a:t>Clinical Skills Competition Presentations</a:t>
                      </a:r>
                    </a:p>
                  </a:txBody>
                  <a:tcPr/>
                </a:tc>
                <a:extLst>
                  <a:ext uri="{0D108BD9-81ED-4DB2-BD59-A6C34878D82A}">
                    <a16:rowId xmlns:a16="http://schemas.microsoft.com/office/drawing/2014/main" val="4274212604"/>
                  </a:ext>
                </a:extLst>
              </a:tr>
              <a:tr h="406068">
                <a:tc>
                  <a:txBody>
                    <a:bodyPr/>
                    <a:lstStyle/>
                    <a:p>
                      <a:r>
                        <a:rPr lang="en-US" sz="2000" dirty="0"/>
                        <a:t>Strategies for Personal and Professional Success</a:t>
                      </a:r>
                    </a:p>
                  </a:txBody>
                  <a:tcPr/>
                </a:tc>
                <a:extLst>
                  <a:ext uri="{0D108BD9-81ED-4DB2-BD59-A6C34878D82A}">
                    <a16:rowId xmlns:a16="http://schemas.microsoft.com/office/drawing/2014/main" val="870270652"/>
                  </a:ext>
                </a:extLst>
              </a:tr>
              <a:tr h="447372">
                <a:tc>
                  <a:txBody>
                    <a:bodyPr/>
                    <a:lstStyle/>
                    <a:p>
                      <a:pPr lvl="0">
                        <a:buNone/>
                      </a:pPr>
                      <a:r>
                        <a:rPr lang="en-US" sz="2000" dirty="0"/>
                        <a:t>Effective CV and Self Marketing</a:t>
                      </a:r>
                    </a:p>
                  </a:txBody>
                  <a:tcPr/>
                </a:tc>
                <a:extLst>
                  <a:ext uri="{0D108BD9-81ED-4DB2-BD59-A6C34878D82A}">
                    <a16:rowId xmlns:a16="http://schemas.microsoft.com/office/drawing/2014/main" val="1799103011"/>
                  </a:ext>
                </a:extLst>
              </a:tr>
              <a:tr h="386366">
                <a:tc>
                  <a:txBody>
                    <a:bodyPr/>
                    <a:lstStyle/>
                    <a:p>
                      <a:pPr lvl="0">
                        <a:buNone/>
                      </a:pPr>
                      <a:r>
                        <a:rPr lang="en-US" sz="2000" dirty="0"/>
                        <a:t>Student Society Showcase</a:t>
                      </a:r>
                    </a:p>
                  </a:txBody>
                  <a:tcPr/>
                </a:tc>
                <a:extLst>
                  <a:ext uri="{0D108BD9-81ED-4DB2-BD59-A6C34878D82A}">
                    <a16:rowId xmlns:a16="http://schemas.microsoft.com/office/drawing/2014/main" val="3617832147"/>
                  </a:ext>
                </a:extLst>
              </a:tr>
              <a:tr h="386366">
                <a:tc>
                  <a:txBody>
                    <a:bodyPr/>
                    <a:lstStyle/>
                    <a:p>
                      <a:pPr lvl="0">
                        <a:buNone/>
                      </a:pPr>
                      <a:r>
                        <a:rPr lang="en-US" sz="2000" dirty="0"/>
                        <a:t>Student Poster Session</a:t>
                      </a:r>
                    </a:p>
                  </a:txBody>
                  <a:tcPr/>
                </a:tc>
                <a:extLst>
                  <a:ext uri="{0D108BD9-81ED-4DB2-BD59-A6C34878D82A}">
                    <a16:rowId xmlns:a16="http://schemas.microsoft.com/office/drawing/2014/main" val="866427901"/>
                  </a:ext>
                </a:extLst>
              </a:tr>
            </a:tbl>
          </a:graphicData>
        </a:graphic>
      </p:graphicFrame>
      <p:pic>
        <p:nvPicPr>
          <p:cNvPr id="8" name="Picture 7"/>
          <p:cNvPicPr>
            <a:picLocks noChangeAspect="1"/>
          </p:cNvPicPr>
          <p:nvPr/>
        </p:nvPicPr>
        <p:blipFill>
          <a:blip r:embed="rId2"/>
          <a:stretch>
            <a:fillRect/>
          </a:stretch>
        </p:blipFill>
        <p:spPr>
          <a:xfrm>
            <a:off x="5486400" y="2209800"/>
            <a:ext cx="3357012" cy="17547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80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46375"/>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2158298" y="2296180"/>
            <a:ext cx="70078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226899"/>
                </a:solidFill>
                <a:uLnTx/>
                <a:uFillTx/>
                <a:latin typeface="Calibri"/>
                <a:ea typeface="+mn-ea"/>
                <a:cs typeface="+mn-cs"/>
              </a:rPr>
              <a:t>Engagement Opportunities</a:t>
            </a:r>
            <a:endParaRPr kumimoji="0" lang="en-US" sz="2400" b="0" i="0" u="none" strike="noStrike" kern="1200" cap="none" spc="0" normalizeH="0" baseline="0" noProof="0" dirty="0">
              <a:ln>
                <a:noFill/>
              </a:ln>
              <a:solidFill>
                <a:srgbClr val="226899"/>
              </a:solidFill>
              <a:uLnTx/>
              <a:uFillTx/>
              <a:latin typeface="Calibri"/>
              <a:ea typeface="+mn-ea"/>
              <a:cs typeface="+mn-cs"/>
            </a:endParaRPr>
          </a:p>
        </p:txBody>
      </p:sp>
      <p:pic>
        <p:nvPicPr>
          <p:cNvPr id="10" name="Picture 28" descr="Related image"/>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768" y="1752600"/>
            <a:ext cx="1654432" cy="1647969"/>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5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48343"/>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pic>
        <p:nvPicPr>
          <p:cNvPr id="4" name="Picture 2" descr="C:\Users\twingfield\AppData\Local\Microsoft\Windows\Temporary Internet Files\Content.IE5\NI743G3H\7a09756b413bc10f89eaee20af3d8671[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328" y="1528465"/>
            <a:ext cx="1869630" cy="1861657"/>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8518" y="3178258"/>
            <a:ext cx="1752600" cy="1200329"/>
          </a:xfrm>
          <a:prstGeom prst="rect">
            <a:avLst/>
          </a:prstGeom>
          <a:noFill/>
        </p:spPr>
        <p:txBody>
          <a:bodyPr wrap="square" rtlCol="0">
            <a:spAutoFit/>
          </a:bodyPr>
          <a:lstStyle/>
          <a:p>
            <a:pPr lvl="0" algn="ctr"/>
            <a:r>
              <a:rPr lang="en-US" sz="2400" dirty="0">
                <a:solidFill>
                  <a:srgbClr val="1F497D"/>
                </a:solidFill>
              </a:rPr>
              <a:t>ASHP</a:t>
            </a:r>
          </a:p>
          <a:p>
            <a:pPr lvl="0" algn="ctr"/>
            <a:r>
              <a:rPr lang="en-US" sz="2400" dirty="0">
                <a:solidFill>
                  <a:srgbClr val="1F497D"/>
                </a:solidFill>
              </a:rPr>
              <a:t>Resources</a:t>
            </a:r>
          </a:p>
          <a:p>
            <a:pPr lvl="0" algn="ctr"/>
            <a:r>
              <a:rPr lang="en-US" sz="2400" dirty="0">
                <a:solidFill>
                  <a:srgbClr val="1F497D"/>
                </a:solidFill>
              </a:rPr>
              <a:t> </a:t>
            </a: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8" name="Picture 14" descr="Image result for meeting icon"/>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48600" y="2190126"/>
            <a:ext cx="647700" cy="647700"/>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52" name="Picture 28" descr="Related image"/>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7257" y="2187593"/>
            <a:ext cx="650240" cy="647700"/>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0" y="608082"/>
            <a:ext cx="91440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37A2B"/>
                </a:solidFill>
                <a:uLnTx/>
                <a:uFillTx/>
                <a:latin typeface="Calibri"/>
                <a:ea typeface="+mn-ea"/>
                <a:cs typeface="Arial" panose="020B0604020202020204" pitchFamily="34" charset="0"/>
              </a:rPr>
              <a:t>Agenda</a:t>
            </a:r>
          </a:p>
        </p:txBody>
      </p:sp>
      <p:sp>
        <p:nvSpPr>
          <p:cNvPr id="3" name="Rectangle 2"/>
          <p:cNvSpPr/>
          <p:nvPr/>
        </p:nvSpPr>
        <p:spPr>
          <a:xfrm>
            <a:off x="5319613" y="3198511"/>
            <a:ext cx="1925528" cy="830997"/>
          </a:xfrm>
          <a:prstGeom prst="rect">
            <a:avLst/>
          </a:prstGeom>
        </p:spPr>
        <p:txBody>
          <a:bodyPr wrap="none">
            <a:spAutoFit/>
          </a:bodyPr>
          <a:lstStyle/>
          <a:p>
            <a:pPr algn="ctr"/>
            <a:r>
              <a:rPr lang="en-US" sz="2400" dirty="0">
                <a:solidFill>
                  <a:srgbClr val="1F497D"/>
                </a:solidFill>
              </a:rPr>
              <a:t>Engagement </a:t>
            </a:r>
          </a:p>
          <a:p>
            <a:pPr algn="ctr"/>
            <a:r>
              <a:rPr lang="en-US" sz="2400" dirty="0">
                <a:solidFill>
                  <a:srgbClr val="1F497D"/>
                </a:solidFill>
              </a:rPr>
              <a:t>Opportunities</a:t>
            </a:r>
            <a:endParaRPr lang="en-US" sz="2000" dirty="0"/>
          </a:p>
        </p:txBody>
      </p:sp>
      <p:sp>
        <p:nvSpPr>
          <p:cNvPr id="10" name="Rectangle 9"/>
          <p:cNvSpPr/>
          <p:nvPr/>
        </p:nvSpPr>
        <p:spPr>
          <a:xfrm>
            <a:off x="7293636" y="3198510"/>
            <a:ext cx="1925528" cy="830997"/>
          </a:xfrm>
          <a:prstGeom prst="rect">
            <a:avLst/>
          </a:prstGeom>
        </p:spPr>
        <p:txBody>
          <a:bodyPr wrap="none">
            <a:spAutoFit/>
          </a:bodyPr>
          <a:lstStyle/>
          <a:p>
            <a:pPr lvl="0" algn="ctr"/>
            <a:r>
              <a:rPr lang="en-US" sz="2400" dirty="0">
                <a:solidFill>
                  <a:srgbClr val="1F497D"/>
                </a:solidFill>
              </a:rPr>
              <a:t>Leadership </a:t>
            </a:r>
          </a:p>
          <a:p>
            <a:pPr lvl="0" algn="ctr"/>
            <a:r>
              <a:rPr lang="en-US" sz="2400" dirty="0">
                <a:solidFill>
                  <a:srgbClr val="1F497D"/>
                </a:solidFill>
              </a:rPr>
              <a:t>Opportunities</a:t>
            </a:r>
          </a:p>
        </p:txBody>
      </p:sp>
      <p:pic>
        <p:nvPicPr>
          <p:cNvPr id="18" name="Picture 20" descr="Related image"/>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1338" y="2162610"/>
            <a:ext cx="647700" cy="647700"/>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48888" y="3177580"/>
            <a:ext cx="1752600" cy="1200329"/>
          </a:xfrm>
          <a:prstGeom prst="rect">
            <a:avLst/>
          </a:prstGeom>
          <a:noFill/>
        </p:spPr>
        <p:txBody>
          <a:bodyPr wrap="square" rtlCol="0">
            <a:spAutoFit/>
          </a:bodyPr>
          <a:lstStyle/>
          <a:p>
            <a:pPr lvl="0" algn="ctr"/>
            <a:r>
              <a:rPr lang="en-US" sz="2400" dirty="0">
                <a:solidFill>
                  <a:srgbClr val="1F497D"/>
                </a:solidFill>
              </a:rPr>
              <a:t>About </a:t>
            </a:r>
          </a:p>
          <a:p>
            <a:pPr lvl="0" algn="ctr"/>
            <a:r>
              <a:rPr lang="en-US" sz="2400" dirty="0">
                <a:solidFill>
                  <a:srgbClr val="1F497D"/>
                </a:solidFill>
              </a:rPr>
              <a:t>ASHP</a:t>
            </a:r>
          </a:p>
          <a:p>
            <a:pPr lvl="0" algn="ctr"/>
            <a:r>
              <a:rPr lang="en-US" sz="2400" dirty="0">
                <a:solidFill>
                  <a:srgbClr val="1F497D"/>
                </a:solidFill>
              </a:rPr>
              <a:t> </a:t>
            </a:r>
          </a:p>
        </p:txBody>
      </p:sp>
      <p:pic>
        <p:nvPicPr>
          <p:cNvPr id="1026" name="Picture 2" descr="Image result for networking icon"/>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953184" y="2188055"/>
            <a:ext cx="669480" cy="647655"/>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6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4C7E-C796-4A50-94E2-13D8E3A6BF40}"/>
              </a:ext>
            </a:extLst>
          </p:cNvPr>
          <p:cNvSpPr>
            <a:spLocks noGrp="1"/>
          </p:cNvSpPr>
          <p:nvPr>
            <p:ph type="title"/>
          </p:nvPr>
        </p:nvSpPr>
        <p:spPr>
          <a:xfrm>
            <a:off x="457200" y="274638"/>
            <a:ext cx="8686799" cy="1143000"/>
          </a:xfrm>
        </p:spPr>
        <p:txBody>
          <a:bodyPr>
            <a:normAutofit/>
          </a:bodyPr>
          <a:lstStyle/>
          <a:p>
            <a:r>
              <a:rPr lang="en-US" sz="4000" dirty="0">
                <a:latin typeface="+mn-lt"/>
              </a:rPr>
              <a:t>Summer Internship </a:t>
            </a:r>
          </a:p>
        </p:txBody>
      </p:sp>
      <p:sp>
        <p:nvSpPr>
          <p:cNvPr id="5" name="Content Placeholder 4">
            <a:extLst>
              <a:ext uri="{FF2B5EF4-FFF2-40B4-BE49-F238E27FC236}">
                <a16:creationId xmlns:a16="http://schemas.microsoft.com/office/drawing/2014/main" id="{FFF5C86D-2145-46C8-A894-E618A8FFDEEE}"/>
              </a:ext>
            </a:extLst>
          </p:cNvPr>
          <p:cNvSpPr>
            <a:spLocks noGrp="1"/>
          </p:cNvSpPr>
          <p:nvPr>
            <p:ph idx="1"/>
          </p:nvPr>
        </p:nvSpPr>
        <p:spPr>
          <a:xfrm>
            <a:off x="3581400" y="1600200"/>
            <a:ext cx="5467351" cy="4525963"/>
          </a:xfrm>
        </p:spPr>
        <p:txBody>
          <a:bodyPr vert="horz" lIns="91440" tIns="45720" rIns="91440" bIns="45720" rtlCol="0" anchor="t">
            <a:normAutofit/>
          </a:bodyPr>
          <a:lstStyle/>
          <a:p>
            <a:r>
              <a:rPr lang="en-US" sz="2400" dirty="0">
                <a:latin typeface="+mn-lt"/>
              </a:rPr>
              <a:t>10-week training program</a:t>
            </a:r>
          </a:p>
          <a:p>
            <a:endParaRPr lang="en-US" sz="2000" dirty="0">
              <a:latin typeface="+mn-lt"/>
            </a:endParaRPr>
          </a:p>
          <a:p>
            <a:r>
              <a:rPr lang="en-US" sz="2400" dirty="0">
                <a:latin typeface="+mn-lt"/>
              </a:rPr>
              <a:t>Based at ASHP Headquarters</a:t>
            </a:r>
          </a:p>
          <a:p>
            <a:endParaRPr lang="en-US" sz="2000" dirty="0">
              <a:latin typeface="+mn-lt"/>
            </a:endParaRPr>
          </a:p>
          <a:p>
            <a:r>
              <a:rPr lang="en-US" sz="2400" dirty="0">
                <a:latin typeface="+mn-lt"/>
              </a:rPr>
              <a:t>Intern attends ASHP Summer Meeting</a:t>
            </a:r>
          </a:p>
          <a:p>
            <a:endParaRPr lang="en-US" sz="2000" dirty="0">
              <a:latin typeface="+mn-lt"/>
            </a:endParaRPr>
          </a:p>
          <a:p>
            <a:r>
              <a:rPr lang="en-US" sz="2400" dirty="0">
                <a:latin typeface="+mn-lt"/>
              </a:rPr>
              <a:t>P1-P3 students are eligible </a:t>
            </a:r>
          </a:p>
          <a:p>
            <a:endParaRPr lang="en-US" sz="2000" dirty="0">
              <a:latin typeface="+mn-lt"/>
            </a:endParaRPr>
          </a:p>
          <a:p>
            <a:r>
              <a:rPr lang="en-US" sz="2400" b="1" i="1" u="sng" dirty="0">
                <a:latin typeface="+mn-lt"/>
              </a:rPr>
              <a:t>Deadline: end of January each year</a:t>
            </a:r>
            <a:r>
              <a:rPr lang="en-US" sz="2400" dirty="0">
                <a:latin typeface="+mn-lt"/>
              </a:rPr>
              <a:t> </a:t>
            </a:r>
          </a:p>
        </p:txBody>
      </p:sp>
      <p:pic>
        <p:nvPicPr>
          <p:cNvPr id="3" name="Picture 3" descr="A view of a city street&#10;&#10;Description generated with very high confidence">
            <a:extLst>
              <a:ext uri="{FF2B5EF4-FFF2-40B4-BE49-F238E27FC236}">
                <a16:creationId xmlns:a16="http://schemas.microsoft.com/office/drawing/2014/main" id="{11C7040F-06DE-4B67-ADCD-C6DEB7732B20}"/>
              </a:ext>
            </a:extLst>
          </p:cNvPr>
          <p:cNvPicPr>
            <a:picLocks noChangeAspect="1"/>
          </p:cNvPicPr>
          <p:nvPr/>
        </p:nvPicPr>
        <p:blipFill>
          <a:blip r:embed="rId2"/>
          <a:stretch>
            <a:fillRect/>
          </a:stretch>
        </p:blipFill>
        <p:spPr>
          <a:xfrm>
            <a:off x="530743" y="1600200"/>
            <a:ext cx="2673814" cy="2995475"/>
          </a:xfrm>
          <a:prstGeom prst="rect">
            <a:avLst/>
          </a:prstGeom>
          <a:ln>
            <a:noFill/>
          </a:ln>
          <a:effectLst>
            <a:outerShdw blurRad="292100" dist="139700" dir="2700000" algn="tl" rotWithShape="0">
              <a:srgbClr val="333333">
                <a:alpha val="65000"/>
              </a:srgbClr>
            </a:outerShdw>
          </a:effectLst>
        </p:spPr>
      </p:pic>
      <p:sp>
        <p:nvSpPr>
          <p:cNvPr id="6" name="Content Placeholder 4">
            <a:extLst>
              <a:ext uri="{FF2B5EF4-FFF2-40B4-BE49-F238E27FC236}">
                <a16:creationId xmlns:a16="http://schemas.microsoft.com/office/drawing/2014/main" id="{FFF5C86D-2145-46C8-A894-E618A8FFDEEE}"/>
              </a:ext>
            </a:extLst>
          </p:cNvPr>
          <p:cNvSpPr txBox="1">
            <a:spLocks/>
          </p:cNvSpPr>
          <p:nvPr/>
        </p:nvSpPr>
        <p:spPr>
          <a:xfrm>
            <a:off x="401782" y="4778161"/>
            <a:ext cx="2823557" cy="5859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F37A2B"/>
              </a:buClr>
              <a:buFont typeface="Arial" pitchFamily="34" charset="0"/>
              <a:buChar char="•"/>
              <a:defRPr sz="3200" kern="1200">
                <a:solidFill>
                  <a:srgbClr val="226899"/>
                </a:solidFill>
                <a:latin typeface="Arial" pitchFamily="34" charset="0"/>
                <a:ea typeface="+mn-ea"/>
                <a:cs typeface="Arial" pitchFamily="34" charset="0"/>
              </a:defRPr>
            </a:lvl1pPr>
            <a:lvl2pPr marL="742950" indent="-285750" algn="l" defTabSz="914400" rtl="0" eaLnBrk="1" latinLnBrk="0" hangingPunct="1">
              <a:spcBef>
                <a:spcPct val="20000"/>
              </a:spcBef>
              <a:buClr>
                <a:srgbClr val="F37A2B"/>
              </a:buClr>
              <a:buFont typeface="Arial" pitchFamily="34" charset="0"/>
              <a:buChar char="–"/>
              <a:defRPr sz="2800" kern="1200">
                <a:solidFill>
                  <a:srgbClr val="226899"/>
                </a:solidFill>
                <a:latin typeface="Palatino Linotype" pitchFamily="18" charset="0"/>
                <a:ea typeface="+mn-ea"/>
                <a:cs typeface="+mn-cs"/>
              </a:defRPr>
            </a:lvl2pPr>
            <a:lvl3pPr marL="1143000" indent="-228600" algn="l" defTabSz="914400" rtl="0" eaLnBrk="1" latinLnBrk="0" hangingPunct="1">
              <a:spcBef>
                <a:spcPct val="20000"/>
              </a:spcBef>
              <a:buClr>
                <a:srgbClr val="F37A2B"/>
              </a:buClr>
              <a:buFont typeface="Arial" pitchFamily="34" charset="0"/>
              <a:buChar char="•"/>
              <a:defRPr sz="2400" kern="1200">
                <a:solidFill>
                  <a:srgbClr val="226899"/>
                </a:solidFill>
                <a:latin typeface="Palatino Linotype" pitchFamily="18" charset="0"/>
                <a:ea typeface="+mn-ea"/>
                <a:cs typeface="+mn-cs"/>
              </a:defRPr>
            </a:lvl3pPr>
            <a:lvl4pPr marL="16002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4pPr>
            <a:lvl5pPr marL="2057400" indent="-228600" algn="l" defTabSz="914400" rtl="0" eaLnBrk="1" latinLnBrk="0" hangingPunct="1">
              <a:spcBef>
                <a:spcPct val="20000"/>
              </a:spcBef>
              <a:buClr>
                <a:srgbClr val="F37A2B"/>
              </a:buClr>
              <a:buFont typeface="Arial" pitchFamily="34" charset="0"/>
              <a:buChar char="»"/>
              <a:defRPr sz="2000" kern="1200">
                <a:solidFill>
                  <a:srgbClr val="226899"/>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latin typeface="+mn-lt"/>
              </a:rPr>
              <a:t>ASHP Headquarters</a:t>
            </a:r>
          </a:p>
          <a:p>
            <a:pPr marL="0" indent="0" algn="ctr">
              <a:buNone/>
            </a:pPr>
            <a:r>
              <a:rPr lang="en-US" sz="1400" dirty="0">
                <a:latin typeface="+mn-lt"/>
              </a:rPr>
              <a:t>Bethesda, MD </a:t>
            </a:r>
          </a:p>
        </p:txBody>
      </p:sp>
    </p:spTree>
    <p:extLst>
      <p:ext uri="{BB962C8B-B14F-4D97-AF65-F5344CB8AC3E}">
        <p14:creationId xmlns:p14="http://schemas.microsoft.com/office/powerpoint/2010/main" val="118479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8098-505D-40DA-B0A6-F3FADF6479CF}"/>
              </a:ext>
            </a:extLst>
          </p:cNvPr>
          <p:cNvSpPr>
            <a:spLocks noGrp="1"/>
          </p:cNvSpPr>
          <p:nvPr>
            <p:ph type="title"/>
          </p:nvPr>
        </p:nvSpPr>
        <p:spPr/>
        <p:txBody>
          <a:bodyPr>
            <a:normAutofit/>
          </a:bodyPr>
          <a:lstStyle/>
          <a:p>
            <a:r>
              <a:rPr lang="en-US" sz="4000" dirty="0">
                <a:latin typeface="+mn-lt"/>
              </a:rPr>
              <a:t>Experiential Education Rotation </a:t>
            </a:r>
          </a:p>
        </p:txBody>
      </p:sp>
      <p:sp>
        <p:nvSpPr>
          <p:cNvPr id="3" name="Content Placeholder 2">
            <a:extLst>
              <a:ext uri="{FF2B5EF4-FFF2-40B4-BE49-F238E27FC236}">
                <a16:creationId xmlns:a16="http://schemas.microsoft.com/office/drawing/2014/main" id="{C6EF58C1-3C0D-4AA0-AA95-3A85F1B4BDD7}"/>
              </a:ext>
            </a:extLst>
          </p:cNvPr>
          <p:cNvSpPr>
            <a:spLocks noGrp="1"/>
          </p:cNvSpPr>
          <p:nvPr>
            <p:ph idx="1"/>
          </p:nvPr>
        </p:nvSpPr>
        <p:spPr>
          <a:xfrm>
            <a:off x="457200" y="1600200"/>
            <a:ext cx="5562600" cy="4525963"/>
          </a:xfrm>
        </p:spPr>
        <p:txBody>
          <a:bodyPr>
            <a:normAutofit lnSpcReduction="10000"/>
          </a:bodyPr>
          <a:lstStyle/>
          <a:p>
            <a:r>
              <a:rPr lang="en-US" sz="2400" dirty="0">
                <a:latin typeface="+mn-lt"/>
              </a:rPr>
              <a:t>Elective-national association management</a:t>
            </a:r>
          </a:p>
          <a:p>
            <a:endParaRPr lang="en-US" sz="1400" dirty="0">
              <a:latin typeface="+mn-lt"/>
            </a:endParaRPr>
          </a:p>
          <a:p>
            <a:r>
              <a:rPr lang="en-US" sz="2400" dirty="0">
                <a:latin typeface="+mn-lt"/>
              </a:rPr>
              <a:t>ASHP Headquarters</a:t>
            </a:r>
          </a:p>
          <a:p>
            <a:endParaRPr lang="en-US" sz="1400" dirty="0">
              <a:latin typeface="+mn-lt"/>
            </a:endParaRPr>
          </a:p>
          <a:p>
            <a:r>
              <a:rPr lang="en-US" sz="2400" dirty="0">
                <a:latin typeface="+mn-lt"/>
              </a:rPr>
              <a:t>4-6 weeks</a:t>
            </a:r>
          </a:p>
          <a:p>
            <a:endParaRPr lang="en-US" sz="1400" dirty="0">
              <a:latin typeface="+mn-lt"/>
            </a:endParaRPr>
          </a:p>
          <a:p>
            <a:r>
              <a:rPr lang="en-US" sz="2400" dirty="0">
                <a:latin typeface="+mn-lt"/>
              </a:rPr>
              <a:t>4</a:t>
            </a:r>
            <a:r>
              <a:rPr lang="en-US" sz="2400" baseline="30000" dirty="0">
                <a:latin typeface="+mn-lt"/>
              </a:rPr>
              <a:t>th</a:t>
            </a:r>
            <a:r>
              <a:rPr lang="en-US" sz="2400" dirty="0">
                <a:latin typeface="+mn-lt"/>
              </a:rPr>
              <a:t> Professional Year students (APPE)</a:t>
            </a:r>
          </a:p>
          <a:p>
            <a:endParaRPr lang="en-US" sz="1400" dirty="0">
              <a:latin typeface="+mn-lt"/>
            </a:endParaRPr>
          </a:p>
          <a:p>
            <a:r>
              <a:rPr lang="en-US" sz="2400" dirty="0">
                <a:latin typeface="+mn-lt"/>
              </a:rPr>
              <a:t>Rolling admission</a:t>
            </a:r>
          </a:p>
          <a:p>
            <a:pPr marL="344488" indent="0">
              <a:buNone/>
            </a:pPr>
            <a:endParaRPr lang="en-US" sz="1800" b="1" i="1" dirty="0">
              <a:latin typeface="+mn-lt"/>
            </a:endParaRPr>
          </a:p>
          <a:p>
            <a:pPr marL="344488" indent="0">
              <a:buNone/>
            </a:pPr>
            <a:r>
              <a:rPr lang="en-US" sz="1800" b="1" i="1" dirty="0">
                <a:latin typeface="+mn-lt"/>
              </a:rPr>
              <a:t>https://www.ashp.org/Pharmacy-Student/Programs-and-Awards/ASHP-Experiential-Education-Program</a:t>
            </a:r>
          </a:p>
        </p:txBody>
      </p:sp>
      <p:pic>
        <p:nvPicPr>
          <p:cNvPr id="4" name="Picture 3"/>
          <p:cNvPicPr>
            <a:picLocks noChangeAspect="1"/>
          </p:cNvPicPr>
          <p:nvPr/>
        </p:nvPicPr>
        <p:blipFill rotWithShape="1">
          <a:blip r:embed="rId2"/>
          <a:srcRect l="6927" t="4506" r="34188" b="7627"/>
          <a:stretch/>
        </p:blipFill>
        <p:spPr>
          <a:xfrm>
            <a:off x="5985164" y="1455243"/>
            <a:ext cx="2590800"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75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46375"/>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2058684" y="2318165"/>
            <a:ext cx="70078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226899"/>
                </a:solidFill>
                <a:uLnTx/>
                <a:uFillTx/>
                <a:latin typeface="Calibri"/>
                <a:ea typeface="+mn-ea"/>
                <a:cs typeface="+mn-cs"/>
              </a:rPr>
              <a:t>Leadership</a:t>
            </a:r>
            <a:r>
              <a:rPr kumimoji="0" lang="en-US" sz="2800" b="1" i="1" u="none" strike="noStrike" kern="1200" cap="none" spc="0" normalizeH="0" noProof="0" dirty="0">
                <a:ln>
                  <a:noFill/>
                </a:ln>
                <a:solidFill>
                  <a:srgbClr val="226899"/>
                </a:solidFill>
                <a:uLnTx/>
                <a:uFillTx/>
                <a:latin typeface="Calibri"/>
                <a:ea typeface="+mn-ea"/>
                <a:cs typeface="+mn-cs"/>
              </a:rPr>
              <a:t> Opportunities</a:t>
            </a:r>
            <a:endParaRPr kumimoji="0" lang="en-US" sz="2400" b="0" i="0" u="none" strike="noStrike" kern="1200" cap="none" spc="0" normalizeH="0" baseline="0" noProof="0" dirty="0">
              <a:ln>
                <a:noFill/>
              </a:ln>
              <a:solidFill>
                <a:srgbClr val="226899"/>
              </a:solidFill>
              <a:uLnTx/>
              <a:uFillTx/>
              <a:latin typeface="Calibri"/>
              <a:ea typeface="+mn-ea"/>
              <a:cs typeface="+mn-cs"/>
            </a:endParaRPr>
          </a:p>
        </p:txBody>
      </p:sp>
      <p:pic>
        <p:nvPicPr>
          <p:cNvPr id="7" name="Picture 14" descr="Image result for meeting ic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1752600"/>
            <a:ext cx="1600200" cy="1600200"/>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3BF1-6B22-4372-A616-0F7DC0928F3F}"/>
              </a:ext>
            </a:extLst>
          </p:cNvPr>
          <p:cNvSpPr>
            <a:spLocks noGrp="1"/>
          </p:cNvSpPr>
          <p:nvPr>
            <p:ph type="title"/>
          </p:nvPr>
        </p:nvSpPr>
        <p:spPr/>
        <p:txBody>
          <a:bodyPr>
            <a:normAutofit/>
          </a:bodyPr>
          <a:lstStyle/>
          <a:p>
            <a:r>
              <a:rPr lang="en-US" sz="4000" dirty="0">
                <a:latin typeface="+mn-lt"/>
                <a:cs typeface="Calibri"/>
              </a:rPr>
              <a:t>Pharmacy Student Forum (PSF)</a:t>
            </a:r>
            <a:endParaRPr lang="en-US" sz="4000" dirty="0">
              <a:latin typeface="+mn-lt"/>
            </a:endParaRPr>
          </a:p>
        </p:txBody>
      </p:sp>
      <p:sp>
        <p:nvSpPr>
          <p:cNvPr id="3" name="Rounded Rectangular Callout 2"/>
          <p:cNvSpPr/>
          <p:nvPr/>
        </p:nvSpPr>
        <p:spPr>
          <a:xfrm>
            <a:off x="2057400" y="1417638"/>
            <a:ext cx="5029200" cy="3733800"/>
          </a:xfrm>
          <a:prstGeom prst="wedgeRoundRectCallout">
            <a:avLst>
              <a:gd name="adj1" fmla="val -42750"/>
              <a:gd name="adj2" fmla="val 74493"/>
              <a:gd name="adj3" fmla="val 16667"/>
            </a:avLst>
          </a:prstGeom>
          <a:noFill/>
          <a:ln w="63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endParaRPr lang="en-US" altLang="en-US" sz="1200" b="1" kern="0" dirty="0">
              <a:solidFill>
                <a:srgbClr val="226899"/>
              </a:solidFill>
            </a:endParaRPr>
          </a:p>
          <a:p>
            <a:pPr lvl="0" algn="ctr">
              <a:spcBef>
                <a:spcPct val="20000"/>
              </a:spcBef>
              <a:defRPr/>
            </a:pPr>
            <a:r>
              <a:rPr lang="en-US" altLang="en-US" sz="2800" b="1" kern="0" dirty="0">
                <a:solidFill>
                  <a:srgbClr val="226899"/>
                </a:solidFill>
              </a:rPr>
              <a:t>Mission</a:t>
            </a:r>
          </a:p>
          <a:p>
            <a:pPr lvl="0" algn="ctr">
              <a:spcBef>
                <a:spcPct val="20000"/>
              </a:spcBef>
              <a:defRPr/>
            </a:pPr>
            <a:endParaRPr lang="en-US" altLang="en-US" sz="1200" b="1" kern="0" dirty="0">
              <a:solidFill>
                <a:srgbClr val="226899"/>
              </a:solidFill>
            </a:endParaRPr>
          </a:p>
          <a:p>
            <a:pPr lvl="0" indent="3175" algn="ctr">
              <a:spcBef>
                <a:spcPct val="20000"/>
              </a:spcBef>
              <a:defRPr/>
            </a:pPr>
            <a:r>
              <a:rPr lang="en-US" altLang="en-US" sz="2400" b="1" i="1" kern="0" dirty="0">
                <a:solidFill>
                  <a:srgbClr val="F2762C"/>
                </a:solidFill>
              </a:rPr>
              <a:t>“…to  represent student pharmacists, to provide professional development resources, and develop an engaged community that will lead and advocate for the pharmacy profession.”</a:t>
            </a:r>
          </a:p>
          <a:p>
            <a:pPr algn="ctr"/>
            <a:endParaRPr lang="en-US" dirty="0"/>
          </a:p>
        </p:txBody>
      </p:sp>
    </p:spTree>
    <p:extLst>
      <p:ext uri="{BB962C8B-B14F-4D97-AF65-F5344CB8AC3E}">
        <p14:creationId xmlns:p14="http://schemas.microsoft.com/office/powerpoint/2010/main" val="316454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3BF1-6B22-4372-A616-0F7DC0928F3F}"/>
              </a:ext>
            </a:extLst>
          </p:cNvPr>
          <p:cNvSpPr>
            <a:spLocks noGrp="1"/>
          </p:cNvSpPr>
          <p:nvPr>
            <p:ph type="title"/>
          </p:nvPr>
        </p:nvSpPr>
        <p:spPr/>
        <p:txBody>
          <a:bodyPr>
            <a:normAutofit/>
          </a:bodyPr>
          <a:lstStyle/>
          <a:p>
            <a:r>
              <a:rPr lang="en-US" sz="4000" dirty="0">
                <a:latin typeface="+mn-lt"/>
                <a:cs typeface="Calibri"/>
              </a:rPr>
              <a:t>Pharmacy Student Forum (PSF)</a:t>
            </a:r>
            <a:endParaRPr lang="en-US" sz="4000" dirty="0">
              <a:latin typeface="+mn-lt"/>
            </a:endParaRPr>
          </a:p>
        </p:txBody>
      </p:sp>
      <p:sp>
        <p:nvSpPr>
          <p:cNvPr id="6" name="Rectangle 5"/>
          <p:cNvSpPr/>
          <p:nvPr/>
        </p:nvSpPr>
        <p:spPr>
          <a:xfrm>
            <a:off x="1409700" y="1453285"/>
            <a:ext cx="6248400" cy="56356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26899"/>
                </a:solidFill>
              </a:rPr>
              <a:t>PSF Executive Committee</a:t>
            </a:r>
          </a:p>
        </p:txBody>
      </p:sp>
      <p:sp>
        <p:nvSpPr>
          <p:cNvPr id="7" name="Rectangle 6"/>
          <p:cNvSpPr/>
          <p:nvPr/>
        </p:nvSpPr>
        <p:spPr>
          <a:xfrm>
            <a:off x="2667000" y="2653665"/>
            <a:ext cx="3886200" cy="56356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26899"/>
                </a:solidFill>
              </a:rPr>
              <a:t>Advisory Groups</a:t>
            </a:r>
          </a:p>
        </p:txBody>
      </p:sp>
      <p:sp>
        <p:nvSpPr>
          <p:cNvPr id="9" name="Rectangle 8"/>
          <p:cNvSpPr/>
          <p:nvPr/>
        </p:nvSpPr>
        <p:spPr>
          <a:xfrm>
            <a:off x="3162300" y="4922838"/>
            <a:ext cx="2895600" cy="56356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26899"/>
                </a:solidFill>
              </a:rPr>
              <a:t>Student Members</a:t>
            </a:r>
          </a:p>
        </p:txBody>
      </p:sp>
      <p:cxnSp>
        <p:nvCxnSpPr>
          <p:cNvPr id="14" name="Straight Arrow Connector 13"/>
          <p:cNvCxnSpPr/>
          <p:nvPr/>
        </p:nvCxnSpPr>
        <p:spPr>
          <a:xfrm>
            <a:off x="4610100" y="2057400"/>
            <a:ext cx="0" cy="5145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10100" y="4343400"/>
            <a:ext cx="0" cy="5032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10100" y="3276600"/>
            <a:ext cx="0" cy="350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409700" y="2143167"/>
            <a:ext cx="0" cy="1438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a:off x="5345882" y="2931387"/>
            <a:ext cx="3100439" cy="1523998"/>
          </a:xfrm>
          <a:prstGeom prst="bentConnector3">
            <a:avLst>
              <a:gd name="adj1" fmla="val 9967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4800" y="3703638"/>
            <a:ext cx="8610600" cy="56356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26899"/>
                </a:solidFill>
              </a:rPr>
              <a:t>Student Societies of Health-System Pharmacists (SSHP)</a:t>
            </a:r>
          </a:p>
        </p:txBody>
      </p:sp>
    </p:spTree>
    <p:extLst>
      <p:ext uri="{BB962C8B-B14F-4D97-AF65-F5344CB8AC3E}">
        <p14:creationId xmlns:p14="http://schemas.microsoft.com/office/powerpoint/2010/main" val="217906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altLang="en-US" sz="4000" dirty="0">
                <a:latin typeface="+mn-lt"/>
              </a:rPr>
              <a:t>PSF Executive Committee </a:t>
            </a:r>
          </a:p>
        </p:txBody>
      </p:sp>
      <p:sp>
        <p:nvSpPr>
          <p:cNvPr id="21507" name="Rectangle 3"/>
          <p:cNvSpPr>
            <a:spLocks noGrp="1" noChangeArrowheads="1"/>
          </p:cNvSpPr>
          <p:nvPr>
            <p:ph idx="1"/>
          </p:nvPr>
        </p:nvSpPr>
        <p:spPr>
          <a:xfrm>
            <a:off x="457200" y="1417638"/>
            <a:ext cx="8229600" cy="4708525"/>
          </a:xfrm>
        </p:spPr>
        <p:txBody>
          <a:bodyPr>
            <a:normAutofit/>
          </a:bodyPr>
          <a:lstStyle/>
          <a:p>
            <a:pPr eaLnBrk="1" hangingPunct="1"/>
            <a:r>
              <a:rPr lang="en-US" altLang="en-US" sz="2400" dirty="0">
                <a:latin typeface="+mn-lt"/>
              </a:rPr>
              <a:t>5 Student appointees (Chair, Vice-Chair, 3 members)</a:t>
            </a:r>
          </a:p>
          <a:p>
            <a:pPr eaLnBrk="1" hangingPunct="1"/>
            <a:r>
              <a:rPr lang="en-US" altLang="en-US" sz="2400" dirty="0">
                <a:latin typeface="+mn-lt"/>
              </a:rPr>
              <a:t>Represent the voice of the PSF</a:t>
            </a:r>
          </a:p>
          <a:p>
            <a:pPr eaLnBrk="1" hangingPunct="1"/>
            <a:r>
              <a:rPr lang="en-US" altLang="en-US" sz="2400" dirty="0">
                <a:latin typeface="+mn-lt"/>
              </a:rPr>
              <a:t>Commitment</a:t>
            </a:r>
          </a:p>
          <a:p>
            <a:pPr lvl="1"/>
            <a:r>
              <a:rPr lang="en-US" altLang="en-US" sz="2400" dirty="0">
                <a:latin typeface="+mn-lt"/>
              </a:rPr>
              <a:t>Term of service: June-May</a:t>
            </a:r>
          </a:p>
          <a:p>
            <a:pPr lvl="1"/>
            <a:r>
              <a:rPr lang="en-US" altLang="en-US" sz="2400" dirty="0">
                <a:latin typeface="+mn-lt"/>
              </a:rPr>
              <a:t>Attend MCM and Summer Meeting</a:t>
            </a:r>
          </a:p>
          <a:p>
            <a:pPr lvl="1"/>
            <a:r>
              <a:rPr lang="en-US" altLang="en-US" sz="2400" dirty="0">
                <a:latin typeface="+mn-lt"/>
              </a:rPr>
              <a:t>Frequent conference calls, emails</a:t>
            </a:r>
          </a:p>
          <a:p>
            <a:pPr lvl="1"/>
            <a:r>
              <a:rPr lang="en-US" altLang="en-US" sz="2400" dirty="0">
                <a:latin typeface="+mn-lt"/>
              </a:rPr>
              <a:t>Advisory Group Liaison </a:t>
            </a:r>
          </a:p>
          <a:p>
            <a:pPr lvl="1"/>
            <a:r>
              <a:rPr lang="en-US" altLang="en-US" sz="2400" dirty="0">
                <a:latin typeface="+mn-lt"/>
              </a:rPr>
              <a:t>Provide strategic guidance to ASHP staff</a:t>
            </a:r>
          </a:p>
          <a:p>
            <a:pPr lvl="1"/>
            <a:r>
              <a:rPr lang="en-US" altLang="en-US" sz="2400" dirty="0">
                <a:latin typeface="+mn-lt"/>
              </a:rPr>
              <a:t>Encourage member participation </a:t>
            </a:r>
          </a:p>
          <a:p>
            <a:r>
              <a:rPr lang="en-US" altLang="en-US" sz="2400" b="1" i="1" dirty="0">
                <a:latin typeface="+mn-lt"/>
              </a:rPr>
              <a:t>Applications due Mid-November each year </a:t>
            </a:r>
          </a:p>
          <a:p>
            <a:pPr eaLnBrk="1" hangingPunct="1"/>
            <a:endParaRPr lang="en-US" altLang="en-US" sz="2400" dirty="0">
              <a:latin typeface="+mn-lt"/>
            </a:endParaRPr>
          </a:p>
        </p:txBody>
      </p:sp>
    </p:spTree>
    <p:extLst>
      <p:ext uri="{BB962C8B-B14F-4D97-AF65-F5344CB8AC3E}">
        <p14:creationId xmlns:p14="http://schemas.microsoft.com/office/powerpoint/2010/main" val="4264147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1CA2-C234-4195-9205-50EAACEF9F5A}"/>
              </a:ext>
            </a:extLst>
          </p:cNvPr>
          <p:cNvSpPr>
            <a:spLocks noGrp="1"/>
          </p:cNvSpPr>
          <p:nvPr>
            <p:ph type="title"/>
          </p:nvPr>
        </p:nvSpPr>
        <p:spPr/>
        <p:txBody>
          <a:bodyPr>
            <a:normAutofit/>
          </a:bodyPr>
          <a:lstStyle/>
          <a:p>
            <a:r>
              <a:rPr lang="en-US" sz="4000" dirty="0">
                <a:latin typeface="+mn-lt"/>
              </a:rPr>
              <a:t>PSF Advisory Groups </a:t>
            </a:r>
          </a:p>
        </p:txBody>
      </p:sp>
      <p:sp>
        <p:nvSpPr>
          <p:cNvPr id="7" name="Content Placeholder 6">
            <a:extLst>
              <a:ext uri="{FF2B5EF4-FFF2-40B4-BE49-F238E27FC236}">
                <a16:creationId xmlns:a16="http://schemas.microsoft.com/office/drawing/2014/main" id="{0D9DFBF3-6443-420E-BA0A-1C95C6CEF01B}"/>
              </a:ext>
            </a:extLst>
          </p:cNvPr>
          <p:cNvSpPr>
            <a:spLocks noGrp="1"/>
          </p:cNvSpPr>
          <p:nvPr>
            <p:ph sz="half" idx="1"/>
          </p:nvPr>
        </p:nvSpPr>
        <p:spPr>
          <a:xfrm>
            <a:off x="457200" y="1600200"/>
            <a:ext cx="8093015" cy="4525963"/>
          </a:xfrm>
        </p:spPr>
        <p:txBody>
          <a:bodyPr vert="horz" lIns="91440" tIns="45720" rIns="91440" bIns="45720" rtlCol="0" anchor="t">
            <a:normAutofit/>
          </a:bodyPr>
          <a:lstStyle/>
          <a:p>
            <a:r>
              <a:rPr lang="en-US" sz="2400" dirty="0">
                <a:latin typeface="+mn-lt"/>
              </a:rPr>
              <a:t>Advancement of Pharmacy Practice</a:t>
            </a:r>
          </a:p>
          <a:p>
            <a:endParaRPr lang="en-US" sz="2400" dirty="0">
              <a:latin typeface="+mn-lt"/>
            </a:endParaRPr>
          </a:p>
          <a:p>
            <a:r>
              <a:rPr lang="en-US" sz="2400" dirty="0">
                <a:latin typeface="+mn-lt"/>
              </a:rPr>
              <a:t>Career and Leadership Development </a:t>
            </a:r>
            <a:endParaRPr lang="en-US" sz="2400" dirty="0">
              <a:latin typeface="+mn-lt"/>
              <a:cs typeface="Calibri"/>
            </a:endParaRPr>
          </a:p>
          <a:p>
            <a:endParaRPr lang="en-US" sz="2400" dirty="0">
              <a:latin typeface="+mn-lt"/>
            </a:endParaRPr>
          </a:p>
          <a:p>
            <a:r>
              <a:rPr lang="en-US" sz="2400" dirty="0">
                <a:latin typeface="+mn-lt"/>
              </a:rPr>
              <a:t>Community and eCommunications </a:t>
            </a:r>
            <a:endParaRPr lang="en-US" sz="2400" dirty="0">
              <a:latin typeface="+mn-lt"/>
              <a:cs typeface="Calibri"/>
            </a:endParaRPr>
          </a:p>
          <a:p>
            <a:endParaRPr lang="en-US" sz="2400" dirty="0">
              <a:latin typeface="+mn-lt"/>
            </a:endParaRPr>
          </a:p>
          <a:p>
            <a:r>
              <a:rPr lang="en-US" sz="2400" dirty="0">
                <a:latin typeface="+mn-lt"/>
              </a:rPr>
              <a:t>Policy and Legislative Advocacy</a:t>
            </a:r>
          </a:p>
          <a:p>
            <a:endParaRPr lang="en-US" sz="2400" dirty="0">
              <a:latin typeface="+mn-lt"/>
            </a:endParaRPr>
          </a:p>
          <a:p>
            <a:r>
              <a:rPr lang="en-US" sz="2400" dirty="0">
                <a:latin typeface="+mn-lt"/>
              </a:rPr>
              <a:t>Student Society Development </a:t>
            </a:r>
          </a:p>
        </p:txBody>
      </p:sp>
    </p:spTree>
    <p:extLst>
      <p:ext uri="{BB962C8B-B14F-4D97-AF65-F5344CB8AC3E}">
        <p14:creationId xmlns:p14="http://schemas.microsoft.com/office/powerpoint/2010/main" val="144429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FC4B-97F3-4656-A24F-21E138F288D8}"/>
              </a:ext>
            </a:extLst>
          </p:cNvPr>
          <p:cNvSpPr>
            <a:spLocks noGrp="1"/>
          </p:cNvSpPr>
          <p:nvPr>
            <p:ph type="title"/>
          </p:nvPr>
        </p:nvSpPr>
        <p:spPr/>
        <p:txBody>
          <a:bodyPr>
            <a:normAutofit/>
          </a:bodyPr>
          <a:lstStyle/>
          <a:p>
            <a:r>
              <a:rPr lang="en-US" sz="4000" dirty="0">
                <a:latin typeface="+mn-lt"/>
                <a:cs typeface="Calibri"/>
              </a:rPr>
              <a:t>PSF Advisory Groups (cont.)</a:t>
            </a:r>
            <a:endParaRPr lang="en-US" sz="4000" dirty="0">
              <a:latin typeface="+mn-lt"/>
            </a:endParaRPr>
          </a:p>
        </p:txBody>
      </p:sp>
      <p:sp>
        <p:nvSpPr>
          <p:cNvPr id="4" name="Content Placeholder 7">
            <a:extLst>
              <a:ext uri="{FF2B5EF4-FFF2-40B4-BE49-F238E27FC236}">
                <a16:creationId xmlns:a16="http://schemas.microsoft.com/office/drawing/2014/main" id="{1ADB213B-AEDC-4B95-970E-7526116CA75B}"/>
              </a:ext>
            </a:extLst>
          </p:cNvPr>
          <p:cNvSpPr>
            <a:spLocks noGrp="1"/>
          </p:cNvSpPr>
          <p:nvPr/>
        </p:nvSpPr>
        <p:spPr>
          <a:xfrm>
            <a:off x="550653" y="1600200"/>
            <a:ext cx="8440947" cy="452596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800" b="1" kern="1200">
                <a:solidFill>
                  <a:srgbClr val="2068BA"/>
                </a:solidFill>
                <a:latin typeface="+mn-lt"/>
                <a:ea typeface="+mn-ea"/>
                <a:cs typeface="+mn-cs"/>
              </a:defRPr>
            </a:lvl1pPr>
            <a:lvl2pPr marL="742950" indent="-285750" algn="l" defTabSz="914400" rtl="0" eaLnBrk="1" latinLnBrk="0" hangingPunct="1">
              <a:spcBef>
                <a:spcPct val="20000"/>
              </a:spcBef>
              <a:buClr>
                <a:srgbClr val="F2760E"/>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F2760E"/>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F2760E"/>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b="0" dirty="0">
                <a:solidFill>
                  <a:srgbClr val="226899"/>
                </a:solidFill>
              </a:rPr>
              <a:t>Serve as advisors to ASHP on relevant issues </a:t>
            </a:r>
          </a:p>
          <a:p>
            <a:endParaRPr lang="en-US" sz="1200" b="0" dirty="0">
              <a:solidFill>
                <a:srgbClr val="226899"/>
              </a:solidFill>
              <a:cs typeface="Calibri"/>
            </a:endParaRPr>
          </a:p>
          <a:p>
            <a:r>
              <a:rPr lang="en-US" sz="2400" b="0" dirty="0">
                <a:solidFill>
                  <a:srgbClr val="226899"/>
                </a:solidFill>
                <a:cs typeface="Calibri"/>
              </a:rPr>
              <a:t>Each AG has 1 Chair and 18 members </a:t>
            </a:r>
            <a:endParaRPr lang="en-US" sz="2400" b="0" dirty="0">
              <a:solidFill>
                <a:srgbClr val="226899"/>
              </a:solidFill>
            </a:endParaRPr>
          </a:p>
          <a:p>
            <a:endParaRPr lang="en-US" sz="1200" b="0" dirty="0">
              <a:solidFill>
                <a:srgbClr val="226899"/>
              </a:solidFill>
            </a:endParaRPr>
          </a:p>
          <a:p>
            <a:r>
              <a:rPr lang="en-US" sz="2400" b="0" dirty="0">
                <a:solidFill>
                  <a:srgbClr val="226899"/>
                </a:solidFill>
              </a:rPr>
              <a:t>Appointed by Chair of Executive Committee</a:t>
            </a:r>
          </a:p>
          <a:p>
            <a:endParaRPr lang="en-US" sz="1200" b="0" dirty="0">
              <a:solidFill>
                <a:srgbClr val="226899"/>
              </a:solidFill>
              <a:ea typeface="+mn-lt"/>
              <a:cs typeface="+mn-lt"/>
            </a:endParaRPr>
          </a:p>
          <a:p>
            <a:r>
              <a:rPr lang="en-US" sz="2400" b="0" dirty="0">
                <a:solidFill>
                  <a:srgbClr val="226899"/>
                </a:solidFill>
                <a:ea typeface="+mn-lt"/>
                <a:cs typeface="+mn-lt"/>
              </a:rPr>
              <a:t>Network with other students from across the nation</a:t>
            </a:r>
            <a:endParaRPr lang="en-US" sz="2400" b="0" dirty="0">
              <a:solidFill>
                <a:srgbClr val="226899"/>
              </a:solidFill>
            </a:endParaRPr>
          </a:p>
          <a:p>
            <a:endParaRPr lang="en-US" sz="1200" b="0" dirty="0">
              <a:solidFill>
                <a:srgbClr val="226899"/>
              </a:solidFill>
            </a:endParaRPr>
          </a:p>
          <a:p>
            <a:r>
              <a:rPr lang="en-US" sz="2400" b="0" dirty="0">
                <a:solidFill>
                  <a:srgbClr val="226899"/>
                </a:solidFill>
              </a:rPr>
              <a:t>Commitment</a:t>
            </a:r>
            <a:endParaRPr lang="en-US" sz="2400" b="0" dirty="0">
              <a:solidFill>
                <a:srgbClr val="226899"/>
              </a:solidFill>
              <a:cs typeface="Calibri"/>
            </a:endParaRPr>
          </a:p>
          <a:p>
            <a:pPr lvl="1"/>
            <a:r>
              <a:rPr lang="en-US" dirty="0">
                <a:solidFill>
                  <a:srgbClr val="226899"/>
                </a:solidFill>
              </a:rPr>
              <a:t>Frequent e-mail communications, conference calls, in-person meeting at Midyear Clinical Meeting</a:t>
            </a:r>
            <a:endParaRPr lang="en-US" sz="1400" dirty="0">
              <a:solidFill>
                <a:srgbClr val="226899"/>
              </a:solidFill>
            </a:endParaRPr>
          </a:p>
          <a:p>
            <a:pPr lvl="1"/>
            <a:endParaRPr lang="en-US" sz="1400" dirty="0">
              <a:solidFill>
                <a:srgbClr val="226899"/>
              </a:solidFill>
              <a:cs typeface="Calibri"/>
            </a:endParaRPr>
          </a:p>
          <a:p>
            <a:r>
              <a:rPr lang="en-US" sz="2400" i="1" dirty="0">
                <a:solidFill>
                  <a:srgbClr val="226899"/>
                </a:solidFill>
              </a:rPr>
              <a:t>Application deadline: </a:t>
            </a:r>
            <a:r>
              <a:rPr lang="en-US" sz="2400" i="1" u="sng" dirty="0">
                <a:solidFill>
                  <a:srgbClr val="226899"/>
                </a:solidFill>
              </a:rPr>
              <a:t>May 1</a:t>
            </a:r>
            <a:endParaRPr lang="en-US" sz="2400" i="1" u="sng" dirty="0">
              <a:solidFill>
                <a:srgbClr val="226899"/>
              </a:solidFill>
              <a:cs typeface="Calibri"/>
            </a:endParaRPr>
          </a:p>
        </p:txBody>
      </p:sp>
    </p:spTree>
    <p:extLst>
      <p:ext uri="{BB962C8B-B14F-4D97-AF65-F5344CB8AC3E}">
        <p14:creationId xmlns:p14="http://schemas.microsoft.com/office/powerpoint/2010/main" val="88749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prstGeom prst="rect">
            <a:avLst/>
          </a:prstGeom>
        </p:spPr>
        <p:txBody>
          <a:bodyPr anchor="ctr">
            <a:normAutofit/>
          </a:bodyPr>
          <a:lstStyle/>
          <a:p>
            <a:pPr algn="ctr" eaLnBrk="1" hangingPunct="1"/>
            <a:r>
              <a:rPr lang="en-US" altLang="en-US" sz="4000" dirty="0">
                <a:latin typeface="+mn-lt"/>
              </a:rPr>
              <a:t>ASHP Councils </a:t>
            </a:r>
          </a:p>
        </p:txBody>
      </p:sp>
      <p:graphicFrame>
        <p:nvGraphicFramePr>
          <p:cNvPr id="20484" name="Content Placeholder 3">
            <a:extLst>
              <a:ext uri="{FF2B5EF4-FFF2-40B4-BE49-F238E27FC236}">
                <a16:creationId xmlns:a16="http://schemas.microsoft.com/office/drawing/2014/main" id="{78475DCB-8A41-45CD-8F8F-43C6E64579CE}"/>
              </a:ext>
            </a:extLst>
          </p:cNvPr>
          <p:cNvGraphicFramePr>
            <a:graphicFrameLocks noGrp="1"/>
          </p:cNvGraphicFramePr>
          <p:nvPr>
            <p:ph idx="1"/>
            <p:extLst>
              <p:ext uri="{D42A27DB-BD31-4B8C-83A1-F6EECF244321}">
                <p14:modId xmlns:p14="http://schemas.microsoft.com/office/powerpoint/2010/main" val="4023885428"/>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38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46375"/>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2158298" y="2296180"/>
            <a:ext cx="70078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1F497D"/>
                </a:solidFill>
                <a:uLnTx/>
                <a:uFillTx/>
                <a:latin typeface="Calibri"/>
                <a:ea typeface="+mn-ea"/>
                <a:cs typeface="+mn-cs"/>
              </a:rPr>
              <a:t>Key Takeaways</a:t>
            </a:r>
            <a:endParaRPr kumimoji="0" lang="en-US" sz="2400" b="0" i="0" u="none" strike="noStrike" kern="1200" cap="none" spc="0" normalizeH="0" baseline="0" noProof="0" dirty="0">
              <a:ln>
                <a:noFill/>
              </a:ln>
              <a:solidFill>
                <a:prstClr val="black"/>
              </a:solidFill>
              <a:uLnTx/>
              <a:uFillTx/>
              <a:latin typeface="Calibri"/>
              <a:ea typeface="+mn-ea"/>
              <a:cs typeface="+mn-cs"/>
            </a:endParaRPr>
          </a:p>
        </p:txBody>
      </p:sp>
      <p:pic>
        <p:nvPicPr>
          <p:cNvPr id="2050" name="Picture 2" descr="Image result for checklist icon"/>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40518" y="1737620"/>
            <a:ext cx="1690976" cy="1640339"/>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74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3600" dirty="0">
                <a:latin typeface="+mn-lt"/>
              </a:rPr>
              <a:t>My </a:t>
            </a:r>
            <a:r>
              <a:rPr lang="en-US" altLang="en-US" sz="4000" dirty="0">
                <a:latin typeface="+mn-lt"/>
              </a:rPr>
              <a:t>Involvement</a:t>
            </a:r>
            <a:r>
              <a:rPr lang="en-US" altLang="en-US" sz="3600" dirty="0">
                <a:latin typeface="+mn-lt"/>
              </a:rPr>
              <a:t> </a:t>
            </a:r>
          </a:p>
        </p:txBody>
      </p:sp>
      <p:sp>
        <p:nvSpPr>
          <p:cNvPr id="15363" name="Rectangle 3"/>
          <p:cNvSpPr>
            <a:spLocks noGrp="1" noChangeArrowheads="1"/>
          </p:cNvSpPr>
          <p:nvPr>
            <p:ph idx="1"/>
          </p:nvPr>
        </p:nvSpPr>
        <p:spPr/>
        <p:txBody>
          <a:bodyPr vert="horz" lIns="91440" tIns="45720" rIns="91440" bIns="45720" rtlCol="0" anchor="t">
            <a:normAutofit/>
          </a:bodyPr>
          <a:lstStyle/>
          <a:p>
            <a:endParaRPr lang="en-US" altLang="en-US" sz="2400" i="1" dirty="0">
              <a:solidFill>
                <a:srgbClr val="FF0000"/>
              </a:solidFill>
              <a:latin typeface="+mn-lt"/>
              <a:cs typeface="Calibri"/>
            </a:endParaRPr>
          </a:p>
        </p:txBody>
      </p:sp>
    </p:spTree>
    <p:extLst>
      <p:ext uri="{BB962C8B-B14F-4D97-AF65-F5344CB8AC3E}">
        <p14:creationId xmlns:p14="http://schemas.microsoft.com/office/powerpoint/2010/main" val="322179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4863-78BE-49AF-B255-7E232C190322}"/>
              </a:ext>
            </a:extLst>
          </p:cNvPr>
          <p:cNvSpPr>
            <a:spLocks noGrp="1"/>
          </p:cNvSpPr>
          <p:nvPr>
            <p:ph type="title"/>
          </p:nvPr>
        </p:nvSpPr>
        <p:spPr/>
        <p:txBody>
          <a:bodyPr>
            <a:normAutofit/>
          </a:bodyPr>
          <a:lstStyle/>
          <a:p>
            <a:r>
              <a:rPr lang="en-US" sz="4000" dirty="0">
                <a:latin typeface="+mn-lt"/>
              </a:rPr>
              <a:t>Why Get Involved?</a:t>
            </a:r>
          </a:p>
        </p:txBody>
      </p:sp>
      <p:sp>
        <p:nvSpPr>
          <p:cNvPr id="3" name="Content Placeholder 2">
            <a:extLst>
              <a:ext uri="{FF2B5EF4-FFF2-40B4-BE49-F238E27FC236}">
                <a16:creationId xmlns:a16="http://schemas.microsoft.com/office/drawing/2014/main" id="{A760CFCE-3504-400D-B560-E1CE577D5B23}"/>
              </a:ext>
            </a:extLst>
          </p:cNvPr>
          <p:cNvSpPr>
            <a:spLocks noGrp="1"/>
          </p:cNvSpPr>
          <p:nvPr>
            <p:ph idx="1"/>
          </p:nvPr>
        </p:nvSpPr>
        <p:spPr/>
        <p:txBody>
          <a:bodyPr vert="horz" lIns="91440" tIns="45720" rIns="91440" bIns="45720" rtlCol="0" anchor="t">
            <a:normAutofit/>
          </a:bodyPr>
          <a:lstStyle/>
          <a:p>
            <a:r>
              <a:rPr lang="en-US" sz="2400" dirty="0">
                <a:latin typeface="+mn-lt"/>
              </a:rPr>
              <a:t>Resources </a:t>
            </a:r>
          </a:p>
          <a:p>
            <a:endParaRPr lang="en-US" sz="2400" dirty="0">
              <a:latin typeface="+mn-lt"/>
            </a:endParaRPr>
          </a:p>
          <a:p>
            <a:r>
              <a:rPr lang="en-US" sz="2400" dirty="0">
                <a:latin typeface="+mn-lt"/>
              </a:rPr>
              <a:t>Residency bound </a:t>
            </a:r>
          </a:p>
          <a:p>
            <a:endParaRPr lang="en-US" sz="2400" dirty="0">
              <a:latin typeface="+mn-lt"/>
            </a:endParaRPr>
          </a:p>
          <a:p>
            <a:r>
              <a:rPr lang="en-US" sz="2400" dirty="0">
                <a:latin typeface="+mn-lt"/>
              </a:rPr>
              <a:t>Leadership, communication, time-management skills</a:t>
            </a:r>
          </a:p>
          <a:p>
            <a:endParaRPr lang="en-US" sz="2400" dirty="0">
              <a:latin typeface="+mn-lt"/>
            </a:endParaRPr>
          </a:p>
          <a:p>
            <a:r>
              <a:rPr lang="en-US" sz="2400" dirty="0">
                <a:latin typeface="+mn-lt"/>
              </a:rPr>
              <a:t>Advancing our profession </a:t>
            </a:r>
          </a:p>
          <a:p>
            <a:endParaRPr lang="en-US" sz="2400" dirty="0">
              <a:latin typeface="+mn-lt"/>
            </a:endParaRPr>
          </a:p>
          <a:p>
            <a:r>
              <a:rPr lang="en-US" sz="2400" dirty="0">
                <a:latin typeface="+mn-lt"/>
              </a:rPr>
              <a:t>NETWORKING! </a:t>
            </a:r>
          </a:p>
        </p:txBody>
      </p:sp>
    </p:spTree>
    <p:extLst>
      <p:ext uri="{BB962C8B-B14F-4D97-AF65-F5344CB8AC3E}">
        <p14:creationId xmlns:p14="http://schemas.microsoft.com/office/powerpoint/2010/main" val="2568413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9148-102C-4431-B892-B7FBCD334699}"/>
              </a:ext>
            </a:extLst>
          </p:cNvPr>
          <p:cNvSpPr>
            <a:spLocks noGrp="1"/>
          </p:cNvSpPr>
          <p:nvPr>
            <p:ph type="title"/>
          </p:nvPr>
        </p:nvSpPr>
        <p:spPr/>
        <p:txBody>
          <a:bodyPr>
            <a:normAutofit/>
          </a:bodyPr>
          <a:lstStyle/>
          <a:p>
            <a:r>
              <a:rPr lang="en-US" sz="4000" dirty="0">
                <a:latin typeface="+mn-lt"/>
              </a:rPr>
              <a:t>Getting Started</a:t>
            </a:r>
          </a:p>
        </p:txBody>
      </p:sp>
      <p:graphicFrame>
        <p:nvGraphicFramePr>
          <p:cNvPr id="5" name="Diagram 4"/>
          <p:cNvGraphicFramePr/>
          <p:nvPr>
            <p:extLst>
              <p:ext uri="{D42A27DB-BD31-4B8C-83A1-F6EECF244321}">
                <p14:modId xmlns:p14="http://schemas.microsoft.com/office/powerpoint/2010/main" val="3387560141"/>
              </p:ext>
            </p:extLst>
          </p:nvPr>
        </p:nvGraphicFramePr>
        <p:xfrm>
          <a:off x="876300" y="1295400"/>
          <a:ext cx="7391400" cy="376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609600" y="5129463"/>
            <a:ext cx="84582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i="1" dirty="0">
                <a:solidFill>
                  <a:srgbClr val="226899"/>
                </a:solidFill>
              </a:rPr>
              <a:t>Post on ASHP Connect and network with other students from across the nation </a:t>
            </a:r>
          </a:p>
          <a:p>
            <a:pPr algn="ctr"/>
            <a:endParaRPr lang="en-US" b="1" dirty="0">
              <a:solidFill>
                <a:srgbClr val="226899"/>
              </a:solidFill>
            </a:endParaRPr>
          </a:p>
        </p:txBody>
      </p:sp>
    </p:spTree>
    <p:extLst>
      <p:ext uri="{BB962C8B-B14F-4D97-AF65-F5344CB8AC3E}">
        <p14:creationId xmlns:p14="http://schemas.microsoft.com/office/powerpoint/2010/main" val="281827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EA81-EE76-436F-85C3-551FB1855888}"/>
              </a:ext>
            </a:extLst>
          </p:cNvPr>
          <p:cNvSpPr>
            <a:spLocks noGrp="1"/>
          </p:cNvSpPr>
          <p:nvPr>
            <p:ph type="title"/>
          </p:nvPr>
        </p:nvSpPr>
        <p:spPr/>
        <p:txBody>
          <a:bodyPr>
            <a:normAutofit/>
          </a:bodyPr>
          <a:lstStyle/>
          <a:p>
            <a:r>
              <a:rPr lang="en-US" sz="4000" dirty="0">
                <a:latin typeface="+mn-lt"/>
                <a:cs typeface="Calibri"/>
              </a:rPr>
              <a:t>Notable Deadlines</a:t>
            </a:r>
            <a:endParaRPr lang="en-US" sz="4000" dirty="0">
              <a:latin typeface="+mn-lt"/>
            </a:endParaRPr>
          </a:p>
        </p:txBody>
      </p:sp>
      <p:graphicFrame>
        <p:nvGraphicFramePr>
          <p:cNvPr id="6" name="Diagram 6">
            <a:extLst>
              <a:ext uri="{FF2B5EF4-FFF2-40B4-BE49-F238E27FC236}">
                <a16:creationId xmlns:a16="http://schemas.microsoft.com/office/drawing/2014/main" id="{964751D9-0506-4B59-9B67-D5FFBAE1A106}"/>
              </a:ext>
            </a:extLst>
          </p:cNvPr>
          <p:cNvGraphicFramePr>
            <a:graphicFrameLocks noGrp="1"/>
          </p:cNvGraphicFramePr>
          <p:nvPr>
            <p:ph idx="1"/>
            <p:extLst>
              <p:ext uri="{D42A27DB-BD31-4B8C-83A1-F6EECF244321}">
                <p14:modId xmlns:p14="http://schemas.microsoft.com/office/powerpoint/2010/main" val="3043881270"/>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59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819400"/>
            <a:ext cx="9144000" cy="1470025"/>
          </a:xfrm>
          <a:prstGeom prst="rect">
            <a:avLst/>
          </a:prstGeom>
        </p:spPr>
        <p:txBody>
          <a:bodyPr vert="horz" lIns="91440" tIns="45720" rIns="91440" bIns="45720" rtlCol="0" anchor="ctr">
            <a:noAutofit/>
          </a:bodyPr>
          <a:lstStyle>
            <a:lvl1pPr algn="l" defTabSz="685800" rtl="0" eaLnBrk="1" latinLnBrk="0" hangingPunct="1">
              <a:spcBef>
                <a:spcPct val="0"/>
              </a:spcBef>
              <a:buNone/>
              <a:defRPr sz="3300" b="1" kern="1200">
                <a:solidFill>
                  <a:srgbClr val="F37A2B"/>
                </a:solidFill>
                <a:latin typeface="Arial" pitchFamily="34" charset="0"/>
                <a:ea typeface="+mj-ea"/>
                <a:cs typeface="Arial" pitchFamily="34" charset="0"/>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rgbClr val="F37A2B"/>
                </a:solidFill>
                <a:effectLst>
                  <a:outerShdw blurRad="38100" dist="38100" dir="2700000" algn="tl">
                    <a:srgbClr val="000000">
                      <a:alpha val="43137"/>
                    </a:srgbClr>
                  </a:outerShdw>
                </a:effectLst>
                <a:uLnTx/>
                <a:uFillTx/>
                <a:latin typeface="Calibri"/>
                <a:ea typeface="+mj-ea"/>
                <a:cs typeface="Arial" pitchFamily="34" charset="0"/>
              </a:rPr>
              <a:t>QUESTIONS</a:t>
            </a:r>
            <a:endParaRPr kumimoji="0" lang="en-US" sz="32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a:ea typeface="+mj-ea"/>
              <a:cs typeface="Arial" pitchFamily="34" charset="0"/>
            </a:endParaRPr>
          </a:p>
        </p:txBody>
      </p:sp>
      <p:sp>
        <p:nvSpPr>
          <p:cNvPr id="11" name="Title 1"/>
          <p:cNvSpPr txBox="1">
            <a:spLocks/>
          </p:cNvSpPr>
          <p:nvPr/>
        </p:nvSpPr>
        <p:spPr>
          <a:xfrm>
            <a:off x="0" y="4953000"/>
            <a:ext cx="9144000" cy="1470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rgbClr val="F37A2B"/>
                </a:solidFill>
                <a:latin typeface="Arial" pitchFamily="34" charset="0"/>
                <a:ea typeface="+mj-ea"/>
                <a:cs typeface="Arial" pitchFamily="34" charset="0"/>
              </a:defRPr>
            </a:lvl1pPr>
          </a:lstStyle>
          <a:p>
            <a:pPr algn="ctr"/>
            <a:r>
              <a:rPr lang="en-US" sz="2100" dirty="0">
                <a:solidFill>
                  <a:schemeClr val="tx1"/>
                </a:solidFill>
                <a:latin typeface="+mn-lt"/>
              </a:rPr>
              <a:t>Kelsey Ihry</a:t>
            </a:r>
          </a:p>
        </p:txBody>
      </p:sp>
    </p:spTree>
    <p:extLst>
      <p:ext uri="{BB962C8B-B14F-4D97-AF65-F5344CB8AC3E}">
        <p14:creationId xmlns:p14="http://schemas.microsoft.com/office/powerpoint/2010/main" val="215125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46375"/>
            <a:ext cx="9144000" cy="1066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332497" y="1066800"/>
            <a:ext cx="8580334" cy="461665"/>
          </a:xfrm>
          <a:prstGeom prst="rect">
            <a:avLst/>
          </a:prstGeom>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26899"/>
              </a:solidFill>
              <a:effectLst/>
              <a:uLnTx/>
              <a:uFillTx/>
              <a:latin typeface="Calibri"/>
              <a:ea typeface="+mn-ea"/>
              <a:cs typeface="+mn-cs"/>
            </a:endParaRPr>
          </a:p>
        </p:txBody>
      </p:sp>
      <p:sp>
        <p:nvSpPr>
          <p:cNvPr id="9" name="AutoShape 9"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44" name="Picture 20" descr="Related image"/>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496" y="1735897"/>
            <a:ext cx="1540703" cy="1540703"/>
          </a:xfrm>
          <a:prstGeom prst="roundRect">
            <a:avLst/>
          </a:prstGeom>
          <a:noFill/>
          <a:ln w="508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158298" y="2318165"/>
            <a:ext cx="70078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1F497D"/>
                </a:solidFill>
                <a:uLnTx/>
                <a:uFillTx/>
                <a:latin typeface="Calibri"/>
                <a:ea typeface="+mn-ea"/>
                <a:cs typeface="+mn-cs"/>
              </a:rPr>
              <a:t>About </a:t>
            </a:r>
            <a:r>
              <a:rPr lang="en-US" sz="2800" b="1" i="1" dirty="0">
                <a:solidFill>
                  <a:srgbClr val="1F497D"/>
                </a:solidFill>
                <a:latin typeface="Calibri"/>
              </a:rPr>
              <a:t>ASHP</a:t>
            </a:r>
            <a:endParaRPr kumimoji="0" lang="en-US" sz="2400" b="0" i="0" u="none" strike="noStrike" kern="1200" cap="none" spc="0" normalizeH="0" baseline="0" noProof="0" dirty="0">
              <a:ln>
                <a:noFill/>
              </a:ln>
              <a:solidFill>
                <a:prstClr val="black"/>
              </a:solidFill>
              <a:uLnTx/>
              <a:uFillTx/>
              <a:latin typeface="Calibri"/>
            </a:endParaRPr>
          </a:p>
        </p:txBody>
      </p:sp>
    </p:spTree>
    <p:extLst>
      <p:ext uri="{BB962C8B-B14F-4D97-AF65-F5344CB8AC3E}">
        <p14:creationId xmlns:p14="http://schemas.microsoft.com/office/powerpoint/2010/main" val="326451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2325" y="228600"/>
            <a:ext cx="7521575" cy="549275"/>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37A2B"/>
                </a:solidFill>
                <a:uLnTx/>
                <a:uFillTx/>
                <a:latin typeface="Calibri"/>
                <a:ea typeface="+mj-ea"/>
                <a:cs typeface="+mj-cs"/>
              </a:rPr>
              <a:t>About ASHP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37A2B"/>
              </a:solidFill>
              <a:uLnTx/>
              <a:uFillTx/>
              <a:latin typeface="Calibri"/>
              <a:ea typeface="+mj-ea"/>
              <a:cs typeface="+mj-cs"/>
            </a:endParaRPr>
          </a:p>
        </p:txBody>
      </p:sp>
      <p:sp>
        <p:nvSpPr>
          <p:cNvPr id="33795" name="Content Placeholder 2"/>
          <p:cNvSpPr txBox="1">
            <a:spLocks/>
          </p:cNvSpPr>
          <p:nvPr/>
        </p:nvSpPr>
        <p:spPr bwMode="auto">
          <a:xfrm>
            <a:off x="822325" y="3962400"/>
            <a:ext cx="7521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sz="2200" b="1" i="1" u="none" strike="noStrike" kern="1200" cap="none" spc="0" normalizeH="0" baseline="0" noProof="0" dirty="0">
                <a:ln>
                  <a:noFill/>
                </a:ln>
                <a:solidFill>
                  <a:srgbClr val="226899"/>
                </a:solidFill>
                <a:effectLst/>
                <a:uLnTx/>
                <a:uFillTx/>
                <a:latin typeface="Calibri" pitchFamily="34" charset="0"/>
                <a:ea typeface="+mn-ea"/>
                <a:cs typeface="+mn-cs"/>
              </a:rPr>
              <a:t>Collective voice for members</a:t>
            </a:r>
            <a:r>
              <a:rPr kumimoji="0" lang="en-US" altLang="en-US" sz="2200" b="0" i="0" u="none" strike="noStrike" kern="1200" cap="none" spc="0" normalizeH="0" baseline="0" noProof="0" dirty="0">
                <a:ln>
                  <a:noFill/>
                </a:ln>
                <a:solidFill>
                  <a:srgbClr val="226899"/>
                </a:solidFill>
                <a:effectLst/>
                <a:uLnTx/>
                <a:uFillTx/>
                <a:latin typeface="Calibri" pitchFamily="34" charset="0"/>
                <a:ea typeface="+mn-ea"/>
                <a:cs typeface="+mn-cs"/>
              </a:rPr>
              <a:t> </a:t>
            </a:r>
            <a:r>
              <a:rPr kumimoji="0" lang="en-US" altLang="en-US" sz="2200" b="0" i="0" u="none" strike="noStrike" kern="1200" cap="none" spc="0" normalizeH="0" baseline="0" noProof="0" dirty="0">
                <a:ln>
                  <a:noFill/>
                </a:ln>
                <a:solidFill>
                  <a:srgbClr val="2E8CCC"/>
                </a:solidFill>
                <a:effectLst/>
                <a:uLnTx/>
                <a:uFillTx/>
                <a:latin typeface="Calibri" pitchFamily="34" charset="0"/>
                <a:ea typeface="+mn-ea"/>
                <a:cs typeface="+mn-cs"/>
              </a:rPr>
              <a:t>on issues related to medication use and public health</a:t>
            </a:r>
          </a:p>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altLang="en-US" sz="1400" b="0" i="0" u="none" strike="noStrike" kern="1200" cap="none" spc="0" normalizeH="0" baseline="0" noProof="0" dirty="0">
              <a:ln>
                <a:noFill/>
              </a:ln>
              <a:solidFill>
                <a:srgbClr val="226899"/>
              </a:solidFill>
              <a:effectLst/>
              <a:uLnTx/>
              <a:uFillTx/>
              <a:latin typeface="Calibri" pitchFamily="34" charset="0"/>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sz="2200" b="0" i="0" u="none" strike="noStrike" kern="1200" cap="none" spc="0" normalizeH="0" baseline="0" noProof="0" dirty="0">
                <a:ln>
                  <a:noFill/>
                </a:ln>
                <a:solidFill>
                  <a:srgbClr val="2E8CCC"/>
                </a:solidFill>
                <a:effectLst/>
                <a:uLnTx/>
                <a:uFillTx/>
                <a:latin typeface="Calibri" pitchFamily="34" charset="0"/>
                <a:ea typeface="+mn-ea"/>
                <a:cs typeface="+mn-cs"/>
              </a:rPr>
              <a:t>For 75 years, ASHP remains at the forefront</a:t>
            </a:r>
            <a:r>
              <a:rPr kumimoji="0" lang="en-US" altLang="en-US" sz="2200" b="0" i="0" u="none" strike="noStrike" kern="1200" cap="none" spc="0" normalizeH="0" baseline="0" noProof="0" dirty="0">
                <a:ln>
                  <a:noFill/>
                </a:ln>
                <a:solidFill>
                  <a:srgbClr val="226899"/>
                </a:solidFill>
                <a:effectLst/>
                <a:uLnTx/>
                <a:uFillTx/>
                <a:latin typeface="Calibri" pitchFamily="34" charset="0"/>
                <a:ea typeface="+mn-ea"/>
                <a:cs typeface="+mn-cs"/>
              </a:rPr>
              <a:t> </a:t>
            </a:r>
            <a:r>
              <a:rPr kumimoji="0" lang="en-US" altLang="en-US" sz="2200" b="1" i="1" u="none" strike="noStrike" kern="1200" cap="none" spc="0" normalizeH="0" baseline="0" noProof="0" dirty="0">
                <a:ln>
                  <a:noFill/>
                </a:ln>
                <a:solidFill>
                  <a:srgbClr val="226899"/>
                </a:solidFill>
                <a:effectLst/>
                <a:uLnTx/>
                <a:uFillTx/>
                <a:latin typeface="Calibri" pitchFamily="34" charset="0"/>
                <a:ea typeface="+mn-ea"/>
                <a:cs typeface="+mn-cs"/>
              </a:rPr>
              <a:t>to improve medication use and enhance patient safety</a:t>
            </a:r>
          </a:p>
        </p:txBody>
      </p:sp>
      <p:pic>
        <p:nvPicPr>
          <p:cNvPr id="6" name="Picture 2" descr="Q:\pid\_Public\for EO\Tyffani\Banner Pics\_DSC4376ASHP Melanie Smith 5.15.13 Barrett.JPG"/>
          <p:cNvPicPr>
            <a:picLocks noChangeAspect="1" noChangeArrowheads="1"/>
          </p:cNvPicPr>
          <p:nvPr/>
        </p:nvPicPr>
        <p:blipFill rotWithShape="1">
          <a:blip r:embed="rId3"/>
          <a:srcRect/>
          <a:stretch/>
        </p:blipFill>
        <p:spPr bwMode="auto">
          <a:xfrm>
            <a:off x="1066800" y="1295400"/>
            <a:ext cx="1639888"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3" descr="Q:\pid\_Public\for EO\Tyffani\Banner Pics\Medication Experts.JPG"/>
          <p:cNvPicPr>
            <a:picLocks noChangeAspect="1" noChangeArrowheads="1"/>
          </p:cNvPicPr>
          <p:nvPr/>
        </p:nvPicPr>
        <p:blipFill rotWithShape="1">
          <a:blip r:embed="rId4"/>
          <a:srcRect/>
          <a:stretch/>
        </p:blipFill>
        <p:spPr bwMode="auto">
          <a:xfrm>
            <a:off x="2819400" y="1295400"/>
            <a:ext cx="1639888"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Q:\pid\_Public\for EO\Tyffani\Banner Pics\In Hospitals.JPG"/>
          <p:cNvPicPr>
            <a:picLocks noChangeAspect="1" noChangeArrowheads="1"/>
          </p:cNvPicPr>
          <p:nvPr/>
        </p:nvPicPr>
        <p:blipFill rotWithShape="1">
          <a:blip r:embed="rId5"/>
          <a:srcRect/>
          <a:stretch/>
        </p:blipFill>
        <p:spPr bwMode="auto">
          <a:xfrm>
            <a:off x="4567238" y="1295400"/>
            <a:ext cx="1641475"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5" descr="Q:\pid\_Public\for EO\Tyffani\Banner Pics\In Clinics.JPG"/>
          <p:cNvPicPr>
            <a:picLocks noChangeAspect="1" noChangeArrowheads="1"/>
          </p:cNvPicPr>
          <p:nvPr/>
        </p:nvPicPr>
        <p:blipFill rotWithShape="1">
          <a:blip r:embed="rId6"/>
          <a:srcRect/>
          <a:stretch/>
        </p:blipFill>
        <p:spPr bwMode="auto">
          <a:xfrm>
            <a:off x="6323013" y="1295400"/>
            <a:ext cx="1649412"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705100" y="1295400"/>
            <a:ext cx="1143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4459288" y="1295400"/>
            <a:ext cx="123825"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6208713" y="1295400"/>
            <a:ext cx="114300" cy="2362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6742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822325" y="4191000"/>
            <a:ext cx="7521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b="0" i="0" u="none" strike="noStrike" kern="1200" cap="none" spc="0" normalizeH="0" baseline="0" noProof="0" dirty="0">
                <a:ln>
                  <a:noFill/>
                </a:ln>
                <a:solidFill>
                  <a:srgbClr val="226899"/>
                </a:solidFill>
                <a:effectLst/>
                <a:uLnTx/>
                <a:uFillTx/>
                <a:latin typeface="Calibri" pitchFamily="34" charset="0"/>
                <a:ea typeface="+mn-ea"/>
                <a:cs typeface="+mn-cs"/>
              </a:rPr>
              <a:t>Founded in 1942</a:t>
            </a:r>
          </a:p>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b="0" i="0" u="none" strike="noStrike" kern="1200" cap="none" spc="0" normalizeH="0" baseline="0" noProof="0" dirty="0">
                <a:ln>
                  <a:noFill/>
                </a:ln>
                <a:solidFill>
                  <a:srgbClr val="226899"/>
                </a:solidFill>
                <a:effectLst/>
                <a:uLnTx/>
                <a:uFillTx/>
                <a:latin typeface="Calibri" pitchFamily="34" charset="0"/>
                <a:ea typeface="+mn-ea"/>
                <a:cs typeface="+mn-cs"/>
              </a:rPr>
              <a:t>Headquarters in Bethesda, MD</a:t>
            </a:r>
          </a:p>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b="0" i="0" u="none" strike="noStrike" kern="1200" cap="none" spc="0" normalizeH="0" baseline="0" noProof="0" dirty="0">
                <a:ln>
                  <a:noFill/>
                </a:ln>
                <a:solidFill>
                  <a:srgbClr val="226899"/>
                </a:solidFill>
                <a:effectLst/>
                <a:uLnTx/>
                <a:uFillTx/>
                <a:latin typeface="Calibri" pitchFamily="34" charset="0"/>
                <a:ea typeface="+mn-ea"/>
                <a:cs typeface="+mn-cs"/>
              </a:rPr>
              <a:t>200+ staff</a:t>
            </a:r>
          </a:p>
          <a:p>
            <a:pPr marL="457200" marR="0" lvl="0" indent="-457200" algn="l" defTabSz="914400" rtl="0" eaLnBrk="1" fontAlgn="auto" latinLnBrk="0" hangingPunct="1">
              <a:lnSpc>
                <a:spcPct val="100000"/>
              </a:lnSpc>
              <a:spcBef>
                <a:spcPct val="20000"/>
              </a:spcBef>
              <a:spcAft>
                <a:spcPts val="0"/>
              </a:spcAft>
              <a:buClrTx/>
              <a:buSzTx/>
              <a:buFont typeface="Arial" charset="0"/>
              <a:buChar char="•"/>
              <a:tabLst/>
              <a:defRPr/>
            </a:pPr>
            <a:r>
              <a:rPr kumimoji="0" lang="en-US" altLang="en-US" b="0" i="0" u="none" strike="noStrike" kern="1200" cap="none" spc="0" normalizeH="0" baseline="0" noProof="0" dirty="0">
                <a:ln>
                  <a:noFill/>
                </a:ln>
                <a:solidFill>
                  <a:srgbClr val="226899"/>
                </a:solidFill>
                <a:effectLst/>
                <a:uLnTx/>
                <a:uFillTx/>
                <a:latin typeface="Calibri" pitchFamily="34" charset="0"/>
                <a:ea typeface="+mn-ea"/>
                <a:cs typeface="+mn-cs"/>
              </a:rPr>
              <a:t>Elected Board of Directors and Officers</a:t>
            </a:r>
          </a:p>
        </p:txBody>
      </p:sp>
      <p:sp>
        <p:nvSpPr>
          <p:cNvPr id="10" name="Title 1"/>
          <p:cNvSpPr txBox="1">
            <a:spLocks/>
          </p:cNvSpPr>
          <p:nvPr/>
        </p:nvSpPr>
        <p:spPr>
          <a:xfrm>
            <a:off x="822325" y="228600"/>
            <a:ext cx="7521575" cy="549275"/>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57B17"/>
                </a:solidFill>
                <a:uLnTx/>
                <a:uFillTx/>
                <a:latin typeface="Calibri"/>
                <a:ea typeface="+mj-ea"/>
                <a:cs typeface="+mj-cs"/>
              </a:rPr>
              <a:t>About ASHP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57B17"/>
              </a:solidFill>
              <a:uLnTx/>
              <a:uFillTx/>
              <a:latin typeface="Calibri"/>
              <a:ea typeface="+mj-ea"/>
              <a:cs typeface="+mj-cs"/>
            </a:endParaRPr>
          </a:p>
        </p:txBody>
      </p:sp>
      <p:pic>
        <p:nvPicPr>
          <p:cNvPr id="2" name="Picture 1"/>
          <p:cNvPicPr>
            <a:picLocks noChangeAspect="1"/>
          </p:cNvPicPr>
          <p:nvPr/>
        </p:nvPicPr>
        <p:blipFill>
          <a:blip r:embed="rId3"/>
          <a:stretch>
            <a:fillRect/>
          </a:stretch>
        </p:blipFill>
        <p:spPr>
          <a:xfrm>
            <a:off x="2297691" y="1014496"/>
            <a:ext cx="4570841" cy="2939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787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1179513" y="2851150"/>
            <a:ext cx="3402012" cy="3016250"/>
          </a:xfrm>
          <a:prstGeom prst="hexagon">
            <a:avLst/>
          </a:prstGeom>
          <a:noFill/>
          <a:ln w="133350">
            <a:solidFill>
              <a:srgbClr val="2068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819" name="Rectangle 2"/>
          <p:cNvSpPr txBox="1">
            <a:spLocks noChangeArrowheads="1"/>
          </p:cNvSpPr>
          <p:nvPr/>
        </p:nvSpPr>
        <p:spPr bwMode="auto">
          <a:xfrm>
            <a:off x="1524000" y="3101975"/>
            <a:ext cx="2752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F2760E"/>
                </a:solidFill>
                <a:effectLst/>
                <a:uLnTx/>
                <a:uFillTx/>
                <a:latin typeface="Calibri" pitchFamily="34" charset="0"/>
                <a:ea typeface="+mn-ea"/>
                <a:cs typeface="+mn-cs"/>
              </a:rPr>
              <a:t>Vision</a:t>
            </a:r>
          </a:p>
        </p:txBody>
      </p:sp>
      <p:sp>
        <p:nvSpPr>
          <p:cNvPr id="34820" name="Rectangle 2"/>
          <p:cNvSpPr txBox="1">
            <a:spLocks noChangeArrowheads="1"/>
          </p:cNvSpPr>
          <p:nvPr/>
        </p:nvSpPr>
        <p:spPr bwMode="auto">
          <a:xfrm>
            <a:off x="4953000" y="1393825"/>
            <a:ext cx="243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sng" strike="noStrike" kern="1200" cap="none" spc="0" normalizeH="0" baseline="0" noProof="0" dirty="0">
                <a:ln>
                  <a:noFill/>
                </a:ln>
                <a:solidFill>
                  <a:srgbClr val="F2760E"/>
                </a:solidFill>
                <a:effectLst/>
                <a:uLnTx/>
                <a:uFillTx/>
                <a:latin typeface="Calibri" pitchFamily="34" charset="0"/>
                <a:ea typeface="+mn-ea"/>
                <a:cs typeface="+mn-cs"/>
              </a:rPr>
              <a:t>Mission</a:t>
            </a:r>
          </a:p>
        </p:txBody>
      </p:sp>
      <p:sp>
        <p:nvSpPr>
          <p:cNvPr id="34821" name="Rectangle 8"/>
          <p:cNvSpPr>
            <a:spLocks noChangeArrowheads="1"/>
          </p:cNvSpPr>
          <p:nvPr/>
        </p:nvSpPr>
        <p:spPr bwMode="auto">
          <a:xfrm>
            <a:off x="1516063" y="3778250"/>
            <a:ext cx="26908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226899"/>
                </a:solidFill>
                <a:effectLst/>
                <a:uLnTx/>
                <a:uFillTx/>
                <a:latin typeface="Calibri" pitchFamily="34" charset="0"/>
                <a:ea typeface="+mn-ea"/>
                <a:cs typeface="+mn-cs"/>
              </a:rPr>
              <a:t>Medication use will be optimal, safe, and effective for all people all of the time.</a:t>
            </a:r>
            <a:endParaRPr kumimoji="0" lang="en-US" altLang="en-US" sz="1800" b="0" i="0" u="none" strike="noStrike" kern="1200" cap="none" spc="0" normalizeH="0" baseline="0" noProof="0" dirty="0">
              <a:ln>
                <a:noFill/>
              </a:ln>
              <a:solidFill>
                <a:srgbClr val="226899"/>
              </a:solidFill>
              <a:effectLst/>
              <a:uLnTx/>
              <a:uFillTx/>
              <a:latin typeface="Calibri" pitchFamily="34" charset="0"/>
              <a:ea typeface="+mn-ea"/>
              <a:cs typeface="+mn-cs"/>
            </a:endParaRPr>
          </a:p>
        </p:txBody>
      </p:sp>
      <p:cxnSp>
        <p:nvCxnSpPr>
          <p:cNvPr id="10" name="Straight Connector 9"/>
          <p:cNvCxnSpPr/>
          <p:nvPr/>
        </p:nvCxnSpPr>
        <p:spPr>
          <a:xfrm>
            <a:off x="5181600" y="4702175"/>
            <a:ext cx="1765300" cy="0"/>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83113" y="4702175"/>
            <a:ext cx="598487" cy="1241425"/>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946900" y="4702175"/>
            <a:ext cx="292100" cy="620712"/>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81200" y="2238375"/>
            <a:ext cx="1749425" cy="0"/>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52850" y="1044575"/>
            <a:ext cx="693738" cy="1165225"/>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516063" y="1419225"/>
            <a:ext cx="465137" cy="819150"/>
          </a:xfrm>
          <a:prstGeom prst="line">
            <a:avLst/>
          </a:prstGeom>
          <a:ln w="133350" cap="rnd">
            <a:solidFill>
              <a:srgbClr val="2068BA"/>
            </a:solidFill>
          </a:ln>
        </p:spPr>
        <p:style>
          <a:lnRef idx="1">
            <a:schemeClr val="accent1"/>
          </a:lnRef>
          <a:fillRef idx="0">
            <a:schemeClr val="accent1"/>
          </a:fillRef>
          <a:effectRef idx="0">
            <a:schemeClr val="accent1"/>
          </a:effectRef>
          <a:fontRef idx="minor">
            <a:schemeClr val="tx1"/>
          </a:fontRef>
        </p:style>
      </p:cxnSp>
      <p:sp>
        <p:nvSpPr>
          <p:cNvPr id="34828" name="Rectangle 15"/>
          <p:cNvSpPr>
            <a:spLocks noChangeArrowheads="1"/>
          </p:cNvSpPr>
          <p:nvPr/>
        </p:nvSpPr>
        <p:spPr bwMode="auto">
          <a:xfrm>
            <a:off x="4876800" y="1706563"/>
            <a:ext cx="2597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226899"/>
                </a:solidFill>
                <a:effectLst/>
                <a:uLnTx/>
                <a:uFillTx/>
                <a:latin typeface="Calibri" pitchFamily="34" charset="0"/>
                <a:ea typeface="+mn-ea"/>
                <a:cs typeface="+mn-cs"/>
              </a:rPr>
              <a:t>To help people achieve optimal health outcomes.</a:t>
            </a:r>
          </a:p>
        </p:txBody>
      </p:sp>
      <p:sp>
        <p:nvSpPr>
          <p:cNvPr id="18" name="Title 1"/>
          <p:cNvSpPr txBox="1">
            <a:spLocks/>
          </p:cNvSpPr>
          <p:nvPr/>
        </p:nvSpPr>
        <p:spPr>
          <a:xfrm>
            <a:off x="822325" y="228600"/>
            <a:ext cx="7521575" cy="549275"/>
          </a:xfrm>
          <a:prstGeom prst="rect">
            <a:avLst/>
          </a:prstGeom>
        </p:spPr>
        <p:txBody>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57B17"/>
                </a:solidFill>
                <a:uLnTx/>
                <a:uFillTx/>
                <a:latin typeface="Calibri"/>
                <a:ea typeface="+mj-ea"/>
                <a:cs typeface="+mj-cs"/>
              </a:rPr>
              <a:t>About ASHP</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F57B17"/>
              </a:solidFill>
              <a:uLnTx/>
              <a:uFillTx/>
              <a:latin typeface="Calibri"/>
              <a:ea typeface="+mj-ea"/>
              <a:cs typeface="+mj-cs"/>
            </a:endParaRPr>
          </a:p>
        </p:txBody>
      </p:sp>
      <p:sp>
        <p:nvSpPr>
          <p:cNvPr id="19" name="Hexagon 18"/>
          <p:cNvSpPr/>
          <p:nvPr/>
        </p:nvSpPr>
        <p:spPr>
          <a:xfrm>
            <a:off x="4446588" y="1044575"/>
            <a:ext cx="3400425" cy="3016250"/>
          </a:xfrm>
          <a:prstGeom prst="hexagon">
            <a:avLst/>
          </a:prstGeom>
          <a:noFill/>
          <a:ln w="133350">
            <a:solidFill>
              <a:srgbClr val="2068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479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15"/>
          <p:cNvSpPr txBox="1">
            <a:spLocks noChangeArrowheads="1"/>
          </p:cNvSpPr>
          <p:nvPr/>
        </p:nvSpPr>
        <p:spPr bwMode="auto">
          <a:xfrm>
            <a:off x="5854700" y="3219678"/>
            <a:ext cx="2984500" cy="461963"/>
          </a:xfrm>
          <a:prstGeom prst="rect">
            <a:avLst/>
          </a:prstGeom>
          <a:solidFill>
            <a:srgbClr val="2068BA"/>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itchFamily="34" charset="0"/>
                <a:ea typeface="+mn-ea"/>
                <a:cs typeface="+mn-cs"/>
              </a:rPr>
              <a:t>Student Pharmacists</a:t>
            </a:r>
          </a:p>
        </p:txBody>
      </p:sp>
      <p:sp>
        <p:nvSpPr>
          <p:cNvPr id="15362" name="Rectangle 2"/>
          <p:cNvSpPr>
            <a:spLocks noGrp="1" noChangeArrowheads="1"/>
          </p:cNvSpPr>
          <p:nvPr>
            <p:ph type="title" idx="4294967295"/>
          </p:nvPr>
        </p:nvSpPr>
        <p:spPr>
          <a:xfrm>
            <a:off x="1" y="76200"/>
            <a:ext cx="9144000" cy="993145"/>
          </a:xfrm>
        </p:spPr>
        <p:txBody>
          <a:bodyPr>
            <a:noAutofit/>
          </a:bodyPr>
          <a:lstStyle/>
          <a:p>
            <a:pPr algn="ctr" eaLnBrk="1" hangingPunct="1">
              <a:defRPr/>
            </a:pPr>
            <a:r>
              <a:rPr lang="en-US" altLang="en-US" sz="4000" dirty="0">
                <a:latin typeface="+mn-lt"/>
              </a:rPr>
              <a:t>ASHP Membership</a:t>
            </a:r>
          </a:p>
        </p:txBody>
      </p:sp>
      <p:sp>
        <p:nvSpPr>
          <p:cNvPr id="5" name="TextBox 4"/>
          <p:cNvSpPr txBox="1"/>
          <p:nvPr/>
        </p:nvSpPr>
        <p:spPr>
          <a:xfrm>
            <a:off x="169863" y="3100387"/>
            <a:ext cx="2573337" cy="8620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E8CCC"/>
                </a:solidFill>
                <a:effectLst>
                  <a:outerShdw blurRad="38100" dist="38100" dir="2700000" algn="tl">
                    <a:srgbClr val="000000">
                      <a:alpha val="43137"/>
                    </a:srgbClr>
                  </a:outerShdw>
                </a:effectLst>
                <a:uLnTx/>
                <a:uFillTx/>
                <a:latin typeface="Calibri"/>
                <a:ea typeface="+mn-ea"/>
                <a:cs typeface="+mn-cs"/>
              </a:rPr>
              <a:t>50,000</a:t>
            </a:r>
          </a:p>
        </p:txBody>
      </p:sp>
      <p:pic>
        <p:nvPicPr>
          <p:cNvPr id="3075" name="Picture 3" descr="Q:\Marketing\_Public\2017 Student Campaign\Photos\SSHP Photos\Albancy_ACPHS_SSHP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2" r="11168" b="-1"/>
          <a:stretch/>
        </p:blipFill>
        <p:spPr bwMode="auto">
          <a:xfrm>
            <a:off x="4038600" y="2634117"/>
            <a:ext cx="2001377" cy="16330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Left Brace 2"/>
          <p:cNvSpPr/>
          <p:nvPr/>
        </p:nvSpPr>
        <p:spPr>
          <a:xfrm>
            <a:off x="2414288" y="1145545"/>
            <a:ext cx="759826" cy="4645655"/>
          </a:xfrm>
          <a:prstGeom prst="leftBrace">
            <a:avLst>
              <a:gd name="adj1" fmla="val 79166"/>
              <a:gd name="adj2" fmla="val 5117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15"/>
          <p:cNvSpPr txBox="1">
            <a:spLocks noChangeArrowheads="1"/>
          </p:cNvSpPr>
          <p:nvPr/>
        </p:nvSpPr>
        <p:spPr bwMode="auto">
          <a:xfrm>
            <a:off x="4686341" y="4891195"/>
            <a:ext cx="3314660" cy="461665"/>
          </a:xfrm>
          <a:prstGeom prst="rect">
            <a:avLst/>
          </a:prstGeom>
          <a:solidFill>
            <a:srgbClr val="2068BA"/>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itchFamily="34" charset="0"/>
                <a:ea typeface="+mn-ea"/>
                <a:cs typeface="+mn-cs"/>
              </a:rPr>
              <a:t> Pharmacy Technicians</a:t>
            </a:r>
          </a:p>
        </p:txBody>
      </p:sp>
      <p:pic>
        <p:nvPicPr>
          <p:cNvPr id="308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082" r="5149" b="4148"/>
          <a:stretch/>
        </p:blipFill>
        <p:spPr bwMode="auto">
          <a:xfrm>
            <a:off x="2971800" y="4189353"/>
            <a:ext cx="2043425" cy="159409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5"/>
          <p:cNvSpPr txBox="1">
            <a:spLocks noChangeArrowheads="1"/>
          </p:cNvSpPr>
          <p:nvPr/>
        </p:nvSpPr>
        <p:spPr bwMode="auto">
          <a:xfrm>
            <a:off x="4547727" y="1789905"/>
            <a:ext cx="2984500" cy="461963"/>
          </a:xfrm>
          <a:prstGeom prst="rect">
            <a:avLst/>
          </a:prstGeom>
          <a:solidFill>
            <a:srgbClr val="2068BA"/>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itchFamily="34" charset="0"/>
                <a:ea typeface="+mn-ea"/>
                <a:cs typeface="+mn-cs"/>
              </a:rPr>
              <a:t>  Pharmacists</a:t>
            </a:r>
          </a:p>
        </p:txBody>
      </p:sp>
      <p:pic>
        <p:nvPicPr>
          <p:cNvPr id="3074" name="Picture 2" descr="http://cdn2.insidermonkey.com/blog/wp-content/uploads/2015/10/04094734/shutterstock_237470752-750x5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13" r="8063"/>
          <a:stretch/>
        </p:blipFill>
        <p:spPr bwMode="auto">
          <a:xfrm>
            <a:off x="2819400" y="1299533"/>
            <a:ext cx="1927683" cy="1442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0777" y="2948155"/>
            <a:ext cx="175260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E8CCC"/>
                </a:solidFill>
                <a:uLnTx/>
                <a:uFillTx/>
                <a:latin typeface="Calibri"/>
                <a:ea typeface="+mn-ea"/>
                <a:cs typeface="+mn-cs"/>
              </a:rPr>
              <a:t>nearly</a:t>
            </a:r>
          </a:p>
        </p:txBody>
      </p:sp>
    </p:spTree>
    <p:extLst>
      <p:ext uri="{BB962C8B-B14F-4D97-AF65-F5344CB8AC3E}">
        <p14:creationId xmlns:p14="http://schemas.microsoft.com/office/powerpoint/2010/main" val="220772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153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2"/>
          <p:cNvSpPr txBox="1">
            <a:spLocks noChangeArrowheads="1"/>
          </p:cNvSpPr>
          <p:nvPr/>
        </p:nvSpPr>
        <p:spPr bwMode="auto">
          <a:xfrm>
            <a:off x="0" y="152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b="1">
                <a:solidFill>
                  <a:srgbClr val="2068BA"/>
                </a:solidFill>
                <a:latin typeface="Calibri" pitchFamily="34" charset="0"/>
              </a:defRPr>
            </a:lvl1pPr>
            <a:lvl2pPr marL="742950" indent="-285750" eaLnBrk="0" hangingPunct="0">
              <a:spcBef>
                <a:spcPct val="20000"/>
              </a:spcBef>
              <a:buClr>
                <a:srgbClr val="F2760E"/>
              </a:buClr>
              <a:buFont typeface="Arial" charset="0"/>
              <a:buChar char="–"/>
              <a:defRPr sz="2000">
                <a:solidFill>
                  <a:schemeClr val="tx1"/>
                </a:solidFill>
                <a:latin typeface="Calibri" pitchFamily="34" charset="0"/>
              </a:defRPr>
            </a:lvl2pPr>
            <a:lvl3pPr marL="1143000" indent="-228600" eaLnBrk="0" hangingPunct="0">
              <a:spcBef>
                <a:spcPct val="20000"/>
              </a:spcBef>
              <a:buClr>
                <a:srgbClr val="F2760E"/>
              </a:buClr>
              <a:buFont typeface="Arial" charset="0"/>
              <a:buChar char="•"/>
              <a:defRPr>
                <a:solidFill>
                  <a:schemeClr val="tx1"/>
                </a:solidFill>
                <a:latin typeface="Calibri" pitchFamily="34" charset="0"/>
              </a:defRPr>
            </a:lvl3pPr>
            <a:lvl4pPr marL="1600200" indent="-228600" eaLnBrk="0" hangingPunct="0">
              <a:spcBef>
                <a:spcPct val="20000"/>
              </a:spcBef>
              <a:buClr>
                <a:srgbClr val="F2760E"/>
              </a:buClr>
              <a:buFont typeface="Arial" charset="0"/>
              <a:buChar char="–"/>
              <a:defRPr sz="1600">
                <a:solidFill>
                  <a:schemeClr val="tx1"/>
                </a:solidFill>
                <a:latin typeface="Calibri" pitchFamily="34" charset="0"/>
              </a:defRPr>
            </a:lvl4pPr>
            <a:lvl5pPr marL="2057400" indent="-228600" eaLnBrk="0" hangingPunct="0">
              <a:spcBef>
                <a:spcPct val="20000"/>
              </a:spcBef>
              <a:buClr>
                <a:srgbClr val="F2760E"/>
              </a:buClr>
              <a:buFont typeface="Arial" charset="0"/>
              <a:buChar char="»"/>
              <a:defRPr sz="1600">
                <a:solidFill>
                  <a:schemeClr val="tx1"/>
                </a:solidFill>
                <a:latin typeface="Calibri" pitchFamily="34" charset="0"/>
              </a:defRPr>
            </a:lvl5pPr>
            <a:lvl6pPr marL="25146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6pPr>
            <a:lvl7pPr marL="29718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7pPr>
            <a:lvl8pPr marL="34290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8pPr>
            <a:lvl9pPr marL="3886200" indent="-228600" eaLnBrk="0" fontAlgn="base" hangingPunct="0">
              <a:spcBef>
                <a:spcPct val="20000"/>
              </a:spcBef>
              <a:spcAft>
                <a:spcPct val="0"/>
              </a:spcAft>
              <a:buClr>
                <a:srgbClr val="F2760E"/>
              </a:buClr>
              <a:buFont typeface="Arial" charset="0"/>
              <a:buChar char="»"/>
              <a:defRPr sz="16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F57B17"/>
                </a:solidFill>
                <a:uLnTx/>
                <a:uFillTx/>
                <a:latin typeface="Calibri" pitchFamily="34" charset="0"/>
                <a:ea typeface="+mn-ea"/>
                <a:cs typeface="+mn-cs"/>
              </a:rPr>
              <a:t>ASHP Core Strengths</a:t>
            </a:r>
          </a:p>
        </p:txBody>
      </p:sp>
      <p:sp>
        <p:nvSpPr>
          <p:cNvPr id="2" name="Rectangle 1"/>
          <p:cNvSpPr/>
          <p:nvPr/>
        </p:nvSpPr>
        <p:spPr>
          <a:xfrm>
            <a:off x="288924" y="4616450"/>
            <a:ext cx="8513763" cy="6461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Pharmacists Advancing Healthcare</a:t>
            </a:r>
          </a:p>
        </p:txBody>
      </p:sp>
    </p:spTree>
    <p:extLst>
      <p:ext uri="{BB962C8B-B14F-4D97-AF65-F5344CB8AC3E}">
        <p14:creationId xmlns:p14="http://schemas.microsoft.com/office/powerpoint/2010/main" val="3347388402"/>
      </p:ext>
    </p:extLst>
  </p:cSld>
  <p:clrMapOvr>
    <a:masterClrMapping/>
  </p:clrMapOvr>
  <p:transition spd="slow"/>
</p:sld>
</file>

<file path=ppt/theme/theme1.xml><?xml version="1.0" encoding="utf-8"?>
<a:theme xmlns:a="http://schemas.openxmlformats.org/drawingml/2006/main" name="Dark Theme 1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Theme 1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ark Theme 1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ight Theme 1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3691</TotalTime>
  <Words>855</Words>
  <Application>Microsoft Office PowerPoint</Application>
  <PresentationFormat>On-screen Show (4:3)</PresentationFormat>
  <Paragraphs>253</Paragraphs>
  <Slides>33</Slides>
  <Notes>20</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Dark Theme 1 (Bottom)</vt:lpstr>
      <vt:lpstr>Light Theme 1 (Bottom)</vt:lpstr>
      <vt:lpstr>1_Dark Theme 1 (Bottom)</vt:lpstr>
      <vt:lpstr>1_Light Theme 1 (Bottom)</vt:lpstr>
      <vt:lpstr>PowerPoint Presentation</vt:lpstr>
      <vt:lpstr>PowerPoint Presentation</vt:lpstr>
      <vt:lpstr>My Involvement </vt:lpstr>
      <vt:lpstr>PowerPoint Presentation</vt:lpstr>
      <vt:lpstr>PowerPoint Presentation</vt:lpstr>
      <vt:lpstr>PowerPoint Presentation</vt:lpstr>
      <vt:lpstr>PowerPoint Presentation</vt:lpstr>
      <vt:lpstr>ASHP Membership</vt:lpstr>
      <vt:lpstr>PowerPoint Presentation</vt:lpstr>
      <vt:lpstr>Role of ASHP</vt:lpstr>
      <vt:lpstr>PowerPoint Presentation</vt:lpstr>
      <vt:lpstr>ASHP Connect Community</vt:lpstr>
      <vt:lpstr>ASHP Webinars</vt:lpstr>
      <vt:lpstr>Other Resources</vt:lpstr>
      <vt:lpstr>Programmatic Opportunities </vt:lpstr>
      <vt:lpstr>Programmatic Opportunities </vt:lpstr>
      <vt:lpstr>Student Programming at ASHP Meetings </vt:lpstr>
      <vt:lpstr>Student Programming at ASHP Meetings </vt:lpstr>
      <vt:lpstr>PowerPoint Presentation</vt:lpstr>
      <vt:lpstr>Summer Internship </vt:lpstr>
      <vt:lpstr>Experiential Education Rotation </vt:lpstr>
      <vt:lpstr>PowerPoint Presentation</vt:lpstr>
      <vt:lpstr>Pharmacy Student Forum (PSF)</vt:lpstr>
      <vt:lpstr>Pharmacy Student Forum (PSF)</vt:lpstr>
      <vt:lpstr>PSF Executive Committee </vt:lpstr>
      <vt:lpstr>PSF Advisory Groups </vt:lpstr>
      <vt:lpstr>PSF Advisory Groups (cont.)</vt:lpstr>
      <vt:lpstr>ASHP Councils </vt:lpstr>
      <vt:lpstr>PowerPoint Presentation</vt:lpstr>
      <vt:lpstr>Why Get Involved?</vt:lpstr>
      <vt:lpstr>Getting Started</vt:lpstr>
      <vt:lpstr>Notable Deadlines</vt:lpstr>
      <vt:lpstr>PowerPoint Presentation</vt:lpstr>
    </vt:vector>
  </TitlesOfParts>
  <Company>American Society of Health-System Pharmacists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ASHP Pharmacy  Technician Forum</dc:title>
  <dc:creator>Tyffani Wingfield</dc:creator>
  <cp:lastModifiedBy>Ihry, Kelsey</cp:lastModifiedBy>
  <cp:revision>431</cp:revision>
  <cp:lastPrinted>2018-10-05T16:29:32Z</cp:lastPrinted>
  <dcterms:created xsi:type="dcterms:W3CDTF">2017-11-14T13:48:27Z</dcterms:created>
  <dcterms:modified xsi:type="dcterms:W3CDTF">2019-10-23T00:42:38Z</dcterms:modified>
</cp:coreProperties>
</file>