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1.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comment2.xml" ContentType="application/vnd.openxmlformats-officedocument.presentationml.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3.xml" ContentType="application/vnd.openxmlformats-officedocument.presentationml.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omments/comment4.xml" ContentType="application/vnd.openxmlformats-officedocument.presentationml.comments+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9"/>
  </p:notesMasterIdLst>
  <p:sldIdLst>
    <p:sldId id="256" r:id="rId2"/>
    <p:sldId id="257" r:id="rId3"/>
    <p:sldId id="327" r:id="rId4"/>
    <p:sldId id="310" r:id="rId5"/>
    <p:sldId id="318" r:id="rId6"/>
    <p:sldId id="311" r:id="rId7"/>
    <p:sldId id="321" r:id="rId8"/>
    <p:sldId id="314" r:id="rId9"/>
    <p:sldId id="258" r:id="rId10"/>
    <p:sldId id="280" r:id="rId11"/>
    <p:sldId id="315" r:id="rId12"/>
    <p:sldId id="262" r:id="rId13"/>
    <p:sldId id="259" r:id="rId14"/>
    <p:sldId id="263" r:id="rId15"/>
    <p:sldId id="265" r:id="rId16"/>
    <p:sldId id="299" r:id="rId17"/>
    <p:sldId id="322" r:id="rId18"/>
    <p:sldId id="266" r:id="rId19"/>
    <p:sldId id="268" r:id="rId20"/>
    <p:sldId id="270" r:id="rId21"/>
    <p:sldId id="273" r:id="rId22"/>
    <p:sldId id="275" r:id="rId23"/>
    <p:sldId id="276" r:id="rId24"/>
    <p:sldId id="278" r:id="rId25"/>
    <p:sldId id="279" r:id="rId26"/>
    <p:sldId id="306" r:id="rId27"/>
    <p:sldId id="284" r:id="rId28"/>
    <p:sldId id="281" r:id="rId29"/>
    <p:sldId id="286" r:id="rId30"/>
    <p:sldId id="289" r:id="rId31"/>
    <p:sldId id="290" r:id="rId32"/>
    <p:sldId id="288" r:id="rId33"/>
    <p:sldId id="291" r:id="rId34"/>
    <p:sldId id="297" r:id="rId35"/>
    <p:sldId id="296" r:id="rId36"/>
    <p:sldId id="324" r:id="rId37"/>
    <p:sldId id="325" r:id="rId38"/>
    <p:sldId id="320" r:id="rId39"/>
    <p:sldId id="309" r:id="rId40"/>
    <p:sldId id="293" r:id="rId41"/>
    <p:sldId id="313" r:id="rId42"/>
    <p:sldId id="326" r:id="rId43"/>
    <p:sldId id="298" r:id="rId44"/>
    <p:sldId id="303" r:id="rId45"/>
    <p:sldId id="323" r:id="rId46"/>
    <p:sldId id="260" r:id="rId47"/>
    <p:sldId id="27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ynthia Gunderson" initials="CAG"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22" autoAdjust="0"/>
    <p:restoredTop sz="78102" autoAdjust="0"/>
  </p:normalViewPr>
  <p:slideViewPr>
    <p:cSldViewPr>
      <p:cViewPr varScale="1">
        <p:scale>
          <a:sx n="33" d="100"/>
          <a:sy n="33" d="100"/>
        </p:scale>
        <p:origin x="1638"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3-16T21:33:45.964" idx="8">
    <p:pos x="10" y="10"/>
    <p:text>It will be hard to review this slide d/t the small font.  have concise statement prepared regarding handount or use next slide to blow-up 'statin' parts.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3-16T21:33:45.964" idx="15">
    <p:pos x="10" y="10"/>
    <p:text>It will be hard to review this slide d/t the small font.  have concise statement prepared regarding handount or use next slide to blow-up 'statin' parts.</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03-16T21:33:45.964" idx="16">
    <p:pos x="10" y="10"/>
    <p:text>It will be hard to review this slide d/t the small font.  have concise statement prepared regarding handount or use next slide to blow-up 'statin' parts.</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5-03-16T21:39:39.636" idx="11">
    <p:pos x="5002" y="3368"/>
    <p:text>how is she now?  just curious...
</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5-03-16T21:43:19.114" idx="5">
    <p:pos x="4571" y="2636"/>
    <p:text>is this the only health coaching reference
add CCM reference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8D67C8-EF23-40A9-91FD-6EDB8A71CA01}" type="datetimeFigureOut">
              <a:rPr lang="en-US" smtClean="0"/>
              <a:t>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1AD46D-EEE5-42B5-B01D-1182F0EA962A}" type="slidenum">
              <a:rPr lang="en-US" smtClean="0"/>
              <a:t>‹#›</a:t>
            </a:fld>
            <a:endParaRPr lang="en-US"/>
          </a:p>
        </p:txBody>
      </p:sp>
    </p:spTree>
    <p:extLst>
      <p:ext uri="{BB962C8B-B14F-4D97-AF65-F5344CB8AC3E}">
        <p14:creationId xmlns:p14="http://schemas.microsoft.com/office/powerpoint/2010/main" val="42271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1AD46D-EEE5-42B5-B01D-1182F0EA962A}" type="slidenum">
              <a:rPr lang="en-US" smtClean="0"/>
              <a:t>1</a:t>
            </a:fld>
            <a:endParaRPr lang="en-US"/>
          </a:p>
        </p:txBody>
      </p:sp>
    </p:spTree>
    <p:extLst>
      <p:ext uri="{BB962C8B-B14F-4D97-AF65-F5344CB8AC3E}">
        <p14:creationId xmlns:p14="http://schemas.microsoft.com/office/powerpoint/2010/main" val="1821375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a:t>
            </a:r>
            <a:r>
              <a:rPr lang="en-US" dirty="0" smtClean="0"/>
              <a:t>his is the</a:t>
            </a:r>
            <a:r>
              <a:rPr lang="en-US" baseline="0" dirty="0" smtClean="0"/>
              <a:t> well-behaved cat</a:t>
            </a:r>
            <a:r>
              <a:rPr lang="en-US" dirty="0" smtClean="0"/>
              <a:t>.</a:t>
            </a:r>
            <a:endParaRPr lang="en-US" dirty="0"/>
          </a:p>
        </p:txBody>
      </p:sp>
      <p:sp>
        <p:nvSpPr>
          <p:cNvPr id="4" name="Slide Number Placeholder 3"/>
          <p:cNvSpPr>
            <a:spLocks noGrp="1"/>
          </p:cNvSpPr>
          <p:nvPr>
            <p:ph type="sldNum" sz="quarter" idx="10"/>
          </p:nvPr>
        </p:nvSpPr>
        <p:spPr/>
        <p:txBody>
          <a:bodyPr/>
          <a:lstStyle/>
          <a:p>
            <a:fld id="{311AD46D-EEE5-42B5-B01D-1182F0EA962A}" type="slidenum">
              <a:rPr lang="en-US" smtClean="0"/>
              <a:t>11</a:t>
            </a:fld>
            <a:endParaRPr lang="en-US"/>
          </a:p>
        </p:txBody>
      </p:sp>
    </p:spTree>
    <p:extLst>
      <p:ext uri="{BB962C8B-B14F-4D97-AF65-F5344CB8AC3E}">
        <p14:creationId xmlns:p14="http://schemas.microsoft.com/office/powerpoint/2010/main" val="143387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understand some of the controversy</a:t>
            </a:r>
            <a:r>
              <a:rPr lang="en-US" baseline="0" dirty="0" smtClean="0"/>
              <a:t> behind JNC8, a review of the differences between JNC7 and JNC8 is necessary.</a:t>
            </a:r>
            <a:endParaRPr lang="en-US" dirty="0"/>
          </a:p>
        </p:txBody>
      </p:sp>
      <p:sp>
        <p:nvSpPr>
          <p:cNvPr id="4" name="Slide Number Placeholder 3"/>
          <p:cNvSpPr>
            <a:spLocks noGrp="1"/>
          </p:cNvSpPr>
          <p:nvPr>
            <p:ph type="sldNum" sz="quarter" idx="10"/>
          </p:nvPr>
        </p:nvSpPr>
        <p:spPr/>
        <p:txBody>
          <a:bodyPr/>
          <a:lstStyle/>
          <a:p>
            <a:fld id="{311AD46D-EEE5-42B5-B01D-1182F0EA962A}" type="slidenum">
              <a:rPr lang="en-US" smtClean="0"/>
              <a:t>12</a:t>
            </a:fld>
            <a:endParaRPr lang="en-US"/>
          </a:p>
        </p:txBody>
      </p:sp>
    </p:spTree>
    <p:extLst>
      <p:ext uri="{BB962C8B-B14F-4D97-AF65-F5344CB8AC3E}">
        <p14:creationId xmlns:p14="http://schemas.microsoft.com/office/powerpoint/2010/main" val="51229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When do you start BP meds?</a:t>
            </a:r>
            <a:r>
              <a:rPr lang="en-US" baseline="0" dirty="0" smtClean="0"/>
              <a:t>  2. What should the goal BP be?  3. Which BP meds should be used?  </a:t>
            </a:r>
            <a:r>
              <a:rPr lang="en-US" dirty="0" smtClean="0"/>
              <a:t>These questions are all about health outcomes.  Do the medications prevent mortality, cerebrovascular disease, cardiovascular</a:t>
            </a:r>
            <a:r>
              <a:rPr lang="en-US" baseline="0" dirty="0" smtClean="0"/>
              <a:t> disease, and renal disease?</a:t>
            </a:r>
            <a:endParaRPr lang="en-US" dirty="0"/>
          </a:p>
        </p:txBody>
      </p:sp>
      <p:sp>
        <p:nvSpPr>
          <p:cNvPr id="4" name="Slide Number Placeholder 3"/>
          <p:cNvSpPr>
            <a:spLocks noGrp="1"/>
          </p:cNvSpPr>
          <p:nvPr>
            <p:ph type="sldNum" sz="quarter" idx="10"/>
          </p:nvPr>
        </p:nvSpPr>
        <p:spPr/>
        <p:txBody>
          <a:bodyPr/>
          <a:lstStyle/>
          <a:p>
            <a:fld id="{311AD46D-EEE5-42B5-B01D-1182F0EA962A}" type="slidenum">
              <a:rPr lang="en-US" smtClean="0"/>
              <a:t>13</a:t>
            </a:fld>
            <a:endParaRPr lang="en-US"/>
          </a:p>
        </p:txBody>
      </p:sp>
    </p:spTree>
    <p:extLst>
      <p:ext uri="{BB962C8B-B14F-4D97-AF65-F5344CB8AC3E}">
        <p14:creationId xmlns:p14="http://schemas.microsoft.com/office/powerpoint/2010/main" val="2667507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a:t>
            </a:r>
            <a:r>
              <a:rPr lang="en-US" baseline="0" dirty="0" smtClean="0"/>
              <a:t> JNC7 goals were </a:t>
            </a:r>
            <a:r>
              <a:rPr lang="en-US" dirty="0" smtClean="0"/>
              <a:t>SBP &lt; 140.</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11AD46D-EEE5-42B5-B01D-1182F0EA962A}" type="slidenum">
              <a:rPr lang="en-US" smtClean="0"/>
              <a:t>14</a:t>
            </a:fld>
            <a:endParaRPr lang="en-US"/>
          </a:p>
        </p:txBody>
      </p:sp>
    </p:spTree>
    <p:extLst>
      <p:ext uri="{BB962C8B-B14F-4D97-AF65-F5344CB8AC3E}">
        <p14:creationId xmlns:p14="http://schemas.microsoft.com/office/powerpoint/2010/main" val="2115603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“After many months of unexpected delays leading up to the report’s release, the NHLBI announced that it would hand off the JNC 8 process to an appropriate medical group. A few weeks later, the institute announced that JNC 8 would be published under the American Heart Association and American College of Cardiology. Then came word that the arrangement had fallen through, leaving what became the former JNC 8 panel to release its data analysis and recommendations without endorsement from a medical association.”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Raising the target systolic BP in those 60 years or older was based on insufficient and inconsistent data, and may have the unintended effect of reversing decades of declining CVD rates, especially stroke mortality. </a:t>
            </a:r>
            <a:r>
              <a:rPr lang="en-US" baseline="30000" dirty="0" smtClean="0"/>
              <a:t>14  </a:t>
            </a:r>
            <a:r>
              <a:rPr lang="en-US" baseline="0" dirty="0" smtClean="0"/>
              <a:t>If you’re interested, the guideline goes into why certain studies included in JNC7 were not included in the methodology for JNC8.</a:t>
            </a:r>
            <a:endParaRPr lang="en-US" baseline="30000" dirty="0" smtClean="0"/>
          </a:p>
        </p:txBody>
      </p:sp>
      <p:sp>
        <p:nvSpPr>
          <p:cNvPr id="4" name="Slide Number Placeholder 3"/>
          <p:cNvSpPr>
            <a:spLocks noGrp="1"/>
          </p:cNvSpPr>
          <p:nvPr>
            <p:ph type="sldNum" sz="quarter" idx="10"/>
          </p:nvPr>
        </p:nvSpPr>
        <p:spPr/>
        <p:txBody>
          <a:bodyPr/>
          <a:lstStyle/>
          <a:p>
            <a:fld id="{311AD46D-EEE5-42B5-B01D-1182F0EA962A}" type="slidenum">
              <a:rPr lang="en-US" smtClean="0"/>
              <a:t>15</a:t>
            </a:fld>
            <a:endParaRPr lang="en-US"/>
          </a:p>
        </p:txBody>
      </p:sp>
    </p:spTree>
    <p:extLst>
      <p:ext uri="{BB962C8B-B14F-4D97-AF65-F5344CB8AC3E}">
        <p14:creationId xmlns:p14="http://schemas.microsoft.com/office/powerpoint/2010/main" val="4227022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311AD46D-EEE5-42B5-B01D-1182F0EA962A}" type="slidenum">
              <a:rPr lang="en-US" smtClean="0"/>
              <a:t>16</a:t>
            </a:fld>
            <a:endParaRPr lang="en-US"/>
          </a:p>
        </p:txBody>
      </p:sp>
    </p:spTree>
    <p:extLst>
      <p:ext uri="{BB962C8B-B14F-4D97-AF65-F5344CB8AC3E}">
        <p14:creationId xmlns:p14="http://schemas.microsoft.com/office/powerpoint/2010/main" val="306484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Quick assessment question:</a:t>
            </a:r>
          </a:p>
          <a:p>
            <a:pPr marL="228600" indent="-228600">
              <a:buAutoNum type="arabicPeriod"/>
            </a:pPr>
            <a:r>
              <a:rPr lang="en-US" dirty="0" smtClean="0"/>
              <a:t>&lt;150/90 (She is greater than 60 years old)</a:t>
            </a:r>
          </a:p>
          <a:p>
            <a:pPr marL="228600" indent="-228600">
              <a:buAutoNum type="arabicPeriod"/>
            </a:pPr>
            <a:r>
              <a:rPr lang="en-US" dirty="0" smtClean="0"/>
              <a:t>Her</a:t>
            </a:r>
            <a:r>
              <a:rPr lang="en-US" baseline="0" dirty="0" smtClean="0"/>
              <a:t> low BP.</a:t>
            </a:r>
          </a:p>
          <a:p>
            <a:pPr marL="228600" indent="-228600">
              <a:buAutoNum type="arabicPeriod"/>
            </a:pPr>
            <a:r>
              <a:rPr lang="en-US" baseline="0" dirty="0" smtClean="0"/>
              <a:t>Patient is bradycardic, so I decreased the carvedilol from 12.5mg BID to 6.25mg BID.  Patient did well.</a:t>
            </a:r>
          </a:p>
        </p:txBody>
      </p:sp>
      <p:sp>
        <p:nvSpPr>
          <p:cNvPr id="4" name="Slide Number Placeholder 3"/>
          <p:cNvSpPr>
            <a:spLocks noGrp="1"/>
          </p:cNvSpPr>
          <p:nvPr>
            <p:ph type="sldNum" sz="quarter" idx="10"/>
          </p:nvPr>
        </p:nvSpPr>
        <p:spPr/>
        <p:txBody>
          <a:bodyPr/>
          <a:lstStyle/>
          <a:p>
            <a:fld id="{311AD46D-EEE5-42B5-B01D-1182F0EA962A}" type="slidenum">
              <a:rPr lang="en-US" smtClean="0"/>
              <a:t>17</a:t>
            </a:fld>
            <a:endParaRPr lang="en-US"/>
          </a:p>
        </p:txBody>
      </p:sp>
    </p:spTree>
    <p:extLst>
      <p:ext uri="{BB962C8B-B14F-4D97-AF65-F5344CB8AC3E}">
        <p14:creationId xmlns:p14="http://schemas.microsoft.com/office/powerpoint/2010/main" val="2102203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DBP &lt; 90: reduces cerebrovascular events, heart failure, and overall mortality</a:t>
            </a:r>
          </a:p>
          <a:p>
            <a:pPr lvl="1"/>
            <a:r>
              <a:rPr lang="en-US" dirty="0" smtClean="0"/>
              <a:t>For ages 30-59, Grade A recommendation</a:t>
            </a:r>
          </a:p>
          <a:p>
            <a:pPr lvl="1"/>
            <a:r>
              <a:rPr lang="en-US" dirty="0" smtClean="0"/>
              <a:t>For ages 18-29, Grade E recommendation (no RCT’s; in the absence of evidence, expert opinion recommends.)</a:t>
            </a:r>
          </a:p>
          <a:p>
            <a:pPr lvl="1"/>
            <a:endParaRPr lang="en-US" dirty="0" smtClean="0"/>
          </a:p>
          <a:p>
            <a:pPr lvl="0"/>
            <a:r>
              <a:rPr lang="en-US" dirty="0" smtClean="0"/>
              <a:t>SBP &lt; 140:  No compelling reason to change the current standard</a:t>
            </a:r>
          </a:p>
          <a:p>
            <a:pPr lvl="1"/>
            <a:r>
              <a:rPr lang="en-US" dirty="0" smtClean="0"/>
              <a:t>Patients involved in DBP studies often resulted in SBP &lt;140; does lower DBP, SBP, or both improve health outcomes?</a:t>
            </a:r>
          </a:p>
          <a:p>
            <a:pPr lvl="3"/>
            <a:endParaRPr lang="en-US" dirty="0" smtClean="0"/>
          </a:p>
          <a:p>
            <a:endParaRPr lang="en-US" dirty="0"/>
          </a:p>
        </p:txBody>
      </p:sp>
      <p:sp>
        <p:nvSpPr>
          <p:cNvPr id="4" name="Slide Number Placeholder 3"/>
          <p:cNvSpPr>
            <a:spLocks noGrp="1"/>
          </p:cNvSpPr>
          <p:nvPr>
            <p:ph type="sldNum" sz="quarter" idx="10"/>
          </p:nvPr>
        </p:nvSpPr>
        <p:spPr/>
        <p:txBody>
          <a:bodyPr/>
          <a:lstStyle/>
          <a:p>
            <a:fld id="{311AD46D-EEE5-42B5-B01D-1182F0EA962A}" type="slidenum">
              <a:rPr lang="en-US" smtClean="0"/>
              <a:t>18</a:t>
            </a:fld>
            <a:endParaRPr lang="en-US"/>
          </a:p>
        </p:txBody>
      </p:sp>
    </p:spTree>
    <p:extLst>
      <p:ext uri="{BB962C8B-B14F-4D97-AF65-F5344CB8AC3E}">
        <p14:creationId xmlns:p14="http://schemas.microsoft.com/office/powerpoint/2010/main" val="3815390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JNC8 group decided that the trials d</a:t>
            </a:r>
            <a:r>
              <a:rPr lang="en-US" dirty="0" smtClean="0"/>
              <a:t>id not provide sufficient evidence for recommendations,</a:t>
            </a:r>
            <a:r>
              <a:rPr lang="en-US" baseline="0" dirty="0" smtClean="0"/>
              <a:t> </a:t>
            </a:r>
            <a:r>
              <a:rPr lang="en-US" dirty="0" smtClean="0"/>
              <a:t>Low quality study, Study participants did not meet criteria, Mixed goal study</a:t>
            </a:r>
          </a:p>
          <a:p>
            <a:pPr marL="0" marR="0" lvl="4"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4"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11AD46D-EEE5-42B5-B01D-1182F0EA962A}" type="slidenum">
              <a:rPr lang="en-US" smtClean="0"/>
              <a:t>19</a:t>
            </a:fld>
            <a:endParaRPr lang="en-US"/>
          </a:p>
        </p:txBody>
      </p:sp>
    </p:spTree>
    <p:extLst>
      <p:ext uri="{BB962C8B-B14F-4D97-AF65-F5344CB8AC3E}">
        <p14:creationId xmlns:p14="http://schemas.microsoft.com/office/powerpoint/2010/main" val="3426071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1AD46D-EEE5-42B5-B01D-1182F0EA962A}" type="slidenum">
              <a:rPr lang="en-US" smtClean="0"/>
              <a:t>20</a:t>
            </a:fld>
            <a:endParaRPr lang="en-US"/>
          </a:p>
        </p:txBody>
      </p:sp>
    </p:spTree>
    <p:extLst>
      <p:ext uri="{BB962C8B-B14F-4D97-AF65-F5344CB8AC3E}">
        <p14:creationId xmlns:p14="http://schemas.microsoft.com/office/powerpoint/2010/main" val="275101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My goal is not to bore you today with a regurgitation of hypertension and hyperlipidemia guidelines.  My plan is to present an overview of the guidelines, discuss key differences in previous guidelines, and most importantly, how to apply the guidelines to specific patient situations.  And then also sprinkling in some health coaching.</a:t>
            </a:r>
            <a:endParaRPr lang="en-US" dirty="0"/>
          </a:p>
        </p:txBody>
      </p:sp>
      <p:sp>
        <p:nvSpPr>
          <p:cNvPr id="4" name="Slide Number Placeholder 3"/>
          <p:cNvSpPr>
            <a:spLocks noGrp="1"/>
          </p:cNvSpPr>
          <p:nvPr>
            <p:ph type="sldNum" sz="quarter" idx="10"/>
          </p:nvPr>
        </p:nvSpPr>
        <p:spPr/>
        <p:txBody>
          <a:bodyPr/>
          <a:lstStyle/>
          <a:p>
            <a:fld id="{311AD46D-EEE5-42B5-B01D-1182F0EA962A}" type="slidenum">
              <a:rPr lang="en-US" smtClean="0"/>
              <a:t>2</a:t>
            </a:fld>
            <a:endParaRPr lang="en-US"/>
          </a:p>
        </p:txBody>
      </p:sp>
    </p:spTree>
    <p:extLst>
      <p:ext uri="{BB962C8B-B14F-4D97-AF65-F5344CB8AC3E}">
        <p14:creationId xmlns:p14="http://schemas.microsoft.com/office/powerpoint/2010/main" val="3504996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B-blockers were</a:t>
            </a:r>
            <a:r>
              <a:rPr lang="en-US" baseline="0" dirty="0" smtClean="0"/>
              <a:t> included in the 5 recommended drug classes for initial treatment in JNC7.  </a:t>
            </a:r>
          </a:p>
          <a:p>
            <a:endParaRPr lang="en-US" baseline="0" dirty="0" smtClean="0"/>
          </a:p>
          <a:p>
            <a:r>
              <a:rPr lang="en-US" baseline="0" dirty="0" smtClean="0"/>
              <a:t>All other drug classes, including combination a and B-blocking agents (carvedilol), direct vasodilators (hydralazine), centrally acting a-blockers (clonidine), loop diuretics (furosemide), aldosterone receptor antagonists (spironolactone)…not included as first line medications.</a:t>
            </a:r>
            <a:endParaRPr lang="en-US" dirty="0"/>
          </a:p>
        </p:txBody>
      </p:sp>
      <p:sp>
        <p:nvSpPr>
          <p:cNvPr id="4" name="Slide Number Placeholder 3"/>
          <p:cNvSpPr>
            <a:spLocks noGrp="1"/>
          </p:cNvSpPr>
          <p:nvPr>
            <p:ph type="sldNum" sz="quarter" idx="10"/>
          </p:nvPr>
        </p:nvSpPr>
        <p:spPr/>
        <p:txBody>
          <a:bodyPr/>
          <a:lstStyle/>
          <a:p>
            <a:fld id="{311AD46D-EEE5-42B5-B01D-1182F0EA962A}" type="slidenum">
              <a:rPr lang="en-US" smtClean="0"/>
              <a:t>21</a:t>
            </a:fld>
            <a:endParaRPr lang="en-US"/>
          </a:p>
        </p:txBody>
      </p:sp>
    </p:spTree>
    <p:extLst>
      <p:ext uri="{BB962C8B-B14F-4D97-AF65-F5344CB8AC3E}">
        <p14:creationId xmlns:p14="http://schemas.microsoft.com/office/powerpoint/2010/main" val="3461426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JNC8 guidelines mention that it’s important for individuals treated for HTN to be dosed appropriately in order to achieve the outcomes similar to the studies used for the JNC8 guidelines. I listed their table here.</a:t>
            </a:r>
            <a:endParaRPr lang="en-US" dirty="0"/>
          </a:p>
        </p:txBody>
      </p:sp>
      <p:sp>
        <p:nvSpPr>
          <p:cNvPr id="4" name="Slide Number Placeholder 3"/>
          <p:cNvSpPr>
            <a:spLocks noGrp="1"/>
          </p:cNvSpPr>
          <p:nvPr>
            <p:ph type="sldNum" sz="quarter" idx="10"/>
          </p:nvPr>
        </p:nvSpPr>
        <p:spPr/>
        <p:txBody>
          <a:bodyPr/>
          <a:lstStyle/>
          <a:p>
            <a:fld id="{311AD46D-EEE5-42B5-B01D-1182F0EA962A}" type="slidenum">
              <a:rPr lang="en-US" smtClean="0"/>
              <a:t>22</a:t>
            </a:fld>
            <a:endParaRPr lang="en-US"/>
          </a:p>
        </p:txBody>
      </p:sp>
    </p:spTree>
    <p:extLst>
      <p:ext uri="{BB962C8B-B14F-4D97-AF65-F5344CB8AC3E}">
        <p14:creationId xmlns:p14="http://schemas.microsoft.com/office/powerpoint/2010/main" val="2959586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Grade C – No eligible</a:t>
            </a:r>
            <a:r>
              <a:rPr lang="en-US" baseline="0" dirty="0" smtClean="0"/>
              <a:t> trials</a:t>
            </a:r>
            <a:r>
              <a:rPr lang="en-US" dirty="0" smtClean="0"/>
              <a:t> were available for review that studied the use of CCB vs ACEI use in this</a:t>
            </a:r>
            <a:r>
              <a:rPr lang="en-US" baseline="0" dirty="0" smtClean="0"/>
              <a:t> population.  </a:t>
            </a:r>
            <a:endParaRPr lang="en-US" dirty="0"/>
          </a:p>
        </p:txBody>
      </p:sp>
      <p:sp>
        <p:nvSpPr>
          <p:cNvPr id="4" name="Slide Number Placeholder 3"/>
          <p:cNvSpPr>
            <a:spLocks noGrp="1"/>
          </p:cNvSpPr>
          <p:nvPr>
            <p:ph type="sldNum" sz="quarter" idx="10"/>
          </p:nvPr>
        </p:nvSpPr>
        <p:spPr/>
        <p:txBody>
          <a:bodyPr/>
          <a:lstStyle/>
          <a:p>
            <a:fld id="{311AD46D-EEE5-42B5-B01D-1182F0EA962A}" type="slidenum">
              <a:rPr lang="en-US" smtClean="0"/>
              <a:t>23</a:t>
            </a:fld>
            <a:endParaRPr lang="en-US"/>
          </a:p>
        </p:txBody>
      </p:sp>
    </p:spTree>
    <p:extLst>
      <p:ext uri="{BB962C8B-B14F-4D97-AF65-F5344CB8AC3E}">
        <p14:creationId xmlns:p14="http://schemas.microsoft.com/office/powerpoint/2010/main" val="634046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11AD46D-EEE5-42B5-B01D-1182F0EA962A}" type="slidenum">
              <a:rPr lang="en-US" smtClean="0"/>
              <a:t>24</a:t>
            </a:fld>
            <a:endParaRPr lang="en-US"/>
          </a:p>
        </p:txBody>
      </p:sp>
    </p:spTree>
    <p:extLst>
      <p:ext uri="{BB962C8B-B14F-4D97-AF65-F5344CB8AC3E}">
        <p14:creationId xmlns:p14="http://schemas.microsoft.com/office/powerpoint/2010/main" val="2413855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American College of Cardiology (ACC) and the American Heart Association (AHA) have started to work on a new guideline for the management of </a:t>
            </a:r>
            <a:r>
              <a:rPr lang="en-US" sz="1200" b="0" i="0" u="none" strike="noStrike" kern="1200" dirty="0" smtClean="0">
                <a:solidFill>
                  <a:schemeClr val="tx1"/>
                </a:solidFill>
                <a:effectLst/>
                <a:latin typeface="+mn-lt"/>
                <a:ea typeface="+mn-ea"/>
                <a:cs typeface="+mn-cs"/>
              </a:rPr>
              <a:t>hypertension,</a:t>
            </a:r>
            <a:r>
              <a:rPr lang="en-US" sz="1200" b="0" i="0" u="none" strike="noStrike" kern="1200" baseline="0" dirty="0" smtClean="0">
                <a:solidFill>
                  <a:schemeClr val="tx1"/>
                </a:solidFill>
                <a:effectLst/>
                <a:latin typeface="+mn-lt"/>
                <a:ea typeface="+mn-ea"/>
                <a:cs typeface="+mn-cs"/>
              </a:rPr>
              <a:t> which will come out this year, and t</a:t>
            </a:r>
            <a:r>
              <a:rPr lang="en-US" sz="1200" b="0" i="0" kern="1200" dirty="0" smtClean="0">
                <a:solidFill>
                  <a:schemeClr val="tx1"/>
                </a:solidFill>
                <a:effectLst/>
                <a:latin typeface="+mn-lt"/>
                <a:ea typeface="+mn-ea"/>
                <a:cs typeface="+mn-cs"/>
              </a:rPr>
              <a:t>his will serve as an update to JNC7.</a:t>
            </a:r>
            <a:r>
              <a:rPr lang="en-US" sz="1200" b="0" i="0" kern="1200" baseline="0" dirty="0" smtClean="0">
                <a:solidFill>
                  <a:schemeClr val="tx1"/>
                </a:solidFill>
                <a:effectLst/>
                <a:latin typeface="+mn-lt"/>
                <a:ea typeface="+mn-ea"/>
                <a:cs typeface="+mn-cs"/>
              </a:rPr>
              <a:t>  In my opinion, I’m guessing that they will suggest the cut-off for systolic BP &lt;150 to be 80 years old instead of 60 years old.</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dirty="0" smtClean="0"/>
              <a:t>As clinicians, which</a:t>
            </a:r>
            <a:r>
              <a:rPr lang="en-US" baseline="0" dirty="0" smtClean="0"/>
              <a:t> guidelines do we use?</a:t>
            </a:r>
            <a:endParaRPr lang="en-US" dirty="0"/>
          </a:p>
        </p:txBody>
      </p:sp>
      <p:sp>
        <p:nvSpPr>
          <p:cNvPr id="4" name="Slide Number Placeholder 3"/>
          <p:cNvSpPr>
            <a:spLocks noGrp="1"/>
          </p:cNvSpPr>
          <p:nvPr>
            <p:ph type="sldNum" sz="quarter" idx="10"/>
          </p:nvPr>
        </p:nvSpPr>
        <p:spPr/>
        <p:txBody>
          <a:bodyPr/>
          <a:lstStyle/>
          <a:p>
            <a:fld id="{311AD46D-EEE5-42B5-B01D-1182F0EA962A}" type="slidenum">
              <a:rPr lang="en-US" smtClean="0"/>
              <a:t>26</a:t>
            </a:fld>
            <a:endParaRPr lang="en-US"/>
          </a:p>
        </p:txBody>
      </p:sp>
    </p:spTree>
    <p:extLst>
      <p:ext uri="{BB962C8B-B14F-4D97-AF65-F5344CB8AC3E}">
        <p14:creationId xmlns:p14="http://schemas.microsoft.com/office/powerpoint/2010/main" val="272345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end, this is not black</a:t>
            </a:r>
            <a:r>
              <a:rPr lang="en-US" baseline="0" dirty="0" smtClean="0"/>
              <a:t> and white…use your clinical judgment.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11AD46D-EEE5-42B5-B01D-1182F0EA962A}" type="slidenum">
              <a:rPr lang="en-US" smtClean="0"/>
              <a:t>27</a:t>
            </a:fld>
            <a:endParaRPr lang="en-US"/>
          </a:p>
        </p:txBody>
      </p:sp>
    </p:spTree>
    <p:extLst>
      <p:ext uri="{BB962C8B-B14F-4D97-AF65-F5344CB8AC3E}">
        <p14:creationId xmlns:p14="http://schemas.microsoft.com/office/powerpoint/2010/main" val="3120164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&lt;140/90  (&lt;</a:t>
            </a:r>
            <a:r>
              <a:rPr lang="en-US" baseline="0" dirty="0" smtClean="0"/>
              <a:t> 60 years old)</a:t>
            </a: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Lisinopril and amlodipine are already at target doses. Diuretic in BPH</a:t>
            </a:r>
            <a:r>
              <a:rPr lang="en-US" baseline="0" dirty="0" smtClean="0"/>
              <a:t> is not a good idea.  </a:t>
            </a:r>
            <a:r>
              <a:rPr lang="en-US" dirty="0" smtClean="0"/>
              <a:t>Increase terazosin to 5mg at bedtime.  </a:t>
            </a:r>
          </a:p>
          <a:p>
            <a:r>
              <a:rPr lang="en-US" dirty="0" smtClean="0"/>
              <a:t>3.  You’re going to tell him that</a:t>
            </a:r>
            <a:r>
              <a:rPr lang="en-US" baseline="0" dirty="0" smtClean="0"/>
              <a:t> he needs to work on l</a:t>
            </a:r>
            <a:r>
              <a:rPr lang="en-US" dirty="0" smtClean="0"/>
              <a:t>ifestyle changes: quit smoking, stop drinking caffeine, stop salting food, start cooking for yourself, eat less, start exercising, etc.  Right?  No.  Through</a:t>
            </a:r>
            <a:r>
              <a:rPr lang="en-US" baseline="0" dirty="0" smtClean="0"/>
              <a:t> motivational interviewing, I found out that his 10 year old autistic G</a:t>
            </a:r>
            <a:r>
              <a:rPr lang="en-US" dirty="0" smtClean="0"/>
              <a:t>randson is important to him.  So what I did was calculate his</a:t>
            </a:r>
            <a:r>
              <a:rPr lang="en-US" baseline="0" dirty="0" smtClean="0"/>
              <a:t> </a:t>
            </a:r>
            <a:r>
              <a:rPr lang="en-US" dirty="0" smtClean="0"/>
              <a:t>10-year chance</a:t>
            </a:r>
            <a:r>
              <a:rPr lang="en-US" baseline="0" dirty="0" smtClean="0"/>
              <a:t> of having an MI, and it was 31%.  And I asked him, “what do you think your Grandson would do if you died from a heart attack?  And he broke down.  His Grandson was his motivation.  </a:t>
            </a:r>
          </a:p>
          <a:p>
            <a:r>
              <a:rPr lang="en-US" baseline="0" dirty="0" smtClean="0"/>
              <a:t>Patient made lifestyle changes and we didn’t need to change his medications.  </a:t>
            </a:r>
            <a:endParaRPr lang="en-US" dirty="0"/>
          </a:p>
        </p:txBody>
      </p:sp>
      <p:sp>
        <p:nvSpPr>
          <p:cNvPr id="4" name="Slide Number Placeholder 3"/>
          <p:cNvSpPr>
            <a:spLocks noGrp="1"/>
          </p:cNvSpPr>
          <p:nvPr>
            <p:ph type="sldNum" sz="quarter" idx="10"/>
          </p:nvPr>
        </p:nvSpPr>
        <p:spPr/>
        <p:txBody>
          <a:bodyPr/>
          <a:lstStyle/>
          <a:p>
            <a:fld id="{311AD46D-EEE5-42B5-B01D-1182F0EA962A}" type="slidenum">
              <a:rPr lang="en-US" smtClean="0"/>
              <a:t>28</a:t>
            </a:fld>
            <a:endParaRPr lang="en-US"/>
          </a:p>
        </p:txBody>
      </p:sp>
    </p:spTree>
    <p:extLst>
      <p:ext uri="{BB962C8B-B14F-4D97-AF65-F5344CB8AC3E}">
        <p14:creationId xmlns:p14="http://schemas.microsoft.com/office/powerpoint/2010/main" val="2395930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going over the comparisons from the last cholesterol guidelines…</a:t>
            </a:r>
            <a:endParaRPr lang="en-US" dirty="0"/>
          </a:p>
        </p:txBody>
      </p:sp>
      <p:sp>
        <p:nvSpPr>
          <p:cNvPr id="4" name="Slide Number Placeholder 3"/>
          <p:cNvSpPr>
            <a:spLocks noGrp="1"/>
          </p:cNvSpPr>
          <p:nvPr>
            <p:ph type="sldNum" sz="quarter" idx="10"/>
          </p:nvPr>
        </p:nvSpPr>
        <p:spPr/>
        <p:txBody>
          <a:bodyPr/>
          <a:lstStyle/>
          <a:p>
            <a:fld id="{311AD46D-EEE5-42B5-B01D-1182F0EA962A}" type="slidenum">
              <a:rPr lang="en-US" smtClean="0"/>
              <a:t>30</a:t>
            </a:fld>
            <a:endParaRPr lang="en-US"/>
          </a:p>
        </p:txBody>
      </p:sp>
    </p:spTree>
    <p:extLst>
      <p:ext uri="{BB962C8B-B14F-4D97-AF65-F5344CB8AC3E}">
        <p14:creationId xmlns:p14="http://schemas.microsoft.com/office/powerpoint/2010/main" val="1828556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ASCVD = atherosclerotic cardiovascular</a:t>
            </a:r>
            <a:r>
              <a:rPr lang="en-US" baseline="0" dirty="0" smtClean="0"/>
              <a:t> disease</a:t>
            </a:r>
          </a:p>
          <a:p>
            <a:endParaRPr lang="en-US" baseline="0" dirty="0" smtClean="0"/>
          </a:p>
          <a:p>
            <a:r>
              <a:rPr lang="en-US" baseline="0" dirty="0" smtClean="0"/>
              <a:t>What is the evidence for LDL and non-HDL goals for primary and secondary prevention of ASCVD?  What is the impact of cholesterol-modifying medications?</a:t>
            </a:r>
            <a:endParaRPr lang="en-US" dirty="0"/>
          </a:p>
        </p:txBody>
      </p:sp>
      <p:sp>
        <p:nvSpPr>
          <p:cNvPr id="4" name="Slide Number Placeholder 3"/>
          <p:cNvSpPr>
            <a:spLocks noGrp="1"/>
          </p:cNvSpPr>
          <p:nvPr>
            <p:ph type="sldNum" sz="quarter" idx="10"/>
          </p:nvPr>
        </p:nvSpPr>
        <p:spPr/>
        <p:txBody>
          <a:bodyPr/>
          <a:lstStyle/>
          <a:p>
            <a:fld id="{311AD46D-EEE5-42B5-B01D-1182F0EA962A}" type="slidenum">
              <a:rPr lang="en-US" smtClean="0"/>
              <a:t>31</a:t>
            </a:fld>
            <a:endParaRPr lang="en-US"/>
          </a:p>
        </p:txBody>
      </p:sp>
    </p:spTree>
    <p:extLst>
      <p:ext uri="{BB962C8B-B14F-4D97-AF65-F5344CB8AC3E}">
        <p14:creationId xmlns:p14="http://schemas.microsoft.com/office/powerpoint/2010/main" val="2668727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any of you have that family member,</a:t>
            </a:r>
            <a:r>
              <a:rPr lang="en-US" baseline="0" dirty="0" smtClean="0"/>
              <a:t> friend, </a:t>
            </a:r>
            <a:r>
              <a:rPr lang="en-US" dirty="0" smtClean="0"/>
              <a:t>or patient that says, “I don’t need to watch what I eat…that’s why I take those cholesterol</a:t>
            </a:r>
            <a:r>
              <a:rPr lang="en-US" baseline="0" dirty="0" smtClean="0"/>
              <a:t> pills.”?</a:t>
            </a:r>
            <a:endParaRPr lang="en-US" dirty="0"/>
          </a:p>
        </p:txBody>
      </p:sp>
      <p:sp>
        <p:nvSpPr>
          <p:cNvPr id="4" name="Slide Number Placeholder 3"/>
          <p:cNvSpPr>
            <a:spLocks noGrp="1"/>
          </p:cNvSpPr>
          <p:nvPr>
            <p:ph type="sldNum" sz="quarter" idx="10"/>
          </p:nvPr>
        </p:nvSpPr>
        <p:spPr/>
        <p:txBody>
          <a:bodyPr/>
          <a:lstStyle/>
          <a:p>
            <a:fld id="{311AD46D-EEE5-42B5-B01D-1182F0EA962A}" type="slidenum">
              <a:rPr lang="en-US" smtClean="0"/>
              <a:t>32</a:t>
            </a:fld>
            <a:endParaRPr lang="en-US"/>
          </a:p>
        </p:txBody>
      </p:sp>
    </p:spTree>
    <p:extLst>
      <p:ext uri="{BB962C8B-B14F-4D97-AF65-F5344CB8AC3E}">
        <p14:creationId xmlns:p14="http://schemas.microsoft.com/office/powerpoint/2010/main" val="549736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OK…great.  What does that</a:t>
            </a:r>
            <a:r>
              <a:rPr lang="en-US" baseline="0" dirty="0" smtClean="0"/>
              <a:t> mean?</a:t>
            </a:r>
            <a:endParaRPr lang="en-US" dirty="0"/>
          </a:p>
        </p:txBody>
      </p:sp>
      <p:sp>
        <p:nvSpPr>
          <p:cNvPr id="4" name="Slide Number Placeholder 3"/>
          <p:cNvSpPr>
            <a:spLocks noGrp="1"/>
          </p:cNvSpPr>
          <p:nvPr>
            <p:ph type="sldNum" sz="quarter" idx="10"/>
          </p:nvPr>
        </p:nvSpPr>
        <p:spPr/>
        <p:txBody>
          <a:bodyPr/>
          <a:lstStyle/>
          <a:p>
            <a:fld id="{311AD46D-EEE5-42B5-B01D-1182F0EA962A}" type="slidenum">
              <a:rPr lang="en-US" smtClean="0"/>
              <a:t>4</a:t>
            </a:fld>
            <a:endParaRPr lang="en-US" dirty="0"/>
          </a:p>
        </p:txBody>
      </p:sp>
    </p:spTree>
    <p:extLst>
      <p:ext uri="{BB962C8B-B14F-4D97-AF65-F5344CB8AC3E}">
        <p14:creationId xmlns:p14="http://schemas.microsoft.com/office/powerpoint/2010/main" val="2850388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sure most of you have seen this algorithm for therapeutic</a:t>
            </a:r>
            <a:r>
              <a:rPr lang="en-US" baseline="0" dirty="0" smtClean="0"/>
              <a:t> management of hyperlipidemia.  </a:t>
            </a:r>
            <a:r>
              <a:rPr lang="en-US" dirty="0" smtClean="0"/>
              <a:t>Notice</a:t>
            </a:r>
            <a:r>
              <a:rPr lang="en-US" baseline="0" dirty="0" smtClean="0"/>
              <a:t> that there are only recommendations for statin therapy, not other cholesterol medication classes.</a:t>
            </a:r>
            <a:endParaRPr lang="en-US" dirty="0"/>
          </a:p>
        </p:txBody>
      </p:sp>
      <p:sp>
        <p:nvSpPr>
          <p:cNvPr id="4" name="Slide Number Placeholder 3"/>
          <p:cNvSpPr>
            <a:spLocks noGrp="1"/>
          </p:cNvSpPr>
          <p:nvPr>
            <p:ph type="sldNum" sz="quarter" idx="10"/>
          </p:nvPr>
        </p:nvSpPr>
        <p:spPr/>
        <p:txBody>
          <a:bodyPr/>
          <a:lstStyle/>
          <a:p>
            <a:fld id="{311AD46D-EEE5-42B5-B01D-1182F0EA962A}" type="slidenum">
              <a:rPr lang="en-US" smtClean="0"/>
              <a:t>34</a:t>
            </a:fld>
            <a:endParaRPr lang="en-US"/>
          </a:p>
        </p:txBody>
      </p:sp>
    </p:spTree>
    <p:extLst>
      <p:ext uri="{BB962C8B-B14F-4D97-AF65-F5344CB8AC3E}">
        <p14:creationId xmlns:p14="http://schemas.microsoft.com/office/powerpoint/2010/main" val="23026717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listed the medications for high intensity, moderate</a:t>
            </a:r>
            <a:r>
              <a:rPr lang="en-US" baseline="0" dirty="0" smtClean="0"/>
              <a:t> intensity, and low intensity statins.</a:t>
            </a:r>
            <a:endParaRPr lang="en-US" dirty="0"/>
          </a:p>
        </p:txBody>
      </p:sp>
      <p:sp>
        <p:nvSpPr>
          <p:cNvPr id="4" name="Slide Number Placeholder 3"/>
          <p:cNvSpPr>
            <a:spLocks noGrp="1"/>
          </p:cNvSpPr>
          <p:nvPr>
            <p:ph type="sldNum" sz="quarter" idx="10"/>
          </p:nvPr>
        </p:nvSpPr>
        <p:spPr/>
        <p:txBody>
          <a:bodyPr/>
          <a:lstStyle/>
          <a:p>
            <a:fld id="{311AD46D-EEE5-42B5-B01D-1182F0EA962A}" type="slidenum">
              <a:rPr lang="en-US" smtClean="0"/>
              <a:t>35</a:t>
            </a:fld>
            <a:endParaRPr lang="en-US"/>
          </a:p>
        </p:txBody>
      </p:sp>
    </p:spTree>
    <p:extLst>
      <p:ext uri="{BB962C8B-B14F-4D97-AF65-F5344CB8AC3E}">
        <p14:creationId xmlns:p14="http://schemas.microsoft.com/office/powerpoint/2010/main" val="834695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is our 80 year old hypertensive patient again.  </a:t>
            </a:r>
            <a:endParaRPr lang="en-US" dirty="0" smtClean="0"/>
          </a:p>
        </p:txBody>
      </p:sp>
      <p:sp>
        <p:nvSpPr>
          <p:cNvPr id="4" name="Slide Number Placeholder 3"/>
          <p:cNvSpPr>
            <a:spLocks noGrp="1"/>
          </p:cNvSpPr>
          <p:nvPr>
            <p:ph type="sldNum" sz="quarter" idx="10"/>
          </p:nvPr>
        </p:nvSpPr>
        <p:spPr/>
        <p:txBody>
          <a:bodyPr/>
          <a:lstStyle/>
          <a:p>
            <a:fld id="{311AD46D-EEE5-42B5-B01D-1182F0EA962A}" type="slidenum">
              <a:rPr lang="en-US" smtClean="0"/>
              <a:t>36</a:t>
            </a:fld>
            <a:endParaRPr lang="en-US"/>
          </a:p>
        </p:txBody>
      </p:sp>
    </p:spTree>
    <p:extLst>
      <p:ext uri="{BB962C8B-B14F-4D97-AF65-F5344CB8AC3E}">
        <p14:creationId xmlns:p14="http://schemas.microsoft.com/office/powerpoint/2010/main" val="158788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Because of her history of MI, ST is a candidate for a statin therapy, but at a moderate dose due to her age.  Simvastatin and atorvastatin are on the formulary.  Simvastatin interacts with her amlodipine, so </a:t>
            </a:r>
            <a:r>
              <a:rPr lang="en-US" dirty="0" err="1" smtClean="0"/>
              <a:t>atrovastatin</a:t>
            </a:r>
            <a:r>
              <a:rPr lang="en-US" dirty="0" smtClean="0"/>
              <a:t> 10mg daily was prescribed.  Discontinue gemfibrozil.  In her case, because of her history of ASCVD, her labs are irrelevant.</a:t>
            </a:r>
            <a:r>
              <a:rPr lang="en-US" baseline="0" dirty="0" smtClean="0"/>
              <a:t>  Again, the goal is to use the highest effective statin dose.</a:t>
            </a:r>
            <a:endParaRPr lang="en-US" dirty="0" smtClean="0"/>
          </a:p>
          <a:p>
            <a:endParaRPr lang="en-US" dirty="0"/>
          </a:p>
        </p:txBody>
      </p:sp>
      <p:sp>
        <p:nvSpPr>
          <p:cNvPr id="4" name="Slide Number Placeholder 3"/>
          <p:cNvSpPr>
            <a:spLocks noGrp="1"/>
          </p:cNvSpPr>
          <p:nvPr>
            <p:ph type="sldNum" sz="quarter" idx="10"/>
          </p:nvPr>
        </p:nvSpPr>
        <p:spPr/>
        <p:txBody>
          <a:bodyPr/>
          <a:lstStyle/>
          <a:p>
            <a:fld id="{311AD46D-EEE5-42B5-B01D-1182F0EA962A}" type="slidenum">
              <a:rPr lang="en-US" smtClean="0"/>
              <a:t>37</a:t>
            </a:fld>
            <a:endParaRPr lang="en-US"/>
          </a:p>
        </p:txBody>
      </p:sp>
    </p:spTree>
    <p:extLst>
      <p:ext uri="{BB962C8B-B14F-4D97-AF65-F5344CB8AC3E}">
        <p14:creationId xmlns:p14="http://schemas.microsoft.com/office/powerpoint/2010/main" val="23026717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baseline fasting lipid panel, you want to follow up in 3-12 months.  If the patients has not achieved the anticipated therapeutic response (for example, if someone is on a high-intensity statin, and their LDL has decreased by only 20% instead of ≥ 50%, you would want to check compliance and ask if the patient is experiencing any intolerances.  If they are compliant, increase the statin intensity or consider adding a </a:t>
            </a:r>
            <a:r>
              <a:rPr lang="en-US" baseline="0" dirty="0" err="1" smtClean="0"/>
              <a:t>nonstatin</a:t>
            </a:r>
            <a:r>
              <a:rPr lang="en-US" baseline="0" dirty="0" smtClean="0"/>
              <a:t> drug.</a:t>
            </a:r>
            <a:endParaRPr lang="en-US" dirty="0"/>
          </a:p>
        </p:txBody>
      </p:sp>
      <p:sp>
        <p:nvSpPr>
          <p:cNvPr id="4" name="Slide Number Placeholder 3"/>
          <p:cNvSpPr>
            <a:spLocks noGrp="1"/>
          </p:cNvSpPr>
          <p:nvPr>
            <p:ph type="sldNum" sz="quarter" idx="10"/>
          </p:nvPr>
        </p:nvSpPr>
        <p:spPr/>
        <p:txBody>
          <a:bodyPr/>
          <a:lstStyle/>
          <a:p>
            <a:fld id="{311AD46D-EEE5-42B5-B01D-1182F0EA962A}" type="slidenum">
              <a:rPr lang="en-US" smtClean="0"/>
              <a:t>39</a:t>
            </a:fld>
            <a:endParaRPr lang="en-US"/>
          </a:p>
        </p:txBody>
      </p:sp>
    </p:spTree>
    <p:extLst>
      <p:ext uri="{BB962C8B-B14F-4D97-AF65-F5344CB8AC3E}">
        <p14:creationId xmlns:p14="http://schemas.microsoft.com/office/powerpoint/2010/main" val="3895624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like HTN guidelines, there are other competing recent releases of cholesterol guidelines out there,</a:t>
            </a:r>
            <a:r>
              <a:rPr lang="en-US" baseline="0" dirty="0" smtClean="0"/>
              <a:t> with the most recent being from the National Lipid Association, in which they kind of took elements from both ATP III and the updated 2013 guideline.</a:t>
            </a:r>
            <a:endParaRPr lang="en-US" dirty="0"/>
          </a:p>
        </p:txBody>
      </p:sp>
      <p:sp>
        <p:nvSpPr>
          <p:cNvPr id="4" name="Slide Number Placeholder 3"/>
          <p:cNvSpPr>
            <a:spLocks noGrp="1"/>
          </p:cNvSpPr>
          <p:nvPr>
            <p:ph type="sldNum" sz="quarter" idx="10"/>
          </p:nvPr>
        </p:nvSpPr>
        <p:spPr/>
        <p:txBody>
          <a:bodyPr/>
          <a:lstStyle/>
          <a:p>
            <a:fld id="{311AD46D-EEE5-42B5-B01D-1182F0EA962A}" type="slidenum">
              <a:rPr lang="en-US" smtClean="0"/>
              <a:t>40</a:t>
            </a:fld>
            <a:endParaRPr lang="en-US"/>
          </a:p>
        </p:txBody>
      </p:sp>
    </p:spTree>
    <p:extLst>
      <p:ext uri="{BB962C8B-B14F-4D97-AF65-F5344CB8AC3E}">
        <p14:creationId xmlns:p14="http://schemas.microsoft.com/office/powerpoint/2010/main" val="14021843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1AD46D-EEE5-42B5-B01D-1182F0EA962A}" type="slidenum">
              <a:rPr lang="en-US" smtClean="0"/>
              <a:t>41</a:t>
            </a:fld>
            <a:endParaRPr lang="en-US"/>
          </a:p>
        </p:txBody>
      </p:sp>
    </p:spTree>
    <p:extLst>
      <p:ext uri="{BB962C8B-B14F-4D97-AF65-F5344CB8AC3E}">
        <p14:creationId xmlns:p14="http://schemas.microsoft.com/office/powerpoint/2010/main" val="11816781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a:t>
            </a:r>
            <a:r>
              <a:rPr lang="en-US" baseline="0" dirty="0" smtClean="0"/>
              <a:t> ASCVD, LDL is 123, she is diabetic, LDL is 123, and is 40 </a:t>
            </a:r>
            <a:r>
              <a:rPr lang="en-US" baseline="0" dirty="0" err="1" smtClean="0"/>
              <a:t>y.o</a:t>
            </a:r>
            <a:r>
              <a:rPr lang="en-US" baseline="0" dirty="0" smtClean="0"/>
              <a:t>. with ASCVD risk of 8.4%...</a:t>
            </a:r>
            <a:r>
              <a:rPr lang="en-US" dirty="0" smtClean="0"/>
              <a:t>High intensity statin.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I</a:t>
            </a:r>
            <a:r>
              <a:rPr lang="en-US" baseline="0" dirty="0" smtClean="0"/>
              <a:t> called and talked to the nurse at the psych center.  </a:t>
            </a:r>
            <a:r>
              <a:rPr lang="en-US" dirty="0" smtClean="0"/>
              <a:t>A fasting lipid panel was drawn while the patient was inpatient and found that her TG’s were 612,</a:t>
            </a:r>
            <a:r>
              <a:rPr lang="en-US" baseline="0" dirty="0" smtClean="0"/>
              <a:t> so they wanted to </a:t>
            </a:r>
            <a:r>
              <a:rPr lang="en-US" dirty="0" smtClean="0"/>
              <a:t>prevent</a:t>
            </a:r>
            <a:r>
              <a:rPr lang="en-US" baseline="0" dirty="0" smtClean="0"/>
              <a:t> pancreatitis and started her on niacin</a:t>
            </a:r>
            <a:r>
              <a:rPr lang="en-US" dirty="0" smtClean="0"/>
              <a:t>.  This is a tough one!  She needs</a:t>
            </a:r>
            <a:r>
              <a:rPr lang="en-US" baseline="0" dirty="0" smtClean="0"/>
              <a:t> to be on a </a:t>
            </a:r>
            <a:r>
              <a:rPr lang="en-US" baseline="0" dirty="0" err="1" smtClean="0"/>
              <a:t>fibric</a:t>
            </a:r>
            <a:r>
              <a:rPr lang="en-US" baseline="0" dirty="0" smtClean="0"/>
              <a:t> acid because of her high TG’s, but also need to be on a high intensity statin.  The guidelines suggest adding a </a:t>
            </a:r>
            <a:r>
              <a:rPr lang="en-US" baseline="0" dirty="0" err="1" smtClean="0"/>
              <a:t>fibric</a:t>
            </a:r>
            <a:r>
              <a:rPr lang="en-US" baseline="0" dirty="0" smtClean="0"/>
              <a:t> acid to a low or moderate intensity statin.  What do you do?  If I would have seen her in my DSM clinic, b</a:t>
            </a:r>
            <a:r>
              <a:rPr lang="en-US" dirty="0" smtClean="0"/>
              <a:t>ecause of her age and because she was previously compliant with a moderate-intensity</a:t>
            </a:r>
            <a:r>
              <a:rPr lang="en-US" baseline="0" dirty="0" smtClean="0"/>
              <a:t> statin</a:t>
            </a:r>
            <a:r>
              <a:rPr lang="en-US" dirty="0" smtClean="0"/>
              <a:t>, I would put her on a high intensity</a:t>
            </a:r>
            <a:r>
              <a:rPr lang="en-US" baseline="0" dirty="0" smtClean="0"/>
              <a:t> statin, but probably atorvastatin 40mg instead of 80mg with </a:t>
            </a:r>
            <a:r>
              <a:rPr lang="en-US" baseline="0" dirty="0" err="1" smtClean="0"/>
              <a:t>fibric</a:t>
            </a:r>
            <a:r>
              <a:rPr lang="en-US" baseline="0" dirty="0" smtClean="0"/>
              <a:t> acid, and monitored her closely for side effects.  </a:t>
            </a:r>
            <a:endParaRPr lang="en-US" dirty="0" smtClean="0"/>
          </a:p>
          <a:p>
            <a:endParaRPr lang="en-US" dirty="0"/>
          </a:p>
        </p:txBody>
      </p:sp>
      <p:sp>
        <p:nvSpPr>
          <p:cNvPr id="4" name="Slide Number Placeholder 3"/>
          <p:cNvSpPr>
            <a:spLocks noGrp="1"/>
          </p:cNvSpPr>
          <p:nvPr>
            <p:ph type="sldNum" sz="quarter" idx="10"/>
          </p:nvPr>
        </p:nvSpPr>
        <p:spPr/>
        <p:txBody>
          <a:bodyPr/>
          <a:lstStyle/>
          <a:p>
            <a:fld id="{311AD46D-EEE5-42B5-B01D-1182F0EA962A}" type="slidenum">
              <a:rPr lang="en-US" smtClean="0"/>
              <a:t>42</a:t>
            </a:fld>
            <a:endParaRPr lang="en-US"/>
          </a:p>
        </p:txBody>
      </p:sp>
    </p:spTree>
    <p:extLst>
      <p:ext uri="{BB962C8B-B14F-4D97-AF65-F5344CB8AC3E}">
        <p14:creationId xmlns:p14="http://schemas.microsoft.com/office/powerpoint/2010/main" val="23026717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men older than 66 and women older than 70 </a:t>
            </a:r>
            <a:r>
              <a:rPr lang="en-US" dirty="0" err="1" smtClean="0"/>
              <a:t>yo</a:t>
            </a:r>
            <a:r>
              <a:rPr lang="en-US" dirty="0" smtClean="0"/>
              <a:t> have a calculated</a:t>
            </a:r>
            <a:r>
              <a:rPr lang="en-US" baseline="0" dirty="0" smtClean="0"/>
              <a:t> 10-year risk &gt; 7.5%, even with optimal risk factors.  But, the guidelines point out that most ASCVD events occur after the age of 70, making these individuals a population with the greatest potential for absolute risk reduction.  Use clinical judgment!</a:t>
            </a:r>
          </a:p>
          <a:p>
            <a:r>
              <a:rPr lang="en-US" dirty="0" smtClean="0"/>
              <a:t>Good thing about the equation: Risk assessment tool</a:t>
            </a:r>
            <a:r>
              <a:rPr lang="en-US" baseline="0" dirty="0" smtClean="0"/>
              <a:t> that uses</a:t>
            </a:r>
            <a:r>
              <a:rPr lang="en-US" dirty="0" smtClean="0"/>
              <a:t> the best available data from a large population, including different races and both genders, with both stroke and heart attack as endpoints…not the case</a:t>
            </a:r>
            <a:r>
              <a:rPr lang="en-US" baseline="0" dirty="0" smtClean="0"/>
              <a:t> with Framingham.</a:t>
            </a:r>
            <a:endParaRPr lang="en-US" dirty="0" smtClean="0"/>
          </a:p>
          <a:p>
            <a:endParaRPr lang="en-US" dirty="0"/>
          </a:p>
        </p:txBody>
      </p:sp>
      <p:sp>
        <p:nvSpPr>
          <p:cNvPr id="4" name="Slide Number Placeholder 3"/>
          <p:cNvSpPr>
            <a:spLocks noGrp="1"/>
          </p:cNvSpPr>
          <p:nvPr>
            <p:ph type="sldNum" sz="quarter" idx="10"/>
          </p:nvPr>
        </p:nvSpPr>
        <p:spPr/>
        <p:txBody>
          <a:bodyPr/>
          <a:lstStyle/>
          <a:p>
            <a:fld id="{311AD46D-EEE5-42B5-B01D-1182F0EA962A}" type="slidenum">
              <a:rPr lang="en-US" smtClean="0"/>
              <a:t>43</a:t>
            </a:fld>
            <a:endParaRPr lang="en-US"/>
          </a:p>
        </p:txBody>
      </p:sp>
    </p:spTree>
    <p:extLst>
      <p:ext uri="{BB962C8B-B14F-4D97-AF65-F5344CB8AC3E}">
        <p14:creationId xmlns:p14="http://schemas.microsoft.com/office/powerpoint/2010/main" val="40978570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Patient should be taking high dose statin.</a:t>
            </a:r>
          </a:p>
          <a:p>
            <a:pPr marL="228600" indent="-228600">
              <a:buAutoNum type="arabicPeriod"/>
            </a:pPr>
            <a:r>
              <a:rPr lang="en-US" baseline="0" dirty="0" smtClean="0"/>
              <a:t>Patient is upset that she is always being told what to do…cardiologist, PCP, nursing, pharmacists, and family.  It’s my life, my body, and people should not tell me what to do.  I feel like a number and I’m scared of the medication side effects.  No one listens to what I want or what I should do.  It’s my life!  </a:t>
            </a:r>
          </a:p>
          <a:p>
            <a:pPr marL="0" indent="0">
              <a:buNone/>
            </a:pPr>
            <a:r>
              <a:rPr lang="en-US" baseline="0" dirty="0" smtClean="0"/>
              <a:t>You are right…no one has the right to tell you what to do.  If you don’t want to take your medications, then you don’t have to.  So, when it comes to your health, what are your goals?  Do you even have any goals?  “I don’t want to have another heart attack.”  Let’s go over your medications and why they were prescribed, and you can decide if you want to take them.  When I was done, I asked her what her plans were.  She decided that she wanted to take all of them.  </a:t>
            </a:r>
          </a:p>
          <a:p>
            <a:pPr marL="228600" indent="-228600">
              <a:buAutoNum type="arabicPeriod"/>
            </a:pPr>
            <a:r>
              <a:rPr lang="en-US" baseline="0" dirty="0" smtClean="0"/>
              <a:t>Pill minder given to patient.  Simvastatin at bedtime was changed to high-intensity atorvastatin, immediate release </a:t>
            </a:r>
            <a:r>
              <a:rPr lang="en-US" baseline="0" dirty="0" err="1" smtClean="0"/>
              <a:t>metoprolol</a:t>
            </a:r>
            <a:r>
              <a:rPr lang="en-US" baseline="0" dirty="0" smtClean="0"/>
              <a:t> was changed to extended release </a:t>
            </a:r>
            <a:r>
              <a:rPr lang="en-US" baseline="0" dirty="0" err="1" smtClean="0"/>
              <a:t>metoprolol</a:t>
            </a:r>
            <a:r>
              <a:rPr lang="en-US" baseline="0" dirty="0" smtClean="0"/>
              <a:t> to help decrease pill burden and coordinate medication administration times. </a:t>
            </a:r>
          </a:p>
          <a:p>
            <a:pPr marL="228600" indent="-228600">
              <a:buAutoNum type="arabicPeriod"/>
            </a:pPr>
            <a:r>
              <a:rPr lang="en-US" baseline="0" dirty="0" smtClean="0"/>
              <a:t>I agreed to call her in a month to see how she is doing, if she’s experiencing any side effects, and if she needs refills.  I have been seeing her for just over a year, and I still call her monthly.  She is compliant with her medications and always appreciates the phone calls.  </a:t>
            </a:r>
            <a:endParaRPr lang="en-US" dirty="0"/>
          </a:p>
        </p:txBody>
      </p:sp>
      <p:sp>
        <p:nvSpPr>
          <p:cNvPr id="4" name="Slide Number Placeholder 3"/>
          <p:cNvSpPr>
            <a:spLocks noGrp="1"/>
          </p:cNvSpPr>
          <p:nvPr>
            <p:ph type="sldNum" sz="quarter" idx="10"/>
          </p:nvPr>
        </p:nvSpPr>
        <p:spPr/>
        <p:txBody>
          <a:bodyPr/>
          <a:lstStyle/>
          <a:p>
            <a:fld id="{311AD46D-EEE5-42B5-B01D-1182F0EA962A}" type="slidenum">
              <a:rPr lang="en-US" smtClean="0"/>
              <a:t>44</a:t>
            </a:fld>
            <a:endParaRPr lang="en-US"/>
          </a:p>
        </p:txBody>
      </p:sp>
    </p:spTree>
    <p:extLst>
      <p:ext uri="{BB962C8B-B14F-4D97-AF65-F5344CB8AC3E}">
        <p14:creationId xmlns:p14="http://schemas.microsoft.com/office/powerpoint/2010/main" val="166939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 counseling – It is engrained in us throughout our schooling to lecture patients about their medications, disease states, and help fix patients.  We’re the experts, right?  They’ll listen to us, right?  Sure, it may work for some patients, but research shows that knowledge alone does not promote change.  When an understanding of motive is added to the knowledge base, then change is likely to occur.  Most people know what to do and what’s good for them, it’s just a matter of reminding them what motivates them to make</a:t>
            </a:r>
            <a:r>
              <a:rPr lang="en-US" baseline="0" dirty="0" smtClean="0"/>
              <a:t> those changes, especially when it comes to chronic illnesses.</a:t>
            </a:r>
          </a:p>
          <a:p>
            <a:pPr marL="228600" indent="-228600">
              <a:buAutoNum type="arabicPeriod"/>
            </a:pPr>
            <a:r>
              <a:rPr lang="en-US" baseline="0" dirty="0" smtClean="0"/>
              <a:t>You first need to establish a relationship by building their trust.  This is very important because in order for this process to work, they need to trust you and feel comfortable discussing their thoughts, ideas, and private lives.  If you don’t trust someone, you don’t disclose information to them or are honest with them.  </a:t>
            </a:r>
          </a:p>
          <a:p>
            <a:pPr marL="228600" indent="-228600">
              <a:buAutoNum type="arabicPeriod"/>
            </a:pPr>
            <a:r>
              <a:rPr lang="en-US" baseline="0" dirty="0" smtClean="0"/>
              <a:t>Get to know the patient…what they already know, what they are capable of, and what they want.</a:t>
            </a:r>
          </a:p>
          <a:p>
            <a:r>
              <a:rPr lang="en-US" baseline="0" dirty="0" smtClean="0"/>
              <a:t>3. Then find out what’s holding them back?</a:t>
            </a:r>
          </a:p>
          <a:p>
            <a:r>
              <a:rPr lang="en-US" baseline="0" dirty="0" smtClean="0"/>
              <a:t>4. And then what motivates them to change their behavior?</a:t>
            </a:r>
          </a:p>
          <a:p>
            <a:r>
              <a:rPr lang="en-US" baseline="0" dirty="0" smtClean="0"/>
              <a:t>5. Finally, goals are set collaboratively with the patient and a plan in put in place to evaluate progress.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a:t>
            </a:r>
            <a:r>
              <a:rPr lang="en-US" baseline="0" dirty="0" smtClean="0"/>
              <a:t> traditional counseling, the health care provider does most of the talking; with health coaching, the patient does most of the talking.  If you let patients talk, they will talk. </a:t>
            </a:r>
            <a:endParaRPr lang="en-US" dirty="0" smtClean="0"/>
          </a:p>
          <a:p>
            <a:endParaRPr lang="en-US" dirty="0"/>
          </a:p>
        </p:txBody>
      </p:sp>
      <p:sp>
        <p:nvSpPr>
          <p:cNvPr id="4" name="Slide Number Placeholder 3"/>
          <p:cNvSpPr>
            <a:spLocks noGrp="1"/>
          </p:cNvSpPr>
          <p:nvPr>
            <p:ph type="sldNum" sz="quarter" idx="10"/>
          </p:nvPr>
        </p:nvSpPr>
        <p:spPr/>
        <p:txBody>
          <a:bodyPr/>
          <a:lstStyle/>
          <a:p>
            <a:fld id="{311AD46D-EEE5-42B5-B01D-1182F0EA962A}" type="slidenum">
              <a:rPr lang="en-US" smtClean="0"/>
              <a:t>5</a:t>
            </a:fld>
            <a:endParaRPr lang="en-US"/>
          </a:p>
        </p:txBody>
      </p:sp>
    </p:spTree>
    <p:extLst>
      <p:ext uri="{BB962C8B-B14F-4D97-AF65-F5344CB8AC3E}">
        <p14:creationId xmlns:p14="http://schemas.microsoft.com/office/powerpoint/2010/main" val="3361196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Red Lake, we have an “DSM clinic”, which stands for Disease State Management Clinic.  It’s a pharmacist-run clinic that started just over 3 years ago, where clinical pharmacists therapeutically manage patients with diabetes, hypertension, and hyperlipidemia through a collaborative practice agreement.  So, all of the patient cases presented today have come for the patients I have seen in our DSM clinic.</a:t>
            </a:r>
            <a:endParaRPr lang="en-US" dirty="0" smtClean="0"/>
          </a:p>
          <a:p>
            <a:endParaRPr lang="en-US" dirty="0"/>
          </a:p>
        </p:txBody>
      </p:sp>
      <p:sp>
        <p:nvSpPr>
          <p:cNvPr id="4" name="Slide Number Placeholder 3"/>
          <p:cNvSpPr>
            <a:spLocks noGrp="1"/>
          </p:cNvSpPr>
          <p:nvPr>
            <p:ph type="sldNum" sz="quarter" idx="10"/>
          </p:nvPr>
        </p:nvSpPr>
        <p:spPr/>
        <p:txBody>
          <a:bodyPr/>
          <a:lstStyle/>
          <a:p>
            <a:fld id="{311AD46D-EEE5-42B5-B01D-1182F0EA962A}" type="slidenum">
              <a:rPr lang="en-US" smtClean="0"/>
              <a:t>6</a:t>
            </a:fld>
            <a:endParaRPr lang="en-US" dirty="0"/>
          </a:p>
        </p:txBody>
      </p:sp>
    </p:spTree>
    <p:extLst>
      <p:ext uri="{BB962C8B-B14F-4D97-AF65-F5344CB8AC3E}">
        <p14:creationId xmlns:p14="http://schemas.microsoft.com/office/powerpoint/2010/main" val="353204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Traditional counseling: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a:t>
            </a:r>
            <a:r>
              <a:rPr lang="en-US" sz="1200" kern="1200" baseline="0" dirty="0" smtClean="0">
                <a:solidFill>
                  <a:schemeClr val="tx1"/>
                </a:solidFill>
                <a:effectLst/>
                <a:latin typeface="+mn-lt"/>
                <a:ea typeface="+mn-ea"/>
                <a:cs typeface="+mn-cs"/>
              </a:rPr>
              <a:t> need your insulin adjusted, you need to watch what you eat, you need to eat 3 meals a day, you need to check your sugars more…Right?  No!</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Here’s what I said instead:  “I’m worried about you, and I’m here to help you.  If you come see me, I won’t tell you what to do.  We can discuss your goals and what you think you should do.  I understand you don’t have time, but you can stop in at the pharmacy anytime between 8am and 6pm over the next 2 days, if that works for you.  If you don’t want to work with me, that’s your choice, but I’m sure you know that your blurry vision will continue as long as your sugars are high, and there is a chance you may end up with sugars so high that you could go in to a diabetic coma and die.  But, that’s your choice.” </a:t>
            </a:r>
          </a:p>
          <a:p>
            <a:r>
              <a:rPr lang="en-US" sz="1200" kern="1200" dirty="0" smtClean="0">
                <a:solidFill>
                  <a:schemeClr val="tx1"/>
                </a:solidFill>
                <a:effectLst/>
                <a:latin typeface="+mn-lt"/>
                <a:ea typeface="+mn-ea"/>
                <a:cs typeface="+mn-cs"/>
              </a:rPr>
              <a:t>There was a long silence, and then he said, “OK, I’ll stop by tomorrow.”</a:t>
            </a:r>
            <a:r>
              <a:rPr lang="en-US" sz="1200" kern="1200" baseline="0" dirty="0" smtClean="0">
                <a:solidFill>
                  <a:schemeClr val="tx1"/>
                </a:solidFill>
                <a:effectLst/>
                <a:latin typeface="+mn-lt"/>
                <a:ea typeface="+mn-ea"/>
                <a:cs typeface="+mn-cs"/>
              </a:rPr>
              <a:t>  And I got him!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patient met with me, we had several phone and face-to-face interactions where goals were made and met.  A1c decreased from 11.2 to 5.9, 3&amp;1/2 months later.</a:t>
            </a:r>
          </a:p>
          <a:p>
            <a:endParaRPr lang="en-US" dirty="0"/>
          </a:p>
        </p:txBody>
      </p:sp>
      <p:sp>
        <p:nvSpPr>
          <p:cNvPr id="4" name="Slide Number Placeholder 3"/>
          <p:cNvSpPr>
            <a:spLocks noGrp="1"/>
          </p:cNvSpPr>
          <p:nvPr>
            <p:ph type="sldNum" sz="quarter" idx="10"/>
          </p:nvPr>
        </p:nvSpPr>
        <p:spPr/>
        <p:txBody>
          <a:bodyPr/>
          <a:lstStyle/>
          <a:p>
            <a:fld id="{311AD46D-EEE5-42B5-B01D-1182F0EA962A}" type="slidenum">
              <a:rPr lang="en-US" smtClean="0"/>
              <a:t>7</a:t>
            </a:fld>
            <a:endParaRPr lang="en-US"/>
          </a:p>
        </p:txBody>
      </p:sp>
    </p:spTree>
    <p:extLst>
      <p:ext uri="{BB962C8B-B14F-4D97-AF65-F5344CB8AC3E}">
        <p14:creationId xmlns:p14="http://schemas.microsoft.com/office/powerpoint/2010/main" val="3744534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Establish</a:t>
            </a:r>
            <a:r>
              <a:rPr lang="en-US" baseline="0" dirty="0" smtClean="0"/>
              <a:t> a relationship - </a:t>
            </a:r>
            <a:r>
              <a:rPr lang="en-US" dirty="0" smtClean="0"/>
              <a:t>I let him know that I am</a:t>
            </a:r>
            <a:r>
              <a:rPr lang="en-US" baseline="0" dirty="0" smtClean="0"/>
              <a:t> different than other providers.  I won’t tell you what to do, I won’t add meds, I won’t tell you what your goals are…  I was open to listening to him and what he needed.</a:t>
            </a:r>
          </a:p>
          <a:p>
            <a:r>
              <a:rPr lang="en-US" dirty="0" smtClean="0"/>
              <a:t>Ambivalence to change</a:t>
            </a:r>
            <a:r>
              <a:rPr lang="en-US" baseline="0" dirty="0" smtClean="0"/>
              <a:t> - </a:t>
            </a:r>
            <a:r>
              <a:rPr lang="en-US" dirty="0" smtClean="0"/>
              <a:t>He doesn’t</a:t>
            </a:r>
            <a:r>
              <a:rPr lang="en-US" baseline="0" dirty="0" smtClean="0"/>
              <a:t> have time….didn’t want to deal with it.  I told him to come by anytime…no pressure, no judgement.   </a:t>
            </a:r>
            <a:endParaRPr lang="en-US" dirty="0" smtClean="0"/>
          </a:p>
          <a:p>
            <a:r>
              <a:rPr lang="en-US" dirty="0" smtClean="0"/>
              <a:t>Desires and motivation for change - He’s an ambulance driver…he</a:t>
            </a:r>
            <a:r>
              <a:rPr lang="en-US" baseline="0" dirty="0" smtClean="0"/>
              <a:t> wants his vision back.  </a:t>
            </a:r>
          </a:p>
          <a:p>
            <a:r>
              <a:rPr lang="en-US" baseline="0" dirty="0" smtClean="0"/>
              <a:t>Goal setting - His goal was to get his sugars back to normal.  </a:t>
            </a:r>
            <a:endParaRPr lang="en-US" dirty="0"/>
          </a:p>
        </p:txBody>
      </p:sp>
      <p:sp>
        <p:nvSpPr>
          <p:cNvPr id="4" name="Slide Number Placeholder 3"/>
          <p:cNvSpPr>
            <a:spLocks noGrp="1"/>
          </p:cNvSpPr>
          <p:nvPr>
            <p:ph type="sldNum" sz="quarter" idx="10"/>
          </p:nvPr>
        </p:nvSpPr>
        <p:spPr/>
        <p:txBody>
          <a:bodyPr/>
          <a:lstStyle/>
          <a:p>
            <a:fld id="{311AD46D-EEE5-42B5-B01D-1182F0EA962A}" type="slidenum">
              <a:rPr lang="en-US" smtClean="0"/>
              <a:t>8</a:t>
            </a:fld>
            <a:endParaRPr lang="en-US"/>
          </a:p>
        </p:txBody>
      </p:sp>
    </p:spTree>
    <p:extLst>
      <p:ext uri="{BB962C8B-B14F-4D97-AF65-F5344CB8AC3E}">
        <p14:creationId xmlns:p14="http://schemas.microsoft.com/office/powerpoint/2010/main" val="2592205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1AD46D-EEE5-42B5-B01D-1182F0EA962A}" type="slidenum">
              <a:rPr lang="en-US" smtClean="0"/>
              <a:t>9</a:t>
            </a:fld>
            <a:endParaRPr lang="en-US"/>
          </a:p>
        </p:txBody>
      </p:sp>
    </p:spTree>
    <p:extLst>
      <p:ext uri="{BB962C8B-B14F-4D97-AF65-F5344CB8AC3E}">
        <p14:creationId xmlns:p14="http://schemas.microsoft.com/office/powerpoint/2010/main" val="1389365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husband and I </a:t>
            </a:r>
            <a:r>
              <a:rPr lang="en-US" dirty="0" smtClean="0"/>
              <a:t>adopted a couple of cats 3</a:t>
            </a:r>
            <a:r>
              <a:rPr lang="en-US" baseline="0" dirty="0" smtClean="0"/>
              <a:t> years ago.  They’re our babies, but we can’t decide if this one is really smart and naughty at the same time, or just a few bricks short of a full load.  Anyway, she sometimes causes problems for us, and THIS is what raises my blood pressure.  </a:t>
            </a:r>
            <a:endParaRPr lang="en-US" dirty="0"/>
          </a:p>
        </p:txBody>
      </p:sp>
      <p:sp>
        <p:nvSpPr>
          <p:cNvPr id="4" name="Slide Number Placeholder 3"/>
          <p:cNvSpPr>
            <a:spLocks noGrp="1"/>
          </p:cNvSpPr>
          <p:nvPr>
            <p:ph type="sldNum" sz="quarter" idx="10"/>
          </p:nvPr>
        </p:nvSpPr>
        <p:spPr/>
        <p:txBody>
          <a:bodyPr/>
          <a:lstStyle/>
          <a:p>
            <a:fld id="{311AD46D-EEE5-42B5-B01D-1182F0EA962A}" type="slidenum">
              <a:rPr lang="en-US" smtClean="0"/>
              <a:t>10</a:t>
            </a:fld>
            <a:endParaRPr lang="en-US"/>
          </a:p>
        </p:txBody>
      </p:sp>
    </p:spTree>
    <p:extLst>
      <p:ext uri="{BB962C8B-B14F-4D97-AF65-F5344CB8AC3E}">
        <p14:creationId xmlns:p14="http://schemas.microsoft.com/office/powerpoint/2010/main" val="1460363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5A7A2C-F0C4-4E9A-B254-1CBB44735584}" type="datetimeFigureOut">
              <a:rPr lang="en-US" smtClean="0"/>
              <a:t>2/8/2016</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428A1572-4040-4EE6-8BAD-5B273830606F}" type="slidenum">
              <a:rPr lang="en-US" smtClean="0"/>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5A7A2C-F0C4-4E9A-B254-1CBB44735584}"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A1572-4040-4EE6-8BAD-5B27383060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5A7A2C-F0C4-4E9A-B254-1CBB44735584}"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428A1572-4040-4EE6-8BAD-5B273830606F}" type="slidenum">
              <a:rPr lang="en-US" smtClean="0"/>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5A7A2C-F0C4-4E9A-B254-1CBB44735584}"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A1572-4040-4EE6-8BAD-5B273830606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5A7A2C-F0C4-4E9A-B254-1CBB44735584}" type="datetimeFigureOut">
              <a:rPr lang="en-US" smtClean="0"/>
              <a:t>2/8/2016</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428A1572-4040-4EE6-8BAD-5B273830606F}" type="slidenum">
              <a:rPr lang="en-US" smtClean="0"/>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5A7A2C-F0C4-4E9A-B254-1CBB44735584}"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A1572-4040-4EE6-8BAD-5B273830606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5A7A2C-F0C4-4E9A-B254-1CBB44735584}" type="datetimeFigureOut">
              <a:rPr lang="en-US" smtClean="0"/>
              <a:t>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8A1572-4040-4EE6-8BAD-5B273830606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5A7A2C-F0C4-4E9A-B254-1CBB44735584}" type="datetimeFigureOut">
              <a:rPr lang="en-US" smtClean="0"/>
              <a:t>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8A1572-4040-4EE6-8BAD-5B273830606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5A7A2C-F0C4-4E9A-B254-1CBB44735584}" type="datetimeFigureOut">
              <a:rPr lang="en-US" smtClean="0"/>
              <a:t>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8A1572-4040-4EE6-8BAD-5B273830606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5A7A2C-F0C4-4E9A-B254-1CBB44735584}"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A1572-4040-4EE6-8BAD-5B273830606F}"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8E5A7A2C-F0C4-4E9A-B254-1CBB44735584}"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A1572-4040-4EE6-8BAD-5B273830606F}"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E5A7A2C-F0C4-4E9A-B254-1CBB44735584}" type="datetimeFigureOut">
              <a:rPr lang="en-US" smtClean="0"/>
              <a:t>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28A1572-4040-4EE6-8BAD-5B273830606F}" type="slidenum">
              <a:rPr lang="en-US" smtClean="0"/>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comments" Target="../comments/comment2.xml"/><Relationship Id="rId4" Type="http://schemas.openxmlformats.org/officeDocument/2006/relationships/image" Target="../media/image20.emf"/></Relationships>
</file>

<file path=ppt/slides/_rels/slide3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comments" Target="../comments/commen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aarp.org/health/conditions-treatments/info-2014/new-blood-pressure-guidelines-raise-controversy.2.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hyperlink" Target="http://www.consultant360.com/blog/dean-gianakos-md-facp/hyper-tension-jnc-8-controvers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sz="6000" dirty="0" smtClean="0"/>
              <a:t>Hypertension </a:t>
            </a:r>
            <a:r>
              <a:rPr lang="en-US" sz="6000" dirty="0"/>
              <a:t>and </a:t>
            </a:r>
            <a:r>
              <a:rPr lang="en-US" sz="6000" dirty="0" smtClean="0"/>
              <a:t>Hyperlipidemia; </a:t>
            </a:r>
            <a:br>
              <a:rPr lang="en-US" sz="6000" dirty="0" smtClean="0"/>
            </a:br>
            <a:r>
              <a:rPr lang="en-US" sz="6000" dirty="0" smtClean="0"/>
              <a:t>Using Guidelines and Health Coaching to Optimize Patient Outcomes</a:t>
            </a:r>
            <a:endParaRPr lang="en-US" sz="6000" dirty="0"/>
          </a:p>
        </p:txBody>
      </p:sp>
      <p:sp>
        <p:nvSpPr>
          <p:cNvPr id="3" name="Subtitle 2"/>
          <p:cNvSpPr>
            <a:spLocks noGrp="1"/>
          </p:cNvSpPr>
          <p:nvPr>
            <p:ph type="subTitle" idx="1"/>
          </p:nvPr>
        </p:nvSpPr>
        <p:spPr/>
        <p:txBody>
          <a:bodyPr/>
          <a:lstStyle/>
          <a:p>
            <a:r>
              <a:rPr lang="en-US" dirty="0" smtClean="0"/>
              <a:t>CDR Christel Svingen, </a:t>
            </a:r>
            <a:r>
              <a:rPr lang="en-US" dirty="0" err="1" smtClean="0"/>
              <a:t>PharmD</a:t>
            </a:r>
            <a:r>
              <a:rPr lang="en-US" dirty="0" smtClean="0"/>
              <a:t>, BCPS, NCPS</a:t>
            </a:r>
            <a:endParaRPr lang="en-US" dirty="0"/>
          </a:p>
        </p:txBody>
      </p:sp>
    </p:spTree>
    <p:extLst>
      <p:ext uri="{BB962C8B-B14F-4D97-AF65-F5344CB8AC3E}">
        <p14:creationId xmlns:p14="http://schemas.microsoft.com/office/powerpoint/2010/main" val="3942476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Hypertension</a:t>
            </a:r>
            <a:endParaRPr lang="en-US" dirty="0"/>
          </a:p>
        </p:txBody>
      </p:sp>
      <p:sp>
        <p:nvSpPr>
          <p:cNvPr id="3" name="Content Placeholder 2"/>
          <p:cNvSpPr>
            <a:spLocks noGrp="1"/>
          </p:cNvSpPr>
          <p:nvPr>
            <p:ph idx="1"/>
          </p:nvPr>
        </p:nvSpPr>
        <p:spPr/>
        <p:txBody>
          <a:bodyPr/>
          <a:lstStyle/>
          <a:p>
            <a:r>
              <a:rPr lang="en-US" dirty="0" smtClean="0"/>
              <a:t>What raises your blood pressure?</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345634"/>
            <a:ext cx="1371599" cy="1692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2345635"/>
            <a:ext cx="1371600" cy="1692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5374" y="2345635"/>
            <a:ext cx="1371600" cy="1692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0801" y="2345635"/>
            <a:ext cx="1371600" cy="1692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7592" y="4343400"/>
            <a:ext cx="1371598" cy="1656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43200" y="4323523"/>
            <a:ext cx="1383196" cy="1676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2000" y="4343401"/>
            <a:ext cx="1371600" cy="1656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00801" y="4363279"/>
            <a:ext cx="1371600" cy="1636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0665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Hypertension</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C:\Users\Christel\Desktop\c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762539"/>
            <a:ext cx="3276600" cy="436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769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Hypertension</a:t>
            </a:r>
            <a:endParaRPr lang="en-US" dirty="0"/>
          </a:p>
        </p:txBody>
      </p:sp>
      <p:sp>
        <p:nvSpPr>
          <p:cNvPr id="3" name="Content Placeholder 2"/>
          <p:cNvSpPr>
            <a:spLocks noGrp="1"/>
          </p:cNvSpPr>
          <p:nvPr>
            <p:ph idx="1"/>
          </p:nvPr>
        </p:nvSpPr>
        <p:spPr/>
        <p:txBody>
          <a:bodyPr/>
          <a:lstStyle/>
          <a:p>
            <a:r>
              <a:rPr lang="en-US" sz="2000" dirty="0" smtClean="0"/>
              <a:t>Comparison of JNC 7 &amp; JNC 8 </a:t>
            </a:r>
            <a:r>
              <a:rPr lang="en-US" sz="2000" baseline="30000" dirty="0" smtClean="0"/>
              <a:t>1</a:t>
            </a:r>
          </a:p>
          <a:p>
            <a:pPr marL="457200" lvl="1"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4271312425"/>
              </p:ext>
            </p:extLst>
          </p:nvPr>
        </p:nvGraphicFramePr>
        <p:xfrm>
          <a:off x="1219200" y="1981200"/>
          <a:ext cx="6080760" cy="4101719"/>
        </p:xfrm>
        <a:graphic>
          <a:graphicData uri="http://schemas.openxmlformats.org/drawingml/2006/table">
            <a:tbl>
              <a:tblPr firstRow="1" firstCol="1" bandRow="1">
                <a:tableStyleId>{5C22544A-7EE6-4342-B048-85BDC9FD1C3A}</a:tableStyleId>
              </a:tblPr>
              <a:tblGrid>
                <a:gridCol w="1211580">
                  <a:extLst>
                    <a:ext uri="{9D8B030D-6E8A-4147-A177-3AD203B41FA5}">
                      <a16:colId xmlns:a16="http://schemas.microsoft.com/office/drawing/2014/main" xmlns="" val="20000"/>
                    </a:ext>
                  </a:extLst>
                </a:gridCol>
                <a:gridCol w="2400300">
                  <a:extLst>
                    <a:ext uri="{9D8B030D-6E8A-4147-A177-3AD203B41FA5}">
                      <a16:colId xmlns:a16="http://schemas.microsoft.com/office/drawing/2014/main" xmlns="" val="20001"/>
                    </a:ext>
                  </a:extLst>
                </a:gridCol>
                <a:gridCol w="2468880">
                  <a:extLst>
                    <a:ext uri="{9D8B030D-6E8A-4147-A177-3AD203B41FA5}">
                      <a16:colId xmlns:a16="http://schemas.microsoft.com/office/drawing/2014/main" xmlns="" val="20002"/>
                    </a:ext>
                  </a:extLst>
                </a:gridCol>
              </a:tblGrid>
              <a:tr h="0">
                <a:tc>
                  <a:txBody>
                    <a:bodyPr/>
                    <a:lstStyle/>
                    <a:p>
                      <a:pPr marL="0" marR="0">
                        <a:lnSpc>
                          <a:spcPct val="115000"/>
                        </a:lnSpc>
                        <a:spcBef>
                          <a:spcPts val="0"/>
                        </a:spcBef>
                        <a:spcAft>
                          <a:spcPts val="0"/>
                        </a:spcAft>
                      </a:pPr>
                      <a:r>
                        <a:rPr lang="en-US" sz="1800" dirty="0">
                          <a:effectLst/>
                        </a:rPr>
                        <a:t>Topic</a:t>
                      </a:r>
                      <a:endParaRPr lang="en-US" sz="1100" dirty="0">
                        <a:solidFill>
                          <a:srgbClr val="00000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JNC 7</a:t>
                      </a:r>
                      <a:endParaRPr lang="en-US" sz="1100" dirty="0">
                        <a:solidFill>
                          <a:srgbClr val="00000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solidFill>
                            <a:schemeClr val="lt1"/>
                          </a:solidFill>
                          <a:effectLst/>
                          <a:latin typeface="+mn-lt"/>
                          <a:ea typeface="+mn-ea"/>
                          <a:cs typeface="+mn-cs"/>
                        </a:rPr>
                        <a:t>JNC</a:t>
                      </a:r>
                      <a:r>
                        <a:rPr lang="en-US" sz="1800" baseline="0" dirty="0" smtClean="0">
                          <a:solidFill>
                            <a:schemeClr val="lt1"/>
                          </a:solidFill>
                          <a:effectLst/>
                          <a:latin typeface="+mn-lt"/>
                          <a:ea typeface="+mn-ea"/>
                          <a:cs typeface="+mn-cs"/>
                        </a:rPr>
                        <a:t> 8</a:t>
                      </a:r>
                      <a:endParaRPr lang="en-US" sz="1100" dirty="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0">
                <a:tc>
                  <a:txBody>
                    <a:bodyPr/>
                    <a:lstStyle/>
                    <a:p>
                      <a:pPr marL="0" marR="0">
                        <a:lnSpc>
                          <a:spcPct val="115000"/>
                        </a:lnSpc>
                        <a:spcBef>
                          <a:spcPts val="0"/>
                        </a:spcBef>
                        <a:spcAft>
                          <a:spcPts val="0"/>
                        </a:spcAft>
                      </a:pPr>
                      <a:r>
                        <a:rPr lang="en-US" sz="1100" dirty="0">
                          <a:effectLst/>
                        </a:rPr>
                        <a:t>Methodology</a:t>
                      </a:r>
                      <a:endParaRPr lang="en-US" sz="1100" dirty="0">
                        <a:solidFill>
                          <a:srgbClr val="00000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err="1">
                          <a:effectLst/>
                        </a:rPr>
                        <a:t>Nonsystemic</a:t>
                      </a:r>
                      <a:r>
                        <a:rPr lang="en-US" sz="1100" dirty="0">
                          <a:effectLst/>
                        </a:rPr>
                        <a:t> literature review included a range of study designs</a:t>
                      </a:r>
                      <a:endParaRPr lang="en-US" sz="1100" dirty="0">
                        <a:solidFill>
                          <a:srgbClr val="00000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Critical questions and review criteria defined</a:t>
                      </a:r>
                      <a:r>
                        <a:rPr lang="en-US" sz="1100" dirty="0">
                          <a:effectLst/>
                          <a:latin typeface="+mn-lt"/>
                        </a:rPr>
                        <a:t>; restricted </a:t>
                      </a:r>
                      <a:r>
                        <a:rPr lang="en-US" sz="1100" dirty="0" smtClean="0">
                          <a:effectLst/>
                          <a:latin typeface="+mn-lt"/>
                        </a:rPr>
                        <a:t>to RCT’s</a:t>
                      </a:r>
                    </a:p>
                  </a:txBody>
                  <a:tcPr marL="68580" marR="68580" marT="0" marB="0"/>
                </a:tc>
                <a:extLst>
                  <a:ext uri="{0D108BD9-81ED-4DB2-BD59-A6C34878D82A}">
                    <a16:rowId xmlns:a16="http://schemas.microsoft.com/office/drawing/2014/main" xmlns="" val="10001"/>
                  </a:ext>
                </a:extLst>
              </a:tr>
              <a:tr h="0">
                <a:tc>
                  <a:txBody>
                    <a:bodyPr/>
                    <a:lstStyle/>
                    <a:p>
                      <a:pPr marL="0" marR="0">
                        <a:lnSpc>
                          <a:spcPct val="115000"/>
                        </a:lnSpc>
                        <a:spcBef>
                          <a:spcPts val="0"/>
                        </a:spcBef>
                        <a:spcAft>
                          <a:spcPts val="0"/>
                        </a:spcAft>
                      </a:pPr>
                      <a:r>
                        <a:rPr lang="en-US" sz="1100">
                          <a:effectLst/>
                        </a:rPr>
                        <a:t>Definitions</a:t>
                      </a:r>
                      <a:endParaRPr lang="en-US" sz="1100">
                        <a:solidFill>
                          <a:srgbClr val="00000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Hypertension and prehypertension</a:t>
                      </a:r>
                      <a:endParaRPr lang="en-US" sz="1100" dirty="0">
                        <a:solidFill>
                          <a:srgbClr val="00000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Definitions not addressed; thresholds for pharmacologic therapy defined</a:t>
                      </a:r>
                      <a:endParaRPr lang="en-US" sz="110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0">
                <a:tc>
                  <a:txBody>
                    <a:bodyPr/>
                    <a:lstStyle/>
                    <a:p>
                      <a:pPr marL="0" marR="0">
                        <a:lnSpc>
                          <a:spcPct val="115000"/>
                        </a:lnSpc>
                        <a:spcBef>
                          <a:spcPts val="0"/>
                        </a:spcBef>
                        <a:spcAft>
                          <a:spcPts val="0"/>
                        </a:spcAft>
                      </a:pPr>
                      <a:r>
                        <a:rPr lang="en-US" sz="1100">
                          <a:effectLst/>
                        </a:rPr>
                        <a:t>Treatment goals</a:t>
                      </a:r>
                      <a:endParaRPr lang="en-US" sz="1100">
                        <a:solidFill>
                          <a:srgbClr val="00000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Separate treatment goals defined </a:t>
                      </a:r>
                      <a:r>
                        <a:rPr lang="en-US" sz="1100" dirty="0" smtClean="0">
                          <a:effectLst/>
                        </a:rPr>
                        <a:t>for</a:t>
                      </a:r>
                      <a:r>
                        <a:rPr lang="en-US" sz="1100" baseline="0" dirty="0" smtClean="0">
                          <a:effectLst/>
                        </a:rPr>
                        <a:t> subsets of patients with comorbid conditions and “uncomplicated” HTN.</a:t>
                      </a:r>
                      <a:endParaRPr lang="en-US" sz="1100" dirty="0">
                        <a:solidFill>
                          <a:srgbClr val="00000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Similar treatment goals</a:t>
                      </a:r>
                      <a:endParaRPr lang="en-US" sz="1100" dirty="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0">
                <a:tc>
                  <a:txBody>
                    <a:bodyPr/>
                    <a:lstStyle/>
                    <a:p>
                      <a:pPr marL="0" marR="0">
                        <a:lnSpc>
                          <a:spcPct val="115000"/>
                        </a:lnSpc>
                        <a:spcBef>
                          <a:spcPts val="0"/>
                        </a:spcBef>
                        <a:spcAft>
                          <a:spcPts val="0"/>
                        </a:spcAft>
                      </a:pPr>
                      <a:r>
                        <a:rPr lang="en-US" sz="1100" dirty="0">
                          <a:effectLst/>
                        </a:rPr>
                        <a:t>Drug Therapy</a:t>
                      </a:r>
                      <a:endParaRPr lang="en-US" sz="1100" dirty="0">
                        <a:solidFill>
                          <a:srgbClr val="00000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Recommended 5 classes to be considered as initial therapy with thiazide-type diuretics as initial therapy for most patients.</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Specified classes </a:t>
                      </a:r>
                      <a:r>
                        <a:rPr lang="en-US" sz="1100" dirty="0" smtClean="0">
                          <a:effectLst/>
                        </a:rPr>
                        <a:t>of </a:t>
                      </a:r>
                      <a:r>
                        <a:rPr lang="en-US" sz="1100" dirty="0">
                          <a:effectLst/>
                        </a:rPr>
                        <a:t>medications for patients with compelling indications (diabetes, CKD, heart failure, MI, stroke, etc.)</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Comprehensive table of oral antihypertensive medications with names and usual dose ranges.</a:t>
                      </a:r>
                      <a:endParaRPr lang="en-US" sz="1100" dirty="0">
                        <a:solidFill>
                          <a:srgbClr val="00000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Recommended selection among 4 specific medication classes (ACEI/ARB, CCB or diuretics) and doses based on RCT evidence.</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Recommended specific medication classes based on evidence review for </a:t>
                      </a:r>
                      <a:r>
                        <a:rPr lang="en-US" sz="1100" dirty="0" smtClean="0">
                          <a:effectLst/>
                        </a:rPr>
                        <a:t>certain</a:t>
                      </a:r>
                      <a:r>
                        <a:rPr lang="en-US" sz="1100" baseline="0" dirty="0" smtClean="0">
                          <a:effectLst/>
                        </a:rPr>
                        <a:t> ethnicities and chronic kidney disease</a:t>
                      </a:r>
                      <a:r>
                        <a:rPr lang="en-US" sz="1100" dirty="0" smtClean="0">
                          <a:effectLst/>
                        </a:rPr>
                        <a:t>.</a:t>
                      </a:r>
                      <a:endParaRPr lang="en-US" sz="1100" dirty="0">
                        <a:effectLst/>
                      </a:endParaRP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r>
                        <a:rPr lang="en-US" sz="1100" dirty="0" smtClean="0">
                          <a:effectLst/>
                        </a:rPr>
                        <a:t>Table </a:t>
                      </a:r>
                      <a:r>
                        <a:rPr lang="en-US" sz="1100" dirty="0">
                          <a:effectLst/>
                        </a:rPr>
                        <a:t>of drugs and doses used in the outcome trials.</a:t>
                      </a:r>
                      <a:endParaRPr lang="en-US" sz="1100" dirty="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03006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Hypertension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3 critical questions were identified and addressed to determine thresholds and goals for treating adults with hypertension: </a:t>
            </a:r>
            <a:r>
              <a:rPr lang="en-US" baseline="30000" dirty="0" smtClean="0"/>
              <a:t>1</a:t>
            </a:r>
          </a:p>
          <a:p>
            <a:pPr marL="0" indent="0">
              <a:buNone/>
            </a:pPr>
            <a:endParaRPr lang="en-US" baseline="30000" dirty="0" smtClean="0"/>
          </a:p>
          <a:p>
            <a:pPr marL="457200" lvl="1" indent="0">
              <a:buNone/>
            </a:pPr>
            <a:r>
              <a:rPr lang="en-US" dirty="0" smtClean="0"/>
              <a:t>1.  Does initiating antihypertensive pharmacologic therapy at specific    </a:t>
            </a:r>
          </a:p>
          <a:p>
            <a:pPr marL="457200" lvl="1" indent="0">
              <a:buNone/>
            </a:pPr>
            <a:r>
              <a:rPr lang="en-US" dirty="0" smtClean="0"/>
              <a:t>      BP thresholds improve health outcomes?</a:t>
            </a:r>
          </a:p>
          <a:p>
            <a:pPr marL="457200" lvl="1" indent="0">
              <a:buNone/>
            </a:pPr>
            <a:r>
              <a:rPr lang="en-US" dirty="0" smtClean="0"/>
              <a:t>2.  Does treatment with antihypertensive pharmacologic therapy to a    </a:t>
            </a:r>
          </a:p>
          <a:p>
            <a:pPr marL="457200" lvl="1" indent="0">
              <a:buNone/>
            </a:pPr>
            <a:r>
              <a:rPr lang="en-US" dirty="0" smtClean="0"/>
              <a:t>      specified BP goal lead to improvements in health outcomes?</a:t>
            </a:r>
          </a:p>
          <a:p>
            <a:pPr marL="457200" lvl="1" indent="0">
              <a:buNone/>
            </a:pPr>
            <a:r>
              <a:rPr lang="en-US" dirty="0" smtClean="0"/>
              <a:t>3.  Do various antihypertensive drugs or drug classes differ in   </a:t>
            </a:r>
          </a:p>
          <a:p>
            <a:pPr marL="457200" lvl="1" indent="0">
              <a:buNone/>
            </a:pPr>
            <a:r>
              <a:rPr lang="en-US" dirty="0" smtClean="0"/>
              <a:t>      comparative benefits and harms on specific health outcomes?</a:t>
            </a:r>
          </a:p>
          <a:p>
            <a:pPr marL="914400" lvl="2" indent="0">
              <a:buNone/>
            </a:pPr>
            <a:endParaRPr lang="en-US" dirty="0" smtClean="0"/>
          </a:p>
          <a:p>
            <a:pPr marL="914400" lvl="2" indent="0">
              <a:buNone/>
            </a:pPr>
            <a:r>
              <a:rPr lang="en-US" dirty="0" smtClean="0"/>
              <a:t>“Health outcomes” = Mortality </a:t>
            </a:r>
            <a:r>
              <a:rPr lang="en-US" dirty="0"/>
              <a:t>(overall, </a:t>
            </a:r>
            <a:r>
              <a:rPr lang="en-US" dirty="0" smtClean="0"/>
              <a:t>CVD, CKD), myocardial </a:t>
            </a:r>
            <a:r>
              <a:rPr lang="en-US" dirty="0"/>
              <a:t>infarction, heart failure, </a:t>
            </a:r>
            <a:r>
              <a:rPr lang="en-US" dirty="0" smtClean="0"/>
              <a:t>stroke, </a:t>
            </a:r>
            <a:r>
              <a:rPr lang="en-US" dirty="0"/>
              <a:t>c</a:t>
            </a:r>
            <a:r>
              <a:rPr lang="en-US" dirty="0" smtClean="0"/>
              <a:t>oronary revascularization, end-stage </a:t>
            </a:r>
            <a:r>
              <a:rPr lang="en-US" dirty="0"/>
              <a:t>renal </a:t>
            </a:r>
            <a:r>
              <a:rPr lang="en-US" dirty="0" smtClean="0"/>
              <a:t>disease</a:t>
            </a:r>
            <a:r>
              <a:rPr lang="en-US" baseline="30000" dirty="0" smtClean="0"/>
              <a:t>1</a:t>
            </a:r>
            <a:endParaRPr lang="en-US" baseline="30000" dirty="0"/>
          </a:p>
          <a:p>
            <a:pPr marL="457200" lvl="1" indent="0">
              <a:buNone/>
            </a:pPr>
            <a:endParaRPr lang="en-US" dirty="0"/>
          </a:p>
        </p:txBody>
      </p:sp>
    </p:spTree>
    <p:extLst>
      <p:ext uri="{BB962C8B-B14F-4D97-AF65-F5344CB8AC3E}">
        <p14:creationId xmlns:p14="http://schemas.microsoft.com/office/powerpoint/2010/main" val="3206343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Hypertension</a:t>
            </a:r>
            <a:endParaRPr lang="en-US" dirty="0"/>
          </a:p>
        </p:txBody>
      </p:sp>
      <p:sp>
        <p:nvSpPr>
          <p:cNvPr id="3" name="Content Placeholder 2"/>
          <p:cNvSpPr>
            <a:spLocks noGrp="1"/>
          </p:cNvSpPr>
          <p:nvPr>
            <p:ph idx="1"/>
          </p:nvPr>
        </p:nvSpPr>
        <p:spPr/>
        <p:txBody>
          <a:bodyPr/>
          <a:lstStyle/>
          <a:p>
            <a:r>
              <a:rPr lang="en-US" dirty="0" smtClean="0"/>
              <a:t>Recommendation 1: </a:t>
            </a:r>
            <a:r>
              <a:rPr lang="en-US" baseline="30000" dirty="0" smtClean="0"/>
              <a:t>1</a:t>
            </a:r>
          </a:p>
          <a:p>
            <a:pPr lvl="1"/>
            <a:r>
              <a:rPr lang="en-US" b="1" dirty="0" smtClean="0"/>
              <a:t>In patients &gt; 60 years old:</a:t>
            </a:r>
          </a:p>
          <a:p>
            <a:pPr lvl="2"/>
            <a:r>
              <a:rPr lang="en-US" b="1" dirty="0" smtClean="0"/>
              <a:t>Goal BP: &lt; 150/90 ; initiate pharmacologic therapy if BP is above goal.</a:t>
            </a:r>
          </a:p>
          <a:p>
            <a:pPr marL="914400" lvl="2" indent="0">
              <a:buNone/>
            </a:pPr>
            <a:endParaRPr lang="en-US" dirty="0"/>
          </a:p>
          <a:p>
            <a:pPr lvl="2"/>
            <a:r>
              <a:rPr lang="en-US" dirty="0" smtClean="0"/>
              <a:t>Side note:  If pharmacologic treatment results in a BP less than the goal BP and the patient is not experiencing side effects or a reduced quality of life from pharmacologic therapy, treatment should not be adjusted.</a:t>
            </a:r>
            <a:endParaRPr lang="en-US" dirty="0"/>
          </a:p>
        </p:txBody>
      </p:sp>
    </p:spTree>
    <p:extLst>
      <p:ext uri="{BB962C8B-B14F-4D97-AF65-F5344CB8AC3E}">
        <p14:creationId xmlns:p14="http://schemas.microsoft.com/office/powerpoint/2010/main" val="860050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Hypertension</a:t>
            </a:r>
            <a:endParaRPr lang="en-US" dirty="0"/>
          </a:p>
        </p:txBody>
      </p:sp>
      <p:sp>
        <p:nvSpPr>
          <p:cNvPr id="3" name="Content Placeholder 2"/>
          <p:cNvSpPr>
            <a:spLocks noGrp="1"/>
          </p:cNvSpPr>
          <p:nvPr>
            <p:ph idx="1"/>
          </p:nvPr>
        </p:nvSpPr>
        <p:spPr/>
        <p:txBody>
          <a:bodyPr>
            <a:normAutofit/>
          </a:bodyPr>
          <a:lstStyle/>
          <a:p>
            <a:r>
              <a:rPr lang="en-US" dirty="0"/>
              <a:t>T</a:t>
            </a:r>
            <a:r>
              <a:rPr lang="en-US" dirty="0" smtClean="0"/>
              <a:t>he Controversy!</a:t>
            </a:r>
          </a:p>
          <a:p>
            <a:pPr lvl="1"/>
            <a:r>
              <a:rPr lang="en-US" dirty="0"/>
              <a:t>P</a:t>
            </a:r>
            <a:r>
              <a:rPr lang="en-US" dirty="0" smtClean="0"/>
              <a:t>anel members do not unanimously agree with recommendation 1.  What’s the big deal?</a:t>
            </a:r>
          </a:p>
          <a:p>
            <a:pPr lvl="2"/>
            <a:r>
              <a:rPr lang="en-US" dirty="0" smtClean="0"/>
              <a:t>National Heart, Lung, and Blood Institute (NHLBI) withdrew from the JNC 8 panel and refused to endorse the guidelines.  </a:t>
            </a:r>
            <a:r>
              <a:rPr lang="en-US" dirty="0"/>
              <a:t>T</a:t>
            </a:r>
            <a:r>
              <a:rPr lang="en-US" dirty="0" smtClean="0"/>
              <a:t>he American </a:t>
            </a:r>
            <a:r>
              <a:rPr lang="en-US" dirty="0"/>
              <a:t>Heart Association (AHA) and American College of Cardiology (</a:t>
            </a:r>
            <a:r>
              <a:rPr lang="en-US" dirty="0" smtClean="0"/>
              <a:t>ACC) arrangement to endorse the guidelines fell through.</a:t>
            </a:r>
          </a:p>
          <a:p>
            <a:pPr lvl="2"/>
            <a:r>
              <a:rPr lang="en-US" dirty="0" smtClean="0"/>
              <a:t>5 of the original members not only disagreed with the JNC 8 conclusions, but wrote and published “Evidence </a:t>
            </a:r>
            <a:r>
              <a:rPr lang="en-US" dirty="0"/>
              <a:t>Supporting a Systolic Blood Pressure Goal of Less Than 150 mm Hg in Patients Aged 60 Years or Older: The Minority </a:t>
            </a:r>
            <a:r>
              <a:rPr lang="en-US" dirty="0" smtClean="0"/>
              <a:t>View.”</a:t>
            </a:r>
          </a:p>
          <a:p>
            <a:pPr lvl="3"/>
            <a:r>
              <a:rPr lang="en-US" dirty="0" smtClean="0"/>
              <a:t>Raising </a:t>
            </a:r>
            <a:r>
              <a:rPr lang="en-US" dirty="0"/>
              <a:t>the </a:t>
            </a:r>
            <a:r>
              <a:rPr lang="en-US" dirty="0" smtClean="0"/>
              <a:t>target systolic BP </a:t>
            </a:r>
            <a:r>
              <a:rPr lang="en-US" dirty="0"/>
              <a:t>in those 60 years or </a:t>
            </a:r>
            <a:r>
              <a:rPr lang="en-US" dirty="0" smtClean="0"/>
              <a:t>older was based on insufficient and inconsistent data, and may </a:t>
            </a:r>
            <a:r>
              <a:rPr lang="en-US" dirty="0"/>
              <a:t>have the unintended effect of reversing decades of declining CVD rates, especially stroke mortality. </a:t>
            </a:r>
            <a:r>
              <a:rPr lang="en-US" baseline="30000" dirty="0"/>
              <a:t>14</a:t>
            </a:r>
          </a:p>
          <a:p>
            <a:pPr marL="914400" lvl="2" indent="0">
              <a:buNone/>
            </a:pPr>
            <a:endParaRPr lang="en-US" dirty="0" smtClean="0"/>
          </a:p>
          <a:p>
            <a:pPr lvl="2"/>
            <a:endParaRPr lang="en-US" dirty="0" smtClean="0"/>
          </a:p>
          <a:p>
            <a:pPr lvl="2"/>
            <a:endParaRPr lang="en-US" dirty="0" smtClean="0"/>
          </a:p>
          <a:p>
            <a:pPr lvl="2"/>
            <a:endParaRPr lang="en-US" dirty="0" smtClean="0"/>
          </a:p>
          <a:p>
            <a:pPr marL="1371600" lvl="3" indent="0">
              <a:buNone/>
            </a:pPr>
            <a:endParaRPr lang="en-US" dirty="0" smtClean="0"/>
          </a:p>
        </p:txBody>
      </p:sp>
    </p:spTree>
    <p:extLst>
      <p:ext uri="{BB962C8B-B14F-4D97-AF65-F5344CB8AC3E}">
        <p14:creationId xmlns:p14="http://schemas.microsoft.com/office/powerpoint/2010/main" val="3974309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Hypertension</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sz="4000" dirty="0" smtClean="0"/>
              <a:t>March 10th:  S.T. </a:t>
            </a:r>
            <a:r>
              <a:rPr lang="en-US" sz="4000" dirty="0"/>
              <a:t>is an 80 year-old Native American woman who </a:t>
            </a:r>
            <a:r>
              <a:rPr lang="en-US" sz="4000" dirty="0" smtClean="0"/>
              <a:t>has:   </a:t>
            </a:r>
          </a:p>
          <a:p>
            <a:pPr marL="0" indent="0">
              <a:buNone/>
            </a:pPr>
            <a:r>
              <a:rPr lang="en-US" sz="4000" dirty="0" smtClean="0"/>
              <a:t>RA – MTX (just recently stopped chronic prednisone); </a:t>
            </a:r>
          </a:p>
          <a:p>
            <a:pPr marL="0" indent="0">
              <a:buNone/>
            </a:pPr>
            <a:r>
              <a:rPr lang="en-US" sz="4000" dirty="0" smtClean="0"/>
              <a:t>DMII – </a:t>
            </a:r>
            <a:r>
              <a:rPr lang="en-US" sz="4000" dirty="0" err="1" smtClean="0"/>
              <a:t>Levemir</a:t>
            </a:r>
            <a:r>
              <a:rPr lang="en-US" sz="4000" dirty="0" smtClean="0"/>
              <a:t> 15 units daily, </a:t>
            </a:r>
            <a:r>
              <a:rPr lang="en-US" sz="4000" dirty="0" err="1" smtClean="0"/>
              <a:t>Novolog</a:t>
            </a:r>
            <a:r>
              <a:rPr lang="en-US" sz="4000" dirty="0" smtClean="0"/>
              <a:t> 2-4 units with meals; </a:t>
            </a:r>
          </a:p>
          <a:p>
            <a:pPr marL="0" indent="0">
              <a:buNone/>
            </a:pPr>
            <a:r>
              <a:rPr lang="en-US" sz="4000" dirty="0" smtClean="0"/>
              <a:t>HTN – amlodipine 10mg daily, Lisinopril </a:t>
            </a:r>
            <a:r>
              <a:rPr lang="en-US" sz="4000" dirty="0"/>
              <a:t>2</a:t>
            </a:r>
            <a:r>
              <a:rPr lang="en-US" sz="4000" dirty="0" smtClean="0"/>
              <a:t>0mg daily, carvedilol 12.5mg BID, (intolerance to diuretics); </a:t>
            </a:r>
          </a:p>
          <a:p>
            <a:pPr marL="0" indent="0">
              <a:buNone/>
            </a:pPr>
            <a:r>
              <a:rPr lang="en-US" sz="4000" dirty="0" smtClean="0"/>
              <a:t>Hyperlipidemia – </a:t>
            </a:r>
            <a:r>
              <a:rPr lang="en-US" sz="4000" dirty="0" err="1" smtClean="0"/>
              <a:t>gemfibrozil</a:t>
            </a:r>
            <a:r>
              <a:rPr lang="en-US" sz="4000" dirty="0" smtClean="0"/>
              <a:t> 600mg BID</a:t>
            </a:r>
          </a:p>
          <a:p>
            <a:pPr marL="0" indent="0">
              <a:buNone/>
            </a:pPr>
            <a:endParaRPr lang="en-US" sz="4000" dirty="0"/>
          </a:p>
          <a:p>
            <a:pPr marL="0" indent="0">
              <a:buNone/>
            </a:pPr>
            <a:r>
              <a:rPr lang="en-US" sz="4000" dirty="0" smtClean="0"/>
              <a:t>She is referred to the DSM clinic for diabetes management by her PCP because she has been feeling dizzy on a daily basis, after taking her </a:t>
            </a:r>
            <a:r>
              <a:rPr lang="en-US" sz="4000" dirty="0" err="1" smtClean="0"/>
              <a:t>Novolog</a:t>
            </a:r>
            <a:r>
              <a:rPr lang="en-US" sz="4000" dirty="0" smtClean="0"/>
              <a:t> with breakfast.  This started about 2 months ago.  Her A1c 2 weeks ago was 6.3 and has been 6.1-6.4 over the last 2 years.  All other labs are WNL.  Today, her BP is 105/52, pulse is 52.  Her glucose meter was downloaded; most fasting morning blood sugars over the last 3 months are 90-140 with no sugars &lt; 70.   </a:t>
            </a:r>
          </a:p>
          <a:p>
            <a:pPr marL="0" indent="0">
              <a:buNone/>
            </a:pPr>
            <a:endParaRPr lang="en-US" sz="4000" dirty="0"/>
          </a:p>
          <a:p>
            <a:pPr marL="0" lvl="1" indent="0">
              <a:buClr>
                <a:schemeClr val="accent1"/>
              </a:buClr>
              <a:buSzPct val="75000"/>
              <a:buNone/>
            </a:pPr>
            <a:r>
              <a:rPr lang="en-US" sz="4000" dirty="0"/>
              <a:t>Previous blood pressures: 188/52  (July), 167/56  (Oct), 178/71  (Nov), 180/73  (Dec), CABG  (Dec), 177/52  (Jan), 118/48  (Feb), 102/57 (Feb) </a:t>
            </a:r>
          </a:p>
          <a:p>
            <a:pPr marL="0" indent="0">
              <a:buNone/>
            </a:pPr>
            <a:endParaRPr lang="en-US" dirty="0" smtClean="0"/>
          </a:p>
        </p:txBody>
      </p:sp>
    </p:spTree>
    <p:extLst>
      <p:ext uri="{BB962C8B-B14F-4D97-AF65-F5344CB8AC3E}">
        <p14:creationId xmlns:p14="http://schemas.microsoft.com/office/powerpoint/2010/main" val="2716217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Hypertension</a:t>
            </a:r>
          </a:p>
        </p:txBody>
      </p:sp>
      <p:sp>
        <p:nvSpPr>
          <p:cNvPr id="3" name="Content Placeholder 2"/>
          <p:cNvSpPr>
            <a:spLocks noGrp="1"/>
          </p:cNvSpPr>
          <p:nvPr>
            <p:ph idx="1"/>
          </p:nvPr>
        </p:nvSpPr>
        <p:spPr/>
        <p:txBody>
          <a:bodyPr/>
          <a:lstStyle/>
          <a:p>
            <a:pPr marL="0" indent="0">
              <a:buNone/>
            </a:pPr>
            <a:endParaRPr lang="en-US" dirty="0"/>
          </a:p>
          <a:p>
            <a:pPr marL="457200" indent="-457200">
              <a:buAutoNum type="arabicPeriod"/>
            </a:pPr>
            <a:r>
              <a:rPr lang="en-US" dirty="0"/>
              <a:t>What is the goal BP for this patient, according to JNC 8?</a:t>
            </a:r>
          </a:p>
          <a:p>
            <a:pPr marL="457200" indent="-457200">
              <a:buAutoNum type="arabicPeriod"/>
            </a:pPr>
            <a:r>
              <a:rPr lang="en-US" dirty="0"/>
              <a:t>What is causing her dizzy spells?</a:t>
            </a:r>
          </a:p>
          <a:p>
            <a:pPr marL="457200" indent="-457200">
              <a:buAutoNum type="arabicPeriod"/>
            </a:pPr>
            <a:r>
              <a:rPr lang="en-US" dirty="0"/>
              <a:t>What medication changes would you make</a:t>
            </a:r>
            <a:r>
              <a:rPr lang="en-US" dirty="0" smtClean="0"/>
              <a:t>?</a:t>
            </a:r>
            <a:endParaRPr lang="en-US" dirty="0"/>
          </a:p>
        </p:txBody>
      </p:sp>
    </p:spTree>
    <p:extLst>
      <p:ext uri="{BB962C8B-B14F-4D97-AF65-F5344CB8AC3E}">
        <p14:creationId xmlns:p14="http://schemas.microsoft.com/office/powerpoint/2010/main" val="998174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Hypertension</a:t>
            </a:r>
            <a:endParaRPr lang="en-US" dirty="0"/>
          </a:p>
        </p:txBody>
      </p:sp>
      <p:sp>
        <p:nvSpPr>
          <p:cNvPr id="3" name="Content Placeholder 2"/>
          <p:cNvSpPr>
            <a:spLocks noGrp="1"/>
          </p:cNvSpPr>
          <p:nvPr>
            <p:ph idx="1"/>
          </p:nvPr>
        </p:nvSpPr>
        <p:spPr/>
        <p:txBody>
          <a:bodyPr>
            <a:normAutofit/>
          </a:bodyPr>
          <a:lstStyle/>
          <a:p>
            <a:r>
              <a:rPr lang="en-US" dirty="0" smtClean="0"/>
              <a:t>Recommendations 2 &amp; 3: </a:t>
            </a:r>
            <a:r>
              <a:rPr lang="en-US" baseline="30000" dirty="0" smtClean="0"/>
              <a:t>1</a:t>
            </a:r>
            <a:endParaRPr lang="en-US" baseline="30000" dirty="0"/>
          </a:p>
          <a:p>
            <a:pPr lvl="1"/>
            <a:r>
              <a:rPr lang="en-US" b="1" dirty="0"/>
              <a:t>In patients </a:t>
            </a:r>
            <a:r>
              <a:rPr lang="en-US" b="1" dirty="0" smtClean="0"/>
              <a:t>&lt; </a:t>
            </a:r>
            <a:r>
              <a:rPr lang="en-US" b="1" dirty="0"/>
              <a:t>60 years old</a:t>
            </a:r>
            <a:r>
              <a:rPr lang="en-US" b="1" dirty="0" smtClean="0"/>
              <a:t>:</a:t>
            </a:r>
          </a:p>
          <a:p>
            <a:pPr lvl="2"/>
            <a:r>
              <a:rPr lang="en-US" b="1" dirty="0" smtClean="0"/>
              <a:t>Goal </a:t>
            </a:r>
            <a:r>
              <a:rPr lang="en-US" b="1" dirty="0"/>
              <a:t>BP: &lt; </a:t>
            </a:r>
            <a:r>
              <a:rPr lang="en-US" b="1" dirty="0" smtClean="0"/>
              <a:t>140/90; initiate </a:t>
            </a:r>
            <a:r>
              <a:rPr lang="en-US" b="1" dirty="0"/>
              <a:t>pharmacologic therapy if BP is above </a:t>
            </a:r>
            <a:r>
              <a:rPr lang="en-US" b="1" dirty="0" smtClean="0"/>
              <a:t>goal.</a:t>
            </a:r>
            <a:endParaRPr lang="en-US" dirty="0" smtClean="0"/>
          </a:p>
          <a:p>
            <a:endParaRPr lang="en-US" dirty="0"/>
          </a:p>
        </p:txBody>
      </p:sp>
    </p:spTree>
    <p:extLst>
      <p:ext uri="{BB962C8B-B14F-4D97-AF65-F5344CB8AC3E}">
        <p14:creationId xmlns:p14="http://schemas.microsoft.com/office/powerpoint/2010/main" val="2812176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Hypertension</a:t>
            </a:r>
            <a:endParaRPr lang="en-US" dirty="0"/>
          </a:p>
        </p:txBody>
      </p:sp>
      <p:sp>
        <p:nvSpPr>
          <p:cNvPr id="3" name="Content Placeholder 2"/>
          <p:cNvSpPr>
            <a:spLocks noGrp="1"/>
          </p:cNvSpPr>
          <p:nvPr>
            <p:ph idx="1"/>
          </p:nvPr>
        </p:nvSpPr>
        <p:spPr/>
        <p:txBody>
          <a:bodyPr>
            <a:normAutofit/>
          </a:bodyPr>
          <a:lstStyle/>
          <a:p>
            <a:r>
              <a:rPr lang="en-US" dirty="0" smtClean="0"/>
              <a:t>Recommendation 4 &amp; 5: </a:t>
            </a:r>
            <a:r>
              <a:rPr lang="en-US" baseline="30000" dirty="0"/>
              <a:t>1</a:t>
            </a:r>
          </a:p>
          <a:p>
            <a:pPr lvl="1"/>
            <a:r>
              <a:rPr lang="en-US" b="1" dirty="0"/>
              <a:t>In patients </a:t>
            </a:r>
            <a:r>
              <a:rPr lang="en-US" b="1" dirty="0" smtClean="0"/>
              <a:t>≥ 18 years old with CKD or diabetes:</a:t>
            </a:r>
            <a:endParaRPr lang="en-US" b="1" dirty="0"/>
          </a:p>
          <a:p>
            <a:pPr lvl="2"/>
            <a:r>
              <a:rPr lang="en-US" b="1" dirty="0" smtClean="0"/>
              <a:t>Goal </a:t>
            </a:r>
            <a:r>
              <a:rPr lang="en-US" b="1" dirty="0"/>
              <a:t>BP: &lt; </a:t>
            </a:r>
            <a:r>
              <a:rPr lang="en-US" b="1" dirty="0" smtClean="0"/>
              <a:t>140/90; initiate </a:t>
            </a:r>
            <a:r>
              <a:rPr lang="en-US" b="1" dirty="0"/>
              <a:t>pharmacologic therapy if BP is above </a:t>
            </a:r>
            <a:r>
              <a:rPr lang="en-US" b="1" dirty="0" smtClean="0"/>
              <a:t>goal.</a:t>
            </a:r>
          </a:p>
          <a:p>
            <a:pPr lvl="2"/>
            <a:endParaRPr lang="en-US" b="1" dirty="0"/>
          </a:p>
          <a:p>
            <a:pPr lvl="2"/>
            <a:r>
              <a:rPr lang="en-US" dirty="0" smtClean="0"/>
              <a:t>Side note:  Evidence does not show a lower BP goal (previous goal was &lt;130/80) will reduce cardiovascular events or slow kidney disease progression.</a:t>
            </a:r>
          </a:p>
          <a:p>
            <a:pPr lvl="3"/>
            <a:r>
              <a:rPr lang="en-US" dirty="0"/>
              <a:t>What about ACCORD-BP, HOT trial, ADVANCE, UKPDS and other trials that support lower BP goals in </a:t>
            </a:r>
            <a:r>
              <a:rPr lang="en-US" dirty="0" smtClean="0"/>
              <a:t>these </a:t>
            </a:r>
            <a:r>
              <a:rPr lang="en-US" dirty="0"/>
              <a:t>individuals? </a:t>
            </a:r>
            <a:r>
              <a:rPr lang="en-US" baseline="30000" dirty="0"/>
              <a:t>5,6,7,8</a:t>
            </a:r>
          </a:p>
          <a:p>
            <a:pPr lvl="2"/>
            <a:endParaRPr lang="en-US" dirty="0" smtClean="0"/>
          </a:p>
          <a:p>
            <a:pPr lvl="3"/>
            <a:endParaRPr lang="en-US" dirty="0"/>
          </a:p>
          <a:p>
            <a:pPr marL="914400" lvl="2" indent="0">
              <a:buNone/>
            </a:pPr>
            <a:endParaRPr lang="en-US" dirty="0"/>
          </a:p>
        </p:txBody>
      </p:sp>
    </p:spTree>
    <p:extLst>
      <p:ext uri="{BB962C8B-B14F-4D97-AF65-F5344CB8AC3E}">
        <p14:creationId xmlns:p14="http://schemas.microsoft.com/office/powerpoint/2010/main" val="149194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pPr lvl="0"/>
            <a:r>
              <a:rPr lang="en-US" sz="3200" dirty="0" smtClean="0"/>
              <a:t>Incorporate current guidelines </a:t>
            </a:r>
            <a:r>
              <a:rPr lang="en-US" sz="3200" dirty="0"/>
              <a:t>for hypertension and hyperlipidemia to maximize patient </a:t>
            </a:r>
            <a:r>
              <a:rPr lang="en-US" sz="3200" dirty="0" smtClean="0"/>
              <a:t>care.</a:t>
            </a:r>
            <a:endParaRPr lang="en-US" sz="3200" dirty="0"/>
          </a:p>
          <a:p>
            <a:r>
              <a:rPr lang="en-US" sz="3200" dirty="0" smtClean="0"/>
              <a:t>Apply key concepts of health coaching to optimize patient outcomes by eliciting change response.</a:t>
            </a:r>
            <a:endParaRPr lang="en-US" sz="3200" dirty="0"/>
          </a:p>
        </p:txBody>
      </p:sp>
    </p:spTree>
    <p:extLst>
      <p:ext uri="{BB962C8B-B14F-4D97-AF65-F5344CB8AC3E}">
        <p14:creationId xmlns:p14="http://schemas.microsoft.com/office/powerpoint/2010/main" val="283517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Hypertension</a:t>
            </a:r>
            <a:endParaRPr lang="en-US" dirty="0"/>
          </a:p>
        </p:txBody>
      </p:sp>
      <p:sp>
        <p:nvSpPr>
          <p:cNvPr id="3" name="Content Placeholder 2"/>
          <p:cNvSpPr>
            <a:spLocks noGrp="1"/>
          </p:cNvSpPr>
          <p:nvPr>
            <p:ph idx="1"/>
          </p:nvPr>
        </p:nvSpPr>
        <p:spPr/>
        <p:txBody>
          <a:bodyPr/>
          <a:lstStyle/>
          <a:p>
            <a:r>
              <a:rPr lang="en-US" dirty="0"/>
              <a:t>Recommendation </a:t>
            </a:r>
            <a:r>
              <a:rPr lang="en-US" dirty="0" smtClean="0"/>
              <a:t>6: </a:t>
            </a:r>
            <a:r>
              <a:rPr lang="en-US" baseline="30000" dirty="0"/>
              <a:t>1</a:t>
            </a:r>
          </a:p>
          <a:p>
            <a:pPr lvl="1"/>
            <a:r>
              <a:rPr lang="en-US" b="1" dirty="0" smtClean="0"/>
              <a:t>In the general nonblack population, including those with diabetes, initial treatment should include:</a:t>
            </a:r>
          </a:p>
          <a:p>
            <a:pPr lvl="2"/>
            <a:r>
              <a:rPr lang="en-US" b="1" dirty="0" smtClean="0"/>
              <a:t>One of 4 medication classes:</a:t>
            </a:r>
          </a:p>
          <a:p>
            <a:pPr lvl="3"/>
            <a:r>
              <a:rPr lang="en-US" b="1" dirty="0" smtClean="0"/>
              <a:t>Thiazide-type diuretic</a:t>
            </a:r>
          </a:p>
          <a:p>
            <a:pPr lvl="3"/>
            <a:r>
              <a:rPr lang="en-US" b="1" dirty="0" smtClean="0"/>
              <a:t>Calcium channel blocker (CCB)</a:t>
            </a:r>
          </a:p>
          <a:p>
            <a:pPr lvl="3"/>
            <a:r>
              <a:rPr lang="en-US" b="1" dirty="0" smtClean="0"/>
              <a:t>Angiotensin-converting enzyme inhibitor (ACEI)</a:t>
            </a:r>
          </a:p>
          <a:p>
            <a:pPr lvl="3"/>
            <a:r>
              <a:rPr lang="en-US" b="1" dirty="0" smtClean="0"/>
              <a:t>Angiotensin receptor blocker (ARB)</a:t>
            </a:r>
          </a:p>
          <a:p>
            <a:pPr lvl="2"/>
            <a:r>
              <a:rPr lang="en-US" dirty="0" smtClean="0"/>
              <a:t>All 4 medication classes yielded comparable health outcomes, except for individuals with heart failure.</a:t>
            </a:r>
          </a:p>
          <a:p>
            <a:pPr lvl="3"/>
            <a:r>
              <a:rPr lang="en-US" dirty="0"/>
              <a:t>T</a:t>
            </a:r>
            <a:r>
              <a:rPr lang="en-US" dirty="0" smtClean="0"/>
              <a:t>hiazide &gt; ACEI &gt; CCB for improving heart failure outcomes, but in the end BP control in these individuals is more important than a specific agent.</a:t>
            </a:r>
          </a:p>
          <a:p>
            <a:pPr lvl="2"/>
            <a:r>
              <a:rPr lang="en-US" dirty="0" smtClean="0"/>
              <a:t>Wait… What about ACEI/ARB use in diabetics?</a:t>
            </a:r>
          </a:p>
          <a:p>
            <a:pPr lvl="3"/>
            <a:r>
              <a:rPr lang="en-US" dirty="0" smtClean="0"/>
              <a:t>No differences in cardiovascular or cerebrovascular outcomes.</a:t>
            </a:r>
          </a:p>
          <a:p>
            <a:pPr marL="514350" lvl="1" indent="0">
              <a:buNone/>
            </a:pPr>
            <a:endParaRPr lang="en-US" dirty="0" smtClean="0"/>
          </a:p>
        </p:txBody>
      </p:sp>
    </p:spTree>
    <p:extLst>
      <p:ext uri="{BB962C8B-B14F-4D97-AF65-F5344CB8AC3E}">
        <p14:creationId xmlns:p14="http://schemas.microsoft.com/office/powerpoint/2010/main" val="2179922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Hypertension</a:t>
            </a:r>
            <a:endParaRPr lang="en-US" dirty="0"/>
          </a:p>
        </p:txBody>
      </p:sp>
      <p:sp>
        <p:nvSpPr>
          <p:cNvPr id="3" name="Content Placeholder 2"/>
          <p:cNvSpPr>
            <a:spLocks noGrp="1"/>
          </p:cNvSpPr>
          <p:nvPr>
            <p:ph idx="1"/>
          </p:nvPr>
        </p:nvSpPr>
        <p:spPr/>
        <p:txBody>
          <a:bodyPr/>
          <a:lstStyle/>
          <a:p>
            <a:pPr lvl="1"/>
            <a:endParaRPr lang="en-US" dirty="0" smtClean="0"/>
          </a:p>
          <a:p>
            <a:pPr lvl="1"/>
            <a:r>
              <a:rPr lang="en-US" dirty="0" smtClean="0"/>
              <a:t>What </a:t>
            </a:r>
            <a:r>
              <a:rPr lang="en-US" dirty="0"/>
              <a:t>happened to the </a:t>
            </a:r>
            <a:r>
              <a:rPr lang="en-US" dirty="0" smtClean="0"/>
              <a:t>B-blockers?</a:t>
            </a:r>
            <a:endParaRPr lang="en-US" dirty="0"/>
          </a:p>
          <a:p>
            <a:pPr lvl="2"/>
            <a:r>
              <a:rPr lang="en-US" dirty="0"/>
              <a:t>One study reported higher rates of cardiovascular death, myocardial infarction, or stroke. </a:t>
            </a:r>
            <a:r>
              <a:rPr lang="en-US" baseline="30000" dirty="0" smtClean="0"/>
              <a:t>10</a:t>
            </a:r>
          </a:p>
          <a:p>
            <a:pPr lvl="1"/>
            <a:r>
              <a:rPr lang="en-US" dirty="0" smtClean="0"/>
              <a:t>What about a-blockers?</a:t>
            </a:r>
          </a:p>
          <a:p>
            <a:pPr lvl="2"/>
            <a:r>
              <a:rPr lang="en-US" dirty="0" smtClean="0"/>
              <a:t>One study reported worse cerebrovascular and heart failure outcomes.</a:t>
            </a:r>
            <a:r>
              <a:rPr lang="en-US" baseline="30000" dirty="0" smtClean="0"/>
              <a:t>11</a:t>
            </a:r>
          </a:p>
          <a:p>
            <a:pPr lvl="1"/>
            <a:r>
              <a:rPr lang="en-US" dirty="0" smtClean="0"/>
              <a:t>There were no RCTs of good or fair quality to recommend any other BP medication drug classes as initial therapy.</a:t>
            </a:r>
          </a:p>
          <a:p>
            <a:pPr lvl="3"/>
            <a:endParaRPr lang="en-US" dirty="0"/>
          </a:p>
          <a:p>
            <a:pPr lvl="1"/>
            <a:endParaRPr lang="en-US" dirty="0"/>
          </a:p>
        </p:txBody>
      </p:sp>
    </p:spTree>
    <p:extLst>
      <p:ext uri="{BB962C8B-B14F-4D97-AF65-F5344CB8AC3E}">
        <p14:creationId xmlns:p14="http://schemas.microsoft.com/office/powerpoint/2010/main" val="45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Hypertension</a:t>
            </a:r>
            <a:endParaRPr lang="en-US" dirty="0"/>
          </a:p>
        </p:txBody>
      </p:sp>
      <p:sp>
        <p:nvSpPr>
          <p:cNvPr id="3" name="Content Placeholder 2"/>
          <p:cNvSpPr>
            <a:spLocks noGrp="1"/>
          </p:cNvSpPr>
          <p:nvPr>
            <p:ph idx="1"/>
          </p:nvPr>
        </p:nvSpPr>
        <p:spPr/>
        <p:txBody>
          <a:bodyPr/>
          <a:lstStyle/>
          <a:p>
            <a:r>
              <a:rPr lang="en-US" sz="2000" dirty="0" smtClean="0"/>
              <a:t>It’s important that individuals treated for hypertension are dosed appropriately to achieve the outcomes similar to the studies used for the guidelines:</a:t>
            </a:r>
            <a:r>
              <a:rPr lang="en-US" sz="2000" baseline="30000" dirty="0" smtClean="0"/>
              <a:t>1</a:t>
            </a:r>
          </a:p>
          <a:p>
            <a:pPr marL="0" indent="0">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362200"/>
            <a:ext cx="5638800" cy="3859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7758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Hypertension</a:t>
            </a:r>
            <a:endParaRPr lang="en-US" dirty="0"/>
          </a:p>
        </p:txBody>
      </p:sp>
      <p:sp>
        <p:nvSpPr>
          <p:cNvPr id="3" name="Content Placeholder 2"/>
          <p:cNvSpPr>
            <a:spLocks noGrp="1"/>
          </p:cNvSpPr>
          <p:nvPr>
            <p:ph idx="1"/>
          </p:nvPr>
        </p:nvSpPr>
        <p:spPr/>
        <p:txBody>
          <a:bodyPr/>
          <a:lstStyle/>
          <a:p>
            <a:r>
              <a:rPr lang="en-US" dirty="0"/>
              <a:t>Recommendation 7</a:t>
            </a:r>
            <a:r>
              <a:rPr lang="en-US" dirty="0" smtClean="0"/>
              <a:t>: </a:t>
            </a:r>
            <a:r>
              <a:rPr lang="en-US" baseline="30000" dirty="0"/>
              <a:t>1</a:t>
            </a:r>
            <a:endParaRPr lang="en-US" dirty="0" smtClean="0"/>
          </a:p>
          <a:p>
            <a:pPr lvl="1"/>
            <a:r>
              <a:rPr lang="en-US" b="1" dirty="0" smtClean="0"/>
              <a:t>In the general black population, including those with diabetes, initial antihypertensive treatment should include a thiazide-type diuretic or CCB.</a:t>
            </a:r>
          </a:p>
          <a:p>
            <a:pPr lvl="2"/>
            <a:endParaRPr lang="en-US" dirty="0" smtClean="0"/>
          </a:p>
          <a:p>
            <a:pPr lvl="2"/>
            <a:r>
              <a:rPr lang="en-US" dirty="0" smtClean="0"/>
              <a:t>Side note:  recommendations extrapolated from the ALLHAT trial reported in this patient population: </a:t>
            </a:r>
            <a:endParaRPr lang="en-US" dirty="0"/>
          </a:p>
          <a:p>
            <a:pPr lvl="3"/>
            <a:r>
              <a:rPr lang="en-US" dirty="0"/>
              <a:t>T</a:t>
            </a:r>
            <a:r>
              <a:rPr lang="en-US" dirty="0" smtClean="0"/>
              <a:t>hiazide-type diuretics were more effective in improving cerebrovascular and heart failure outcomes than ACEI. </a:t>
            </a:r>
            <a:r>
              <a:rPr lang="en-US" baseline="30000" dirty="0" smtClean="0"/>
              <a:t>12</a:t>
            </a:r>
          </a:p>
          <a:p>
            <a:pPr lvl="3"/>
            <a:r>
              <a:rPr lang="en-US" dirty="0" smtClean="0"/>
              <a:t>There was a 51</a:t>
            </a:r>
            <a:r>
              <a:rPr lang="en-US" dirty="0"/>
              <a:t>% higher rate of stroke with the initial use of ACEI compared to </a:t>
            </a:r>
            <a:r>
              <a:rPr lang="en-US" dirty="0" smtClean="0"/>
              <a:t>CCB, </a:t>
            </a:r>
            <a:r>
              <a:rPr lang="en-US" dirty="0"/>
              <a:t>and </a:t>
            </a:r>
            <a:r>
              <a:rPr lang="en-US" dirty="0" smtClean="0"/>
              <a:t>ACEI </a:t>
            </a:r>
            <a:r>
              <a:rPr lang="en-US" dirty="0"/>
              <a:t>were less effective in reducing BP. </a:t>
            </a:r>
            <a:r>
              <a:rPr lang="en-US" baseline="30000" dirty="0" smtClean="0"/>
              <a:t>12</a:t>
            </a:r>
          </a:p>
          <a:p>
            <a:pPr lvl="4"/>
            <a:endParaRPr lang="en-US" dirty="0"/>
          </a:p>
          <a:p>
            <a:pPr lvl="3"/>
            <a:endParaRPr lang="en-US" baseline="30000" dirty="0" smtClean="0"/>
          </a:p>
          <a:p>
            <a:endParaRPr lang="en-US" dirty="0"/>
          </a:p>
        </p:txBody>
      </p:sp>
    </p:spTree>
    <p:extLst>
      <p:ext uri="{BB962C8B-B14F-4D97-AF65-F5344CB8AC3E}">
        <p14:creationId xmlns:p14="http://schemas.microsoft.com/office/powerpoint/2010/main" val="1374464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Hypertension</a:t>
            </a:r>
            <a:endParaRPr lang="en-US" dirty="0"/>
          </a:p>
        </p:txBody>
      </p:sp>
      <p:sp>
        <p:nvSpPr>
          <p:cNvPr id="3" name="Content Placeholder 2"/>
          <p:cNvSpPr>
            <a:spLocks noGrp="1"/>
          </p:cNvSpPr>
          <p:nvPr>
            <p:ph idx="1"/>
          </p:nvPr>
        </p:nvSpPr>
        <p:spPr/>
        <p:txBody>
          <a:bodyPr/>
          <a:lstStyle/>
          <a:p>
            <a:r>
              <a:rPr lang="en-US" dirty="0" smtClean="0"/>
              <a:t>Recommendation 8: </a:t>
            </a:r>
            <a:r>
              <a:rPr lang="en-US" baseline="30000" dirty="0" smtClean="0"/>
              <a:t>1</a:t>
            </a:r>
          </a:p>
          <a:p>
            <a:pPr lvl="1"/>
            <a:r>
              <a:rPr lang="en-US" b="1" dirty="0" smtClean="0"/>
              <a:t>In patients ≥ 18 years old with CKD and hypertension, BP pharmacotherapy should include an ACEI or ARB to improve kidney outcomes, regardless of race or diabetes status.</a:t>
            </a:r>
          </a:p>
          <a:p>
            <a:pPr lvl="2"/>
            <a:endParaRPr lang="en-US" dirty="0" smtClean="0"/>
          </a:p>
          <a:p>
            <a:pPr lvl="2"/>
            <a:r>
              <a:rPr lang="en-US" dirty="0" smtClean="0"/>
              <a:t>Side note:  What about a hypertensive black patient that has CKD?</a:t>
            </a:r>
          </a:p>
          <a:p>
            <a:pPr lvl="3"/>
            <a:r>
              <a:rPr lang="en-US" dirty="0" smtClean="0"/>
              <a:t>Kidneys trump race… Treat with ACEI or ARB first.</a:t>
            </a:r>
          </a:p>
        </p:txBody>
      </p:sp>
    </p:spTree>
    <p:extLst>
      <p:ext uri="{BB962C8B-B14F-4D97-AF65-F5344CB8AC3E}">
        <p14:creationId xmlns:p14="http://schemas.microsoft.com/office/powerpoint/2010/main" val="2233160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Hypertension</a:t>
            </a:r>
            <a:endParaRPr lang="en-US" dirty="0"/>
          </a:p>
        </p:txBody>
      </p:sp>
      <p:sp>
        <p:nvSpPr>
          <p:cNvPr id="3" name="Content Placeholder 2"/>
          <p:cNvSpPr>
            <a:spLocks noGrp="1"/>
          </p:cNvSpPr>
          <p:nvPr>
            <p:ph idx="1"/>
          </p:nvPr>
        </p:nvSpPr>
        <p:spPr/>
        <p:txBody>
          <a:bodyPr/>
          <a:lstStyle/>
          <a:p>
            <a:r>
              <a:rPr lang="en-US" dirty="0" smtClean="0"/>
              <a:t>Recommendation 9:</a:t>
            </a:r>
          </a:p>
          <a:p>
            <a:pPr lvl="1"/>
            <a:r>
              <a:rPr lang="en-US" b="1" dirty="0" smtClean="0"/>
              <a:t>If goal BP is not attained within a month on initial therapy, increase dose of initial drug or add second drug.  If goal BP is not attained with 2 drugs, add a 3</a:t>
            </a:r>
            <a:r>
              <a:rPr lang="en-US" b="1" baseline="30000" dirty="0" smtClean="0"/>
              <a:t>rd</a:t>
            </a:r>
            <a:r>
              <a:rPr lang="en-US" b="1" dirty="0" smtClean="0"/>
              <a:t>.</a:t>
            </a:r>
          </a:p>
          <a:p>
            <a:pPr lvl="1"/>
            <a:r>
              <a:rPr lang="en-US" b="1" dirty="0" smtClean="0"/>
              <a:t>Do not use ACEI and ARB together in the same patient.</a:t>
            </a:r>
          </a:p>
          <a:p>
            <a:pPr lvl="1"/>
            <a:r>
              <a:rPr lang="en-US" b="1" dirty="0" smtClean="0"/>
              <a:t>If patients are not able to use medications in the suggested 4 drug classes, </a:t>
            </a:r>
            <a:r>
              <a:rPr lang="en-US" b="1" dirty="0" err="1" smtClean="0"/>
              <a:t>antihypertensives</a:t>
            </a:r>
            <a:r>
              <a:rPr lang="en-US" b="1" dirty="0" smtClean="0"/>
              <a:t> medications from other classes may be used.</a:t>
            </a:r>
          </a:p>
        </p:txBody>
      </p:sp>
    </p:spTree>
    <p:extLst>
      <p:ext uri="{BB962C8B-B14F-4D97-AF65-F5344CB8AC3E}">
        <p14:creationId xmlns:p14="http://schemas.microsoft.com/office/powerpoint/2010/main" val="913907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Hypertension</a:t>
            </a:r>
            <a:endParaRPr lang="en-US" dirty="0"/>
          </a:p>
        </p:txBody>
      </p:sp>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842" y="5791200"/>
            <a:ext cx="77708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4277" y="1600200"/>
            <a:ext cx="7770813"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172200" y="1581705"/>
            <a:ext cx="358944" cy="369332"/>
          </a:xfrm>
          <a:prstGeom prst="rect">
            <a:avLst/>
          </a:prstGeom>
        </p:spPr>
        <p:txBody>
          <a:bodyPr wrap="none">
            <a:spAutoFit/>
          </a:bodyPr>
          <a:lstStyle/>
          <a:p>
            <a:r>
              <a:rPr lang="en-US" b="1" baseline="30000" dirty="0"/>
              <a:t>16</a:t>
            </a:r>
            <a:endParaRPr lang="en-US" dirty="0"/>
          </a:p>
        </p:txBody>
      </p:sp>
      <p:pic>
        <p:nvPicPr>
          <p:cNvPr id="1026" name="Picture 2"/>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934277" y="1951037"/>
            <a:ext cx="7543800" cy="395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0298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Hypertension</a:t>
            </a:r>
            <a:endParaRPr lang="en-US" dirty="0"/>
          </a:p>
        </p:txBody>
      </p:sp>
      <p:sp>
        <p:nvSpPr>
          <p:cNvPr id="3" name="Content Placeholder 2"/>
          <p:cNvSpPr>
            <a:spLocks noGrp="1"/>
          </p:cNvSpPr>
          <p:nvPr>
            <p:ph idx="1"/>
          </p:nvPr>
        </p:nvSpPr>
        <p:spPr/>
        <p:txBody>
          <a:bodyPr>
            <a:normAutofit lnSpcReduction="10000"/>
          </a:bodyPr>
          <a:lstStyle/>
          <a:p>
            <a:r>
              <a:rPr lang="en-US" dirty="0" smtClean="0"/>
              <a:t>“…There </a:t>
            </a:r>
            <a:r>
              <a:rPr lang="en-US" dirty="0"/>
              <a:t>is intense argument about the science, the analysis, the politics, and conflicts of interest in the writing of these guidelines</a:t>
            </a:r>
            <a:r>
              <a:rPr lang="en-US" dirty="0" smtClean="0"/>
              <a:t>.  If </a:t>
            </a:r>
            <a:r>
              <a:rPr lang="en-US" dirty="0"/>
              <a:t>experts who spend their careers studying hypertension cannot agree on the best management for hypertension, where does that leave practicing </a:t>
            </a:r>
            <a:r>
              <a:rPr lang="en-US" dirty="0" smtClean="0"/>
              <a:t>clinicians?”</a:t>
            </a:r>
            <a:r>
              <a:rPr lang="en-US" dirty="0"/>
              <a:t> </a:t>
            </a:r>
            <a:r>
              <a:rPr lang="en-US" baseline="30000" dirty="0" smtClean="0"/>
              <a:t>13</a:t>
            </a:r>
            <a:endParaRPr lang="en-US" baseline="30000" dirty="0"/>
          </a:p>
          <a:p>
            <a:r>
              <a:rPr lang="en-US" dirty="0" smtClean="0"/>
              <a:t>“Understand </a:t>
            </a:r>
            <a:r>
              <a:rPr lang="en-US" dirty="0"/>
              <a:t>that the evidence and guidelines will never be perfect. It’s so easy to forget that medicine is a science </a:t>
            </a:r>
            <a:r>
              <a:rPr lang="en-US" i="1" dirty="0"/>
              <a:t>and</a:t>
            </a:r>
            <a:r>
              <a:rPr lang="en-US" dirty="0"/>
              <a:t> an art. </a:t>
            </a:r>
            <a:r>
              <a:rPr lang="en-US" dirty="0" smtClean="0"/>
              <a:t>Strive </a:t>
            </a:r>
            <a:r>
              <a:rPr lang="en-US" dirty="0"/>
              <a:t>to balance the scientific evidence and expert opinion with one’s own experience, never forgetting to include the patient in the conversation about what should be done</a:t>
            </a:r>
            <a:r>
              <a:rPr lang="en-US" dirty="0" smtClean="0"/>
              <a:t>.” </a:t>
            </a:r>
            <a:r>
              <a:rPr lang="en-US" baseline="30000" dirty="0"/>
              <a:t>13</a:t>
            </a:r>
          </a:p>
          <a:p>
            <a:endParaRPr lang="en-US" dirty="0" smtClean="0"/>
          </a:p>
        </p:txBody>
      </p:sp>
    </p:spTree>
    <p:extLst>
      <p:ext uri="{BB962C8B-B14F-4D97-AF65-F5344CB8AC3E}">
        <p14:creationId xmlns:p14="http://schemas.microsoft.com/office/powerpoint/2010/main" val="857856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Hypertension</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MT, a 59 year old Native American male is referred to the DSM clinic by his PCP for hypertension.  He has hyperlipidemia, diabetes, chronic low back pain, BPH, </a:t>
            </a:r>
            <a:r>
              <a:rPr lang="en-US" dirty="0"/>
              <a:t>is </a:t>
            </a:r>
            <a:r>
              <a:rPr lang="en-US" dirty="0" smtClean="0"/>
              <a:t>obese, smokes 1 </a:t>
            </a:r>
            <a:r>
              <a:rPr lang="en-US" dirty="0" err="1" smtClean="0"/>
              <a:t>ppd</a:t>
            </a:r>
            <a:r>
              <a:rPr lang="en-US" dirty="0" smtClean="0"/>
              <a:t> and drinks 1 pot of coffee per day.  He works in construction, building homes.  Because he travels a lot, he doesn’t exercise and doesn’t like to cook.  He often eats at restaurants several times a day.  He also salts his food.  His blood pressure today is 165/86, which is normal for him.  His BP meds are </a:t>
            </a:r>
            <a:r>
              <a:rPr lang="en-US" dirty="0" err="1" smtClean="0"/>
              <a:t>lisinopril</a:t>
            </a:r>
            <a:r>
              <a:rPr lang="en-US" dirty="0" smtClean="0"/>
              <a:t> 40mg daily, amlodipine 10mg daily, and terazosin 2mg QHS.  He has no side effects and says he doesn’t care what his BP is or the potential long term effects that high BP could cause because he feels great.  </a:t>
            </a:r>
          </a:p>
          <a:p>
            <a:pPr marL="0" indent="0">
              <a:buNone/>
            </a:pPr>
            <a:endParaRPr lang="en-US" dirty="0"/>
          </a:p>
          <a:p>
            <a:pPr marL="457200" indent="-457200">
              <a:buFont typeface="+mj-lt"/>
              <a:buAutoNum type="arabicPeriod"/>
            </a:pPr>
            <a:r>
              <a:rPr lang="en-US" dirty="0" smtClean="0"/>
              <a:t>What is his goal BP, according to JNC 8?</a:t>
            </a:r>
          </a:p>
          <a:p>
            <a:pPr marL="457200" indent="-457200">
              <a:buFont typeface="+mj-lt"/>
              <a:buAutoNum type="arabicPeriod"/>
            </a:pPr>
            <a:r>
              <a:rPr lang="en-US" dirty="0" smtClean="0"/>
              <a:t>If you had to add or increase a hypertension medication, what would you do?</a:t>
            </a:r>
          </a:p>
          <a:p>
            <a:pPr marL="457200" indent="-457200">
              <a:buFont typeface="+mj-lt"/>
              <a:buAutoNum type="arabicPeriod"/>
            </a:pPr>
            <a:r>
              <a:rPr lang="en-US" dirty="0"/>
              <a:t>What approach would you use to get him to care about his hypertension</a:t>
            </a:r>
            <a:r>
              <a:rPr lang="en-US" dirty="0" smtClean="0"/>
              <a:t>?</a:t>
            </a:r>
            <a:endParaRPr lang="en-US" dirty="0"/>
          </a:p>
        </p:txBody>
      </p:sp>
    </p:spTree>
    <p:extLst>
      <p:ext uri="{BB962C8B-B14F-4D97-AF65-F5344CB8AC3E}">
        <p14:creationId xmlns:p14="http://schemas.microsoft.com/office/powerpoint/2010/main" val="1287345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Hyperlipidemia</a:t>
            </a:r>
            <a:endParaRPr lang="en-US" dirty="0"/>
          </a:p>
        </p:txBody>
      </p:sp>
      <p:sp>
        <p:nvSpPr>
          <p:cNvPr id="3" name="Content Placeholder 2"/>
          <p:cNvSpPr>
            <a:spLocks noGrp="1"/>
          </p:cNvSpPr>
          <p:nvPr>
            <p:ph idx="1"/>
          </p:nvPr>
        </p:nvSpPr>
        <p:spPr/>
        <p:txBody>
          <a:bodyPr/>
          <a:lstStyle/>
          <a:p>
            <a:pPr marL="400050" lvl="2" indent="0">
              <a:buClr>
                <a:schemeClr val="accent1"/>
              </a:buClr>
              <a:buSzPct val="75000"/>
              <a:buNone/>
            </a:pPr>
            <a:r>
              <a:rPr lang="en-US" sz="3000" dirty="0" smtClean="0"/>
              <a:t>2013 </a:t>
            </a:r>
            <a:r>
              <a:rPr lang="en-US" sz="3000" dirty="0"/>
              <a:t>ACC/AHA Guideline on the Treatment of Blood Cholesterol to Reduce Atherosclerotic Cardiovascular Risk in </a:t>
            </a:r>
            <a:r>
              <a:rPr lang="en-US" sz="3000" dirty="0" smtClean="0"/>
              <a:t>Adults</a:t>
            </a:r>
          </a:p>
          <a:p>
            <a:pPr marL="400050" lvl="2" indent="0">
              <a:buClr>
                <a:schemeClr val="accent1"/>
              </a:buClr>
              <a:buSzPct val="75000"/>
              <a:buNone/>
            </a:pPr>
            <a:endParaRPr lang="en-US" sz="3000" dirty="0" smtClean="0"/>
          </a:p>
        </p:txBody>
      </p:sp>
    </p:spTree>
    <p:extLst>
      <p:ext uri="{BB962C8B-B14F-4D97-AF65-F5344CB8AC3E}">
        <p14:creationId xmlns:p14="http://schemas.microsoft.com/office/powerpoint/2010/main" val="137872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r>
              <a:rPr lang="en-US" dirty="0" smtClean="0"/>
              <a:t>I have no disclosures.</a:t>
            </a:r>
            <a:endParaRPr lang="en-US" dirty="0"/>
          </a:p>
        </p:txBody>
      </p:sp>
    </p:spTree>
    <p:extLst>
      <p:ext uri="{BB962C8B-B14F-4D97-AF65-F5344CB8AC3E}">
        <p14:creationId xmlns:p14="http://schemas.microsoft.com/office/powerpoint/2010/main" val="2763515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Hyperlipidemia</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520014621"/>
              </p:ext>
            </p:extLst>
          </p:nvPr>
        </p:nvGraphicFramePr>
        <p:xfrm>
          <a:off x="369474" y="1940738"/>
          <a:ext cx="8317326" cy="3639740"/>
        </p:xfrm>
        <a:graphic>
          <a:graphicData uri="http://schemas.openxmlformats.org/drawingml/2006/table">
            <a:tbl>
              <a:tblPr firstRow="1" firstCol="1" bandRow="1">
                <a:tableStyleId>{5C22544A-7EE6-4342-B048-85BDC9FD1C3A}</a:tableStyleId>
              </a:tblPr>
              <a:tblGrid>
                <a:gridCol w="855608">
                  <a:extLst>
                    <a:ext uri="{9D8B030D-6E8A-4147-A177-3AD203B41FA5}">
                      <a16:colId xmlns:a16="http://schemas.microsoft.com/office/drawing/2014/main" xmlns="" val="20000"/>
                    </a:ext>
                  </a:extLst>
                </a:gridCol>
                <a:gridCol w="4052881">
                  <a:extLst>
                    <a:ext uri="{9D8B030D-6E8A-4147-A177-3AD203B41FA5}">
                      <a16:colId xmlns:a16="http://schemas.microsoft.com/office/drawing/2014/main" xmlns="" val="20001"/>
                    </a:ext>
                  </a:extLst>
                </a:gridCol>
                <a:gridCol w="3408837">
                  <a:extLst>
                    <a:ext uri="{9D8B030D-6E8A-4147-A177-3AD203B41FA5}">
                      <a16:colId xmlns:a16="http://schemas.microsoft.com/office/drawing/2014/main" xmlns="" val="20002"/>
                    </a:ext>
                  </a:extLst>
                </a:gridCol>
              </a:tblGrid>
              <a:tr h="320103">
                <a:tc>
                  <a:txBody>
                    <a:bodyPr/>
                    <a:lstStyle/>
                    <a:p>
                      <a:pPr marL="0" marR="0" algn="ctr">
                        <a:lnSpc>
                          <a:spcPct val="115000"/>
                        </a:lnSpc>
                        <a:spcBef>
                          <a:spcPts val="0"/>
                        </a:spcBef>
                        <a:spcAft>
                          <a:spcPts val="0"/>
                        </a:spcAft>
                      </a:pPr>
                      <a:r>
                        <a:rPr lang="en-US" sz="1800" kern="1200" dirty="0">
                          <a:effectLst/>
                        </a:rPr>
                        <a:t>Topic</a:t>
                      </a:r>
                      <a:endParaRPr lang="en-US" sz="1000" dirty="0">
                        <a:effectLst/>
                        <a:latin typeface="Times New Roman"/>
                        <a:ea typeface="Times New Roman"/>
                      </a:endParaRPr>
                    </a:p>
                  </a:txBody>
                  <a:tcPr marL="67548" marR="67548" marT="9382" marB="0"/>
                </a:tc>
                <a:tc>
                  <a:txBody>
                    <a:bodyPr/>
                    <a:lstStyle/>
                    <a:p>
                      <a:pPr marL="0" marR="0" algn="ctr">
                        <a:lnSpc>
                          <a:spcPct val="115000"/>
                        </a:lnSpc>
                        <a:spcBef>
                          <a:spcPts val="0"/>
                        </a:spcBef>
                        <a:spcAft>
                          <a:spcPts val="0"/>
                        </a:spcAft>
                      </a:pPr>
                      <a:r>
                        <a:rPr lang="en-US" sz="1800" kern="1200" dirty="0">
                          <a:effectLst/>
                        </a:rPr>
                        <a:t>ATP III</a:t>
                      </a:r>
                      <a:endParaRPr lang="en-US" sz="1000" dirty="0">
                        <a:effectLst/>
                        <a:latin typeface="Times New Roman"/>
                        <a:ea typeface="Times New Roman"/>
                      </a:endParaRPr>
                    </a:p>
                  </a:txBody>
                  <a:tcPr marL="67548" marR="67548" marT="9382" marB="0"/>
                </a:tc>
                <a:tc>
                  <a:txBody>
                    <a:bodyPr/>
                    <a:lstStyle/>
                    <a:p>
                      <a:pPr marL="0" marR="0" algn="ctr">
                        <a:lnSpc>
                          <a:spcPct val="115000"/>
                        </a:lnSpc>
                        <a:spcBef>
                          <a:spcPts val="0"/>
                        </a:spcBef>
                        <a:spcAft>
                          <a:spcPts val="0"/>
                        </a:spcAft>
                      </a:pPr>
                      <a:r>
                        <a:rPr lang="en-US" sz="1800" kern="1200">
                          <a:effectLst/>
                        </a:rPr>
                        <a:t>2013 Cholesterol Guideline</a:t>
                      </a:r>
                      <a:endParaRPr lang="en-US" sz="1000">
                        <a:effectLst/>
                        <a:latin typeface="Times New Roman"/>
                        <a:ea typeface="Times New Roman"/>
                      </a:endParaRPr>
                    </a:p>
                  </a:txBody>
                  <a:tcPr marL="67548" marR="67548" marT="9382" marB="0"/>
                </a:tc>
                <a:extLst>
                  <a:ext uri="{0D108BD9-81ED-4DB2-BD59-A6C34878D82A}">
                    <a16:rowId xmlns:a16="http://schemas.microsoft.com/office/drawing/2014/main" xmlns="" val="10000"/>
                  </a:ext>
                </a:extLst>
              </a:tr>
              <a:tr h="389152">
                <a:tc>
                  <a:txBody>
                    <a:bodyPr/>
                    <a:lstStyle/>
                    <a:p>
                      <a:pPr marL="0" marR="0" algn="ctr">
                        <a:lnSpc>
                          <a:spcPct val="115000"/>
                        </a:lnSpc>
                        <a:spcBef>
                          <a:spcPts val="0"/>
                        </a:spcBef>
                        <a:spcAft>
                          <a:spcPts val="0"/>
                        </a:spcAft>
                      </a:pPr>
                      <a:r>
                        <a:rPr lang="en-US" sz="1100" kern="1200">
                          <a:effectLst/>
                        </a:rPr>
                        <a:t>Risk estimation</a:t>
                      </a:r>
                      <a:endParaRPr lang="en-US" sz="1000">
                        <a:effectLst/>
                        <a:latin typeface="Times New Roman"/>
                        <a:ea typeface="Times New Roman"/>
                      </a:endParaRPr>
                    </a:p>
                  </a:txBody>
                  <a:tcPr marL="67548" marR="67548" marT="9382" marB="0"/>
                </a:tc>
                <a:tc>
                  <a:txBody>
                    <a:bodyPr/>
                    <a:lstStyle/>
                    <a:p>
                      <a:pPr marL="0" marR="0">
                        <a:lnSpc>
                          <a:spcPct val="115000"/>
                        </a:lnSpc>
                        <a:spcBef>
                          <a:spcPts val="0"/>
                        </a:spcBef>
                        <a:spcAft>
                          <a:spcPts val="0"/>
                        </a:spcAft>
                      </a:pPr>
                      <a:r>
                        <a:rPr lang="en-US" sz="1100" kern="1200" dirty="0">
                          <a:effectLst/>
                        </a:rPr>
                        <a:t>Framingham Risk Score determined 10-year risk of coronary heart disease</a:t>
                      </a:r>
                      <a:endParaRPr lang="en-US" sz="1000" dirty="0">
                        <a:effectLst/>
                        <a:latin typeface="Times New Roman"/>
                        <a:ea typeface="Times New Roman"/>
                      </a:endParaRPr>
                    </a:p>
                  </a:txBody>
                  <a:tcPr marL="67548" marR="67548" marT="9382" marB="0"/>
                </a:tc>
                <a:tc>
                  <a:txBody>
                    <a:bodyPr/>
                    <a:lstStyle/>
                    <a:p>
                      <a:pPr marL="0" marR="0">
                        <a:lnSpc>
                          <a:spcPct val="115000"/>
                        </a:lnSpc>
                        <a:spcBef>
                          <a:spcPts val="0"/>
                        </a:spcBef>
                        <a:spcAft>
                          <a:spcPts val="0"/>
                        </a:spcAft>
                      </a:pPr>
                      <a:r>
                        <a:rPr lang="en-US" sz="1100" kern="1200">
                          <a:effectLst/>
                        </a:rPr>
                        <a:t>Pooled cohort equations estimate 10-year risk of heart disease and stroke</a:t>
                      </a:r>
                      <a:endParaRPr lang="en-US" sz="1000">
                        <a:effectLst/>
                        <a:latin typeface="Times New Roman"/>
                        <a:ea typeface="Times New Roman"/>
                      </a:endParaRPr>
                    </a:p>
                  </a:txBody>
                  <a:tcPr marL="67548" marR="67548" marT="9382" marB="0"/>
                </a:tc>
                <a:extLst>
                  <a:ext uri="{0D108BD9-81ED-4DB2-BD59-A6C34878D82A}">
                    <a16:rowId xmlns:a16="http://schemas.microsoft.com/office/drawing/2014/main" xmlns="" val="10001"/>
                  </a:ext>
                </a:extLst>
              </a:tr>
              <a:tr h="958807">
                <a:tc>
                  <a:txBody>
                    <a:bodyPr/>
                    <a:lstStyle/>
                    <a:p>
                      <a:pPr marL="0" marR="0" algn="ctr">
                        <a:lnSpc>
                          <a:spcPct val="115000"/>
                        </a:lnSpc>
                        <a:spcBef>
                          <a:spcPts val="0"/>
                        </a:spcBef>
                        <a:spcAft>
                          <a:spcPts val="0"/>
                        </a:spcAft>
                      </a:pPr>
                      <a:r>
                        <a:rPr lang="en-US" sz="1100" kern="1200">
                          <a:effectLst/>
                        </a:rPr>
                        <a:t>Target groups</a:t>
                      </a:r>
                      <a:endParaRPr lang="en-US" sz="1000">
                        <a:effectLst/>
                        <a:latin typeface="Times New Roman"/>
                        <a:ea typeface="Times New Roman"/>
                      </a:endParaRPr>
                    </a:p>
                  </a:txBody>
                  <a:tcPr marL="67548" marR="67548" marT="9382" marB="0"/>
                </a:tc>
                <a:tc>
                  <a:txBody>
                    <a:bodyPr/>
                    <a:lstStyle/>
                    <a:p>
                      <a:pPr marL="0" marR="0">
                        <a:lnSpc>
                          <a:spcPct val="115000"/>
                        </a:lnSpc>
                        <a:spcBef>
                          <a:spcPts val="0"/>
                        </a:spcBef>
                        <a:spcAft>
                          <a:spcPts val="0"/>
                        </a:spcAft>
                      </a:pPr>
                      <a:r>
                        <a:rPr lang="en-US" sz="1100" dirty="0">
                          <a:effectLst/>
                        </a:rPr>
                        <a:t>High risk – CHD or CHD equivalents:                                  </a:t>
                      </a:r>
                      <a:r>
                        <a:rPr lang="en-US" sz="1100" dirty="0" smtClean="0">
                          <a:effectLst/>
                        </a:rPr>
                        <a:t>LDL </a:t>
                      </a:r>
                      <a:r>
                        <a:rPr lang="en-US" sz="1100" dirty="0">
                          <a:effectLst/>
                        </a:rPr>
                        <a:t>≥100        </a:t>
                      </a:r>
                      <a:endParaRPr lang="en-US" sz="1000" dirty="0">
                        <a:effectLst/>
                      </a:endParaRPr>
                    </a:p>
                    <a:p>
                      <a:pPr marL="0" marR="0">
                        <a:lnSpc>
                          <a:spcPct val="115000"/>
                        </a:lnSpc>
                        <a:spcBef>
                          <a:spcPts val="0"/>
                        </a:spcBef>
                        <a:spcAft>
                          <a:spcPts val="0"/>
                        </a:spcAft>
                      </a:pPr>
                      <a:r>
                        <a:rPr lang="en-US" sz="1100" dirty="0">
                          <a:effectLst/>
                        </a:rPr>
                        <a:t>Moderately high risk – ≥2 risk factors &amp; FRS = 10-20%: </a:t>
                      </a:r>
                      <a:r>
                        <a:rPr lang="en-US" sz="1100" dirty="0" smtClean="0">
                          <a:effectLst/>
                        </a:rPr>
                        <a:t> </a:t>
                      </a:r>
                      <a:r>
                        <a:rPr lang="en-US" sz="1100" dirty="0">
                          <a:effectLst/>
                        </a:rPr>
                        <a:t>LDL ≥130</a:t>
                      </a:r>
                      <a:endParaRPr lang="en-US" sz="1000" dirty="0">
                        <a:effectLst/>
                      </a:endParaRPr>
                    </a:p>
                    <a:p>
                      <a:pPr marL="0" marR="0">
                        <a:lnSpc>
                          <a:spcPct val="115000"/>
                        </a:lnSpc>
                        <a:spcBef>
                          <a:spcPts val="0"/>
                        </a:spcBef>
                        <a:spcAft>
                          <a:spcPts val="0"/>
                        </a:spcAft>
                      </a:pPr>
                      <a:r>
                        <a:rPr lang="en-US" sz="1100" dirty="0">
                          <a:effectLst/>
                        </a:rPr>
                        <a:t>Intermediate risk – ≥2 risk factors &amp; FRS &lt;10%:              </a:t>
                      </a:r>
                      <a:r>
                        <a:rPr lang="en-US" sz="1100" dirty="0" smtClean="0">
                          <a:effectLst/>
                        </a:rPr>
                        <a:t>LDL </a:t>
                      </a:r>
                      <a:r>
                        <a:rPr lang="en-US" sz="1100" dirty="0">
                          <a:effectLst/>
                        </a:rPr>
                        <a:t>≥160</a:t>
                      </a:r>
                      <a:endParaRPr lang="en-US" sz="1000" dirty="0">
                        <a:effectLst/>
                      </a:endParaRPr>
                    </a:p>
                    <a:p>
                      <a:pPr marL="0" marR="0">
                        <a:lnSpc>
                          <a:spcPct val="115000"/>
                        </a:lnSpc>
                        <a:spcBef>
                          <a:spcPts val="0"/>
                        </a:spcBef>
                        <a:spcAft>
                          <a:spcPts val="0"/>
                        </a:spcAft>
                      </a:pPr>
                      <a:r>
                        <a:rPr lang="en-US" sz="1100" dirty="0">
                          <a:effectLst/>
                        </a:rPr>
                        <a:t>Low risk – 0-1 risk factor:                                                    </a:t>
                      </a:r>
                      <a:r>
                        <a:rPr lang="en-US" sz="1100" dirty="0" smtClean="0">
                          <a:effectLst/>
                        </a:rPr>
                        <a:t>LDL </a:t>
                      </a:r>
                      <a:r>
                        <a:rPr lang="en-US" sz="1100" dirty="0">
                          <a:effectLst/>
                        </a:rPr>
                        <a:t>≥190</a:t>
                      </a:r>
                      <a:endParaRPr lang="en-US" sz="1000" dirty="0">
                        <a:effectLst/>
                        <a:latin typeface="Times New Roman"/>
                        <a:ea typeface="Times New Roman"/>
                      </a:endParaRPr>
                    </a:p>
                  </a:txBody>
                  <a:tcPr marL="67548" marR="67548" marT="9382" marB="0"/>
                </a:tc>
                <a:tc>
                  <a:txBody>
                    <a:bodyPr/>
                    <a:lstStyle/>
                    <a:p>
                      <a:pPr marL="0" marR="0">
                        <a:lnSpc>
                          <a:spcPct val="115000"/>
                        </a:lnSpc>
                        <a:spcBef>
                          <a:spcPts val="0"/>
                        </a:spcBef>
                        <a:spcAft>
                          <a:spcPts val="0"/>
                        </a:spcAft>
                      </a:pPr>
                      <a:r>
                        <a:rPr lang="en-US" sz="1100" u="sng" dirty="0">
                          <a:effectLst/>
                        </a:rPr>
                        <a:t>4 primary statin benefit groups:</a:t>
                      </a:r>
                      <a:endParaRPr lang="en-US" sz="1000" dirty="0">
                        <a:effectLst/>
                      </a:endParaRPr>
                    </a:p>
                    <a:p>
                      <a:pPr marL="0" marR="0">
                        <a:lnSpc>
                          <a:spcPct val="115000"/>
                        </a:lnSpc>
                        <a:spcBef>
                          <a:spcPts val="0"/>
                        </a:spcBef>
                        <a:spcAft>
                          <a:spcPts val="0"/>
                        </a:spcAft>
                      </a:pPr>
                      <a:r>
                        <a:rPr lang="en-US" sz="1100" dirty="0">
                          <a:effectLst/>
                        </a:rPr>
                        <a:t>-Clinical ASCVD</a:t>
                      </a:r>
                      <a:endParaRPr lang="en-US" sz="1000" dirty="0">
                        <a:effectLst/>
                      </a:endParaRPr>
                    </a:p>
                    <a:p>
                      <a:pPr marL="0" marR="0">
                        <a:lnSpc>
                          <a:spcPct val="115000"/>
                        </a:lnSpc>
                        <a:spcBef>
                          <a:spcPts val="0"/>
                        </a:spcBef>
                        <a:spcAft>
                          <a:spcPts val="0"/>
                        </a:spcAft>
                      </a:pPr>
                      <a:r>
                        <a:rPr lang="en-US" sz="1100" dirty="0">
                          <a:effectLst/>
                        </a:rPr>
                        <a:t>-LDL &gt;190</a:t>
                      </a:r>
                      <a:endParaRPr lang="en-US" sz="1000" dirty="0">
                        <a:effectLst/>
                      </a:endParaRPr>
                    </a:p>
                    <a:p>
                      <a:pPr marL="0" marR="0">
                        <a:lnSpc>
                          <a:spcPct val="115000"/>
                        </a:lnSpc>
                        <a:spcBef>
                          <a:spcPts val="0"/>
                        </a:spcBef>
                        <a:spcAft>
                          <a:spcPts val="0"/>
                        </a:spcAft>
                      </a:pPr>
                      <a:r>
                        <a:rPr lang="en-US" sz="1100" dirty="0">
                          <a:effectLst/>
                        </a:rPr>
                        <a:t>-Diabetics 40-75 years with LDL 70-189 w/o ASCVD</a:t>
                      </a:r>
                      <a:endParaRPr lang="en-US" sz="1000" dirty="0">
                        <a:effectLst/>
                      </a:endParaRPr>
                    </a:p>
                    <a:p>
                      <a:pPr marL="0" marR="0">
                        <a:lnSpc>
                          <a:spcPct val="115000"/>
                        </a:lnSpc>
                        <a:spcBef>
                          <a:spcPts val="0"/>
                        </a:spcBef>
                        <a:spcAft>
                          <a:spcPts val="0"/>
                        </a:spcAft>
                      </a:pPr>
                      <a:r>
                        <a:rPr lang="en-US" sz="1100" dirty="0">
                          <a:effectLst/>
                        </a:rPr>
                        <a:t>-LDL 70-189 w/o DM or ASCVD and ASCVD risk ≥7.5%</a:t>
                      </a:r>
                      <a:endParaRPr lang="en-US" sz="1000" dirty="0">
                        <a:effectLst/>
                        <a:latin typeface="Times New Roman"/>
                        <a:ea typeface="Times New Roman"/>
                      </a:endParaRPr>
                    </a:p>
                  </a:txBody>
                  <a:tcPr marL="67548" marR="67548" marT="9382" marB="0"/>
                </a:tc>
                <a:extLst>
                  <a:ext uri="{0D108BD9-81ED-4DB2-BD59-A6C34878D82A}">
                    <a16:rowId xmlns:a16="http://schemas.microsoft.com/office/drawing/2014/main" xmlns="" val="10002"/>
                  </a:ext>
                </a:extLst>
              </a:tr>
              <a:tr h="1338576">
                <a:tc>
                  <a:txBody>
                    <a:bodyPr/>
                    <a:lstStyle/>
                    <a:p>
                      <a:pPr marL="0" marR="0" algn="ctr">
                        <a:lnSpc>
                          <a:spcPct val="115000"/>
                        </a:lnSpc>
                        <a:spcBef>
                          <a:spcPts val="0"/>
                        </a:spcBef>
                        <a:spcAft>
                          <a:spcPts val="0"/>
                        </a:spcAft>
                      </a:pPr>
                      <a:r>
                        <a:rPr lang="en-US" sz="1100" kern="1200">
                          <a:effectLst/>
                        </a:rPr>
                        <a:t>Treatment goals</a:t>
                      </a:r>
                      <a:endParaRPr lang="en-US" sz="1000">
                        <a:effectLst/>
                        <a:latin typeface="Times New Roman"/>
                        <a:ea typeface="Times New Roman"/>
                      </a:endParaRPr>
                    </a:p>
                  </a:txBody>
                  <a:tcPr marL="67548" marR="67548" marT="9382" marB="0"/>
                </a:tc>
                <a:tc>
                  <a:txBody>
                    <a:bodyPr/>
                    <a:lstStyle/>
                    <a:p>
                      <a:pPr marL="0" marR="0">
                        <a:lnSpc>
                          <a:spcPct val="115000"/>
                        </a:lnSpc>
                        <a:spcBef>
                          <a:spcPts val="0"/>
                        </a:spcBef>
                        <a:spcAft>
                          <a:spcPts val="0"/>
                        </a:spcAft>
                      </a:pPr>
                      <a:r>
                        <a:rPr lang="en-US" sz="1100" u="sng" dirty="0">
                          <a:effectLst/>
                        </a:rPr>
                        <a:t>LDL is 1º target:</a:t>
                      </a:r>
                      <a:endParaRPr lang="en-US" sz="1000" dirty="0">
                        <a:effectLst/>
                      </a:endParaRPr>
                    </a:p>
                    <a:p>
                      <a:pPr marL="0" marR="0">
                        <a:lnSpc>
                          <a:spcPct val="115000"/>
                        </a:lnSpc>
                        <a:spcBef>
                          <a:spcPts val="0"/>
                        </a:spcBef>
                        <a:spcAft>
                          <a:spcPts val="0"/>
                        </a:spcAft>
                      </a:pPr>
                      <a:r>
                        <a:rPr lang="en-US" sz="1100" dirty="0">
                          <a:effectLst/>
                        </a:rPr>
                        <a:t>-Very high risk (CHD + other defined risk factors):             </a:t>
                      </a:r>
                      <a:r>
                        <a:rPr lang="en-US" sz="1100" dirty="0" smtClean="0">
                          <a:effectLst/>
                        </a:rPr>
                        <a:t>LDL </a:t>
                      </a:r>
                      <a:r>
                        <a:rPr lang="en-US" sz="1100" dirty="0">
                          <a:effectLst/>
                        </a:rPr>
                        <a:t>&lt;70</a:t>
                      </a:r>
                      <a:endParaRPr lang="en-US" sz="1000" dirty="0">
                        <a:effectLst/>
                      </a:endParaRPr>
                    </a:p>
                    <a:p>
                      <a:pPr marL="0" marR="0">
                        <a:lnSpc>
                          <a:spcPct val="115000"/>
                        </a:lnSpc>
                        <a:spcBef>
                          <a:spcPts val="0"/>
                        </a:spcBef>
                        <a:spcAft>
                          <a:spcPts val="0"/>
                        </a:spcAft>
                      </a:pPr>
                      <a:r>
                        <a:rPr lang="en-US" sz="1100" dirty="0">
                          <a:effectLst/>
                        </a:rPr>
                        <a:t>-High risk (CHD or equivalents (10-year risk &gt;20%):         </a:t>
                      </a:r>
                      <a:r>
                        <a:rPr lang="en-US" sz="1100" dirty="0" smtClean="0">
                          <a:effectLst/>
                        </a:rPr>
                        <a:t>LDL </a:t>
                      </a:r>
                      <a:r>
                        <a:rPr lang="en-US" sz="1100" dirty="0">
                          <a:effectLst/>
                        </a:rPr>
                        <a:t>&lt;100</a:t>
                      </a:r>
                      <a:endParaRPr lang="en-US" sz="1000" dirty="0">
                        <a:effectLst/>
                      </a:endParaRPr>
                    </a:p>
                    <a:p>
                      <a:pPr marL="0" marR="0">
                        <a:lnSpc>
                          <a:spcPct val="115000"/>
                        </a:lnSpc>
                        <a:spcBef>
                          <a:spcPts val="0"/>
                        </a:spcBef>
                        <a:spcAft>
                          <a:spcPts val="0"/>
                        </a:spcAft>
                      </a:pPr>
                      <a:r>
                        <a:rPr lang="en-US" sz="1100" dirty="0">
                          <a:effectLst/>
                        </a:rPr>
                        <a:t>-Multiple (≥2) risk factors (10-year risk ≤20%):                 </a:t>
                      </a:r>
                      <a:r>
                        <a:rPr lang="en-US" sz="1100" dirty="0" smtClean="0">
                          <a:effectLst/>
                        </a:rPr>
                        <a:t>LDL </a:t>
                      </a:r>
                      <a:r>
                        <a:rPr lang="en-US" sz="1100" dirty="0">
                          <a:effectLst/>
                        </a:rPr>
                        <a:t>&lt;130</a:t>
                      </a:r>
                      <a:endParaRPr lang="en-US" sz="1000" dirty="0">
                        <a:effectLst/>
                      </a:endParaRPr>
                    </a:p>
                    <a:p>
                      <a:pPr marL="0" marR="0">
                        <a:lnSpc>
                          <a:spcPct val="115000"/>
                        </a:lnSpc>
                        <a:spcBef>
                          <a:spcPts val="0"/>
                        </a:spcBef>
                        <a:spcAft>
                          <a:spcPts val="0"/>
                        </a:spcAft>
                      </a:pPr>
                      <a:r>
                        <a:rPr lang="en-US" sz="1100" dirty="0">
                          <a:effectLst/>
                        </a:rPr>
                        <a:t>-0-1 risk factor:                                                                     </a:t>
                      </a:r>
                      <a:r>
                        <a:rPr lang="en-US" sz="1100" dirty="0" smtClean="0">
                          <a:effectLst/>
                        </a:rPr>
                        <a:t>LDL </a:t>
                      </a:r>
                      <a:r>
                        <a:rPr lang="en-US" sz="1100" dirty="0">
                          <a:effectLst/>
                        </a:rPr>
                        <a:t>&lt;160</a:t>
                      </a:r>
                      <a:endParaRPr lang="en-US" sz="1000" dirty="0">
                        <a:effectLst/>
                      </a:endParaRPr>
                    </a:p>
                    <a:p>
                      <a:pPr marL="0" marR="0">
                        <a:lnSpc>
                          <a:spcPct val="115000"/>
                        </a:lnSpc>
                        <a:spcBef>
                          <a:spcPts val="0"/>
                        </a:spcBef>
                        <a:spcAft>
                          <a:spcPts val="0"/>
                        </a:spcAft>
                      </a:pPr>
                      <a:r>
                        <a:rPr lang="en-US" sz="1100" u="sng" dirty="0">
                          <a:effectLst/>
                        </a:rPr>
                        <a:t>Non-HDL is 2º target if TG ≥ 200: </a:t>
                      </a:r>
                      <a:r>
                        <a:rPr lang="en-US" sz="1100" dirty="0">
                          <a:effectLst/>
                        </a:rPr>
                        <a:t>Non-HDL goal is LDL goal + 30</a:t>
                      </a:r>
                      <a:endParaRPr lang="en-US" sz="1000" dirty="0">
                        <a:effectLst/>
                      </a:endParaRPr>
                    </a:p>
                    <a:p>
                      <a:pPr marL="0" marR="0">
                        <a:lnSpc>
                          <a:spcPct val="115000"/>
                        </a:lnSpc>
                        <a:spcBef>
                          <a:spcPts val="0"/>
                        </a:spcBef>
                        <a:spcAft>
                          <a:spcPts val="0"/>
                        </a:spcAft>
                      </a:pPr>
                      <a:r>
                        <a:rPr lang="en-US" sz="1100" u="sng" dirty="0">
                          <a:effectLst/>
                        </a:rPr>
                        <a:t>If TG ≥500, TG is 1º goal: </a:t>
                      </a:r>
                      <a:r>
                        <a:rPr lang="en-US" sz="1100" dirty="0">
                          <a:effectLst/>
                        </a:rPr>
                        <a:t>Once TG &lt;500, LDL becomes 1º goal</a:t>
                      </a:r>
                      <a:endParaRPr lang="en-US" sz="1000" dirty="0">
                        <a:effectLst/>
                        <a:latin typeface="Times New Roman"/>
                        <a:ea typeface="Times New Roman"/>
                      </a:endParaRPr>
                    </a:p>
                  </a:txBody>
                  <a:tcPr marL="67548" marR="67548" marT="9382" marB="0"/>
                </a:tc>
                <a:tc>
                  <a:txBody>
                    <a:bodyPr/>
                    <a:lstStyle/>
                    <a:p>
                      <a:pPr marL="0" marR="0">
                        <a:lnSpc>
                          <a:spcPct val="115000"/>
                        </a:lnSpc>
                        <a:spcBef>
                          <a:spcPts val="0"/>
                        </a:spcBef>
                        <a:spcAft>
                          <a:spcPts val="0"/>
                        </a:spcAft>
                      </a:pPr>
                      <a:r>
                        <a:rPr lang="en-US" sz="1100" kern="1200" dirty="0">
                          <a:effectLst/>
                        </a:rPr>
                        <a:t>Use maximum tolerated statin intensity in those groups shown to benefit.  </a:t>
                      </a:r>
                      <a:endParaRPr lang="en-US" sz="1000" dirty="0">
                        <a:effectLst/>
                        <a:latin typeface="Times New Roman"/>
                        <a:ea typeface="Times New Roman"/>
                      </a:endParaRPr>
                    </a:p>
                  </a:txBody>
                  <a:tcPr marL="67548" marR="67548" marT="9382" marB="0"/>
                </a:tc>
                <a:extLst>
                  <a:ext uri="{0D108BD9-81ED-4DB2-BD59-A6C34878D82A}">
                    <a16:rowId xmlns:a16="http://schemas.microsoft.com/office/drawing/2014/main" xmlns="" val="10003"/>
                  </a:ext>
                </a:extLst>
              </a:tr>
              <a:tr h="579037">
                <a:tc>
                  <a:txBody>
                    <a:bodyPr/>
                    <a:lstStyle/>
                    <a:p>
                      <a:pPr marL="0" marR="0" algn="ctr">
                        <a:lnSpc>
                          <a:spcPct val="115000"/>
                        </a:lnSpc>
                        <a:spcBef>
                          <a:spcPts val="0"/>
                        </a:spcBef>
                        <a:spcAft>
                          <a:spcPts val="0"/>
                        </a:spcAft>
                      </a:pPr>
                      <a:r>
                        <a:rPr lang="en-US" sz="1100" kern="1200">
                          <a:effectLst/>
                        </a:rPr>
                        <a:t>Therapy</a:t>
                      </a:r>
                      <a:endParaRPr lang="en-US" sz="1000">
                        <a:effectLst/>
                        <a:latin typeface="Times New Roman"/>
                        <a:ea typeface="Times New Roman"/>
                      </a:endParaRPr>
                    </a:p>
                  </a:txBody>
                  <a:tcPr marL="67548" marR="67548" marT="9382" marB="0"/>
                </a:tc>
                <a:tc>
                  <a:txBody>
                    <a:bodyPr/>
                    <a:lstStyle/>
                    <a:p>
                      <a:pPr marL="0" marR="0">
                        <a:lnSpc>
                          <a:spcPct val="115000"/>
                        </a:lnSpc>
                        <a:spcBef>
                          <a:spcPts val="0"/>
                        </a:spcBef>
                        <a:spcAft>
                          <a:spcPts val="0"/>
                        </a:spcAft>
                      </a:pPr>
                      <a:r>
                        <a:rPr lang="en-US" sz="1100" dirty="0">
                          <a:effectLst/>
                        </a:rPr>
                        <a:t>Use LDL-lowering drugs; </a:t>
                      </a:r>
                      <a:r>
                        <a:rPr lang="en-US" sz="1100" dirty="0" err="1">
                          <a:effectLst/>
                        </a:rPr>
                        <a:t>fibric</a:t>
                      </a:r>
                      <a:r>
                        <a:rPr lang="en-US" sz="1100" dirty="0">
                          <a:effectLst/>
                        </a:rPr>
                        <a:t> acids or nicotinic acid can be added to LDL-lowering drugs when TG are high or HDL is low.</a:t>
                      </a:r>
                      <a:endParaRPr lang="en-US" sz="1000" dirty="0">
                        <a:effectLst/>
                        <a:latin typeface="Times New Roman"/>
                        <a:ea typeface="Times New Roman"/>
                      </a:endParaRPr>
                    </a:p>
                  </a:txBody>
                  <a:tcPr marL="67548" marR="67548" marT="9382" marB="0"/>
                </a:tc>
                <a:tc>
                  <a:txBody>
                    <a:bodyPr/>
                    <a:lstStyle/>
                    <a:p>
                      <a:pPr marL="0" marR="0">
                        <a:lnSpc>
                          <a:spcPct val="115000"/>
                        </a:lnSpc>
                        <a:spcBef>
                          <a:spcPts val="0"/>
                        </a:spcBef>
                        <a:spcAft>
                          <a:spcPts val="0"/>
                        </a:spcAft>
                      </a:pPr>
                      <a:r>
                        <a:rPr lang="en-US" sz="1100" dirty="0">
                          <a:effectLst/>
                        </a:rPr>
                        <a:t>High intensity statin vs. moderate intensity statin; </a:t>
                      </a:r>
                      <a:endParaRPr lang="en-US" sz="1000" dirty="0">
                        <a:effectLst/>
                      </a:endParaRPr>
                    </a:p>
                    <a:p>
                      <a:pPr marL="0" marR="0">
                        <a:lnSpc>
                          <a:spcPct val="115000"/>
                        </a:lnSpc>
                        <a:spcBef>
                          <a:spcPts val="0"/>
                        </a:spcBef>
                        <a:spcAft>
                          <a:spcPts val="0"/>
                        </a:spcAft>
                      </a:pPr>
                      <a:r>
                        <a:rPr lang="en-US" sz="1100" dirty="0" err="1">
                          <a:effectLst/>
                        </a:rPr>
                        <a:t>nonstatins</a:t>
                      </a:r>
                      <a:r>
                        <a:rPr lang="en-US" sz="1100" dirty="0">
                          <a:effectLst/>
                        </a:rPr>
                        <a:t> may be used in high risk individuals if benefits outweigh the potential for adverse events.</a:t>
                      </a:r>
                      <a:endParaRPr lang="en-US" sz="1000" dirty="0">
                        <a:effectLst/>
                        <a:latin typeface="Times New Roman"/>
                        <a:ea typeface="Times New Roman"/>
                      </a:endParaRPr>
                    </a:p>
                  </a:txBody>
                  <a:tcPr marL="67548" marR="67548" marT="9382" marB="0"/>
                </a:tc>
                <a:extLst>
                  <a:ext uri="{0D108BD9-81ED-4DB2-BD59-A6C34878D82A}">
                    <a16:rowId xmlns:a16="http://schemas.microsoft.com/office/drawing/2014/main" xmlns="" val="10004"/>
                  </a:ext>
                </a:extLst>
              </a:tr>
            </a:tbl>
          </a:graphicData>
        </a:graphic>
      </p:graphicFrame>
      <p:sp>
        <p:nvSpPr>
          <p:cNvPr id="9" name="Rectangle 6"/>
          <p:cNvSpPr>
            <a:spLocks noChangeArrowheads="1"/>
          </p:cNvSpPr>
          <p:nvPr/>
        </p:nvSpPr>
        <p:spPr bwMode="auto">
          <a:xfrm>
            <a:off x="685799" y="5706333"/>
            <a:ext cx="7596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ASCVD: atherosclerotic cardiovascular disease; ATP: Adult Treatment Panel; CHD: coronary heart disease; DM: diabetes mellitus;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FRS: Framingham Risk Score; HDL: high-density lipoprotein; LDL: low-density lipoprotein; TG: triglycerides  </a:t>
            </a:r>
            <a:r>
              <a:rPr lang="en-US" altLang="en-US" sz="1000" i="1" baseline="30000" dirty="0" smtClean="0">
                <a:latin typeface="Arial" pitchFamily="34" charset="0"/>
                <a:ea typeface="Times New Roman" pitchFamily="18" charset="0"/>
                <a:cs typeface="Arial" pitchFamily="34" charset="0"/>
              </a:rPr>
              <a:t>18,19</a:t>
            </a:r>
            <a:endParaRPr kumimoji="0" lang="en-US" altLang="en-US" sz="1000" b="0" i="0" u="none" strike="noStrike" cap="none" normalizeH="0" baseline="3000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20168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Hyperlipidemia</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3 </a:t>
            </a:r>
            <a:r>
              <a:rPr lang="en-US" dirty="0" smtClean="0"/>
              <a:t>critical questions </a:t>
            </a:r>
            <a:r>
              <a:rPr lang="en-US" dirty="0"/>
              <a:t>were identified and addressed to determine </a:t>
            </a:r>
            <a:r>
              <a:rPr lang="en-US" dirty="0" smtClean="0"/>
              <a:t>how to treat </a:t>
            </a:r>
            <a:r>
              <a:rPr lang="en-US" dirty="0"/>
              <a:t>adults with </a:t>
            </a:r>
            <a:r>
              <a:rPr lang="en-US" dirty="0" smtClean="0"/>
              <a:t>hyperlipidemia:</a:t>
            </a:r>
          </a:p>
          <a:p>
            <a:pPr marL="457200" indent="-457200">
              <a:buAutoNum type="arabicPeriod"/>
            </a:pPr>
            <a:r>
              <a:rPr lang="en-US" dirty="0" smtClean="0"/>
              <a:t>What is the evidence for LDL and non-HDL goals for the secondary prevention of ASCVD?</a:t>
            </a:r>
          </a:p>
          <a:p>
            <a:pPr marL="457200" indent="-457200">
              <a:buAutoNum type="arabicPeriod"/>
            </a:pPr>
            <a:r>
              <a:rPr lang="en-US" dirty="0" smtClean="0"/>
              <a:t>What is the evidence for LDL and non-HDL goals for the primary prevention of ASCVD?</a:t>
            </a:r>
          </a:p>
          <a:p>
            <a:pPr marL="457200" indent="-457200">
              <a:buAutoNum type="arabicPeriod"/>
            </a:pPr>
            <a:r>
              <a:rPr lang="en-US" dirty="0" smtClean="0"/>
              <a:t>For primary and secondary prevention, what is the impact on lipid levels, effectiveness, and safety of specific cholesterol-modifying drugs used for lipid management in general and in selected subgroups?</a:t>
            </a:r>
          </a:p>
          <a:p>
            <a:pPr marL="400050" lvl="1" indent="0">
              <a:buNone/>
            </a:pPr>
            <a:endParaRPr lang="en-US" dirty="0" smtClean="0"/>
          </a:p>
          <a:p>
            <a:pPr marL="400050" lvl="1" indent="0">
              <a:buNone/>
            </a:pPr>
            <a:r>
              <a:rPr lang="en-US" dirty="0"/>
              <a:t>(</a:t>
            </a:r>
            <a:r>
              <a:rPr lang="en-US" dirty="0" smtClean="0"/>
              <a:t>ASCVD = coronary </a:t>
            </a:r>
            <a:r>
              <a:rPr lang="en-US" dirty="0"/>
              <a:t>heart disease (CHD), peripheral artery disease (PAD), stroke, </a:t>
            </a:r>
            <a:r>
              <a:rPr lang="en-US" dirty="0" smtClean="0"/>
              <a:t>TIA)</a:t>
            </a:r>
            <a:endParaRPr lang="en-US" dirty="0"/>
          </a:p>
        </p:txBody>
      </p:sp>
    </p:spTree>
    <p:extLst>
      <p:ext uri="{BB962C8B-B14F-4D97-AF65-F5344CB8AC3E}">
        <p14:creationId xmlns:p14="http://schemas.microsoft.com/office/powerpoint/2010/main" val="473254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Hyperlipidemia</a:t>
            </a:r>
            <a:endParaRPr lang="en-US" dirty="0"/>
          </a:p>
        </p:txBody>
      </p:sp>
      <p:sp>
        <p:nvSpPr>
          <p:cNvPr id="3" name="Content Placeholder 2"/>
          <p:cNvSpPr>
            <a:spLocks noGrp="1"/>
          </p:cNvSpPr>
          <p:nvPr>
            <p:ph idx="1"/>
          </p:nvPr>
        </p:nvSpPr>
        <p:spPr/>
        <p:txBody>
          <a:bodyPr/>
          <a:lstStyle/>
          <a:p>
            <a:pPr marL="0" indent="0">
              <a:buNone/>
            </a:pPr>
            <a:r>
              <a:rPr lang="en-US" b="1" dirty="0" smtClean="0"/>
              <a:t>Recommendation 1</a:t>
            </a:r>
            <a:r>
              <a:rPr lang="en-US" b="1" dirty="0"/>
              <a:t>:</a:t>
            </a:r>
            <a:r>
              <a:rPr lang="en-US" b="1" dirty="0" smtClean="0"/>
              <a:t> </a:t>
            </a:r>
            <a:r>
              <a:rPr lang="en-US" dirty="0" smtClean="0"/>
              <a:t>“Lifestyle modification (heart healthy diet, regular exercise, avoidance of tobacco products, and maintenance of a healthy weight) remains a critical component of health promotion and ASCVD risk reduction, both prior to and in concert with the use of cholesterol-lowering therapies.” </a:t>
            </a:r>
            <a:r>
              <a:rPr lang="en-US" baseline="30000" dirty="0" smtClean="0"/>
              <a:t>15</a:t>
            </a:r>
            <a:endParaRPr lang="en-US" baseline="30000" dirty="0"/>
          </a:p>
        </p:txBody>
      </p:sp>
      <p:pic>
        <p:nvPicPr>
          <p:cNvPr id="2050" name="Picture 2" descr="C:\Users\csvingen\Desktop\smok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3863181"/>
            <a:ext cx="222885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svingen\Desktop\foo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72427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fbcdn-sphotos-b-a.akamaihd.net/hphotos-ak-xpf1/v/t1.0-9/10170710_10152437335556392_5663268777880788317_n.jpg?oh=dcc1ca28b984bf7016e50dadb45fd054&amp;oe=558BC647&amp;__gda__=1433831736_271db5fff3e1383365c7f07fd4101f8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3555890"/>
            <a:ext cx="2057400" cy="2811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767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Hyperlipidemia</a:t>
            </a:r>
            <a:endParaRPr lang="en-US" dirty="0"/>
          </a:p>
        </p:txBody>
      </p:sp>
      <p:sp>
        <p:nvSpPr>
          <p:cNvPr id="3" name="Content Placeholder 2"/>
          <p:cNvSpPr>
            <a:spLocks noGrp="1"/>
          </p:cNvSpPr>
          <p:nvPr>
            <p:ph idx="1"/>
          </p:nvPr>
        </p:nvSpPr>
        <p:spPr/>
        <p:txBody>
          <a:bodyPr/>
          <a:lstStyle/>
          <a:p>
            <a:r>
              <a:rPr lang="en-US" b="1" dirty="0" smtClean="0"/>
              <a:t>Recommendation 2:  </a:t>
            </a:r>
            <a:r>
              <a:rPr lang="en-US" dirty="0" smtClean="0"/>
              <a:t>Four major statin benefit groups were identified.  Individuals with:</a:t>
            </a:r>
          </a:p>
          <a:p>
            <a:pPr lvl="1"/>
            <a:r>
              <a:rPr lang="en-US" dirty="0" smtClean="0"/>
              <a:t>Clinical ASCVD (coronary heart </a:t>
            </a:r>
            <a:r>
              <a:rPr lang="en-US" dirty="0"/>
              <a:t>disease (</a:t>
            </a:r>
            <a:r>
              <a:rPr lang="en-US" dirty="0" smtClean="0"/>
              <a:t>CHD), peripheral </a:t>
            </a:r>
            <a:r>
              <a:rPr lang="en-US" dirty="0"/>
              <a:t>artery disease (PAD</a:t>
            </a:r>
            <a:r>
              <a:rPr lang="en-US" dirty="0" smtClean="0"/>
              <a:t>), stroke</a:t>
            </a:r>
            <a:r>
              <a:rPr lang="en-US" dirty="0"/>
              <a:t>, </a:t>
            </a:r>
            <a:r>
              <a:rPr lang="en-US" dirty="0" smtClean="0"/>
              <a:t>TIA)</a:t>
            </a:r>
          </a:p>
          <a:p>
            <a:pPr lvl="1"/>
            <a:r>
              <a:rPr lang="en-US" dirty="0" smtClean="0"/>
              <a:t>LDL ≥ 190 mg/</a:t>
            </a:r>
            <a:r>
              <a:rPr lang="en-US" dirty="0" err="1" smtClean="0"/>
              <a:t>dL</a:t>
            </a:r>
            <a:endParaRPr lang="en-US" dirty="0" smtClean="0"/>
          </a:p>
          <a:p>
            <a:pPr lvl="1"/>
            <a:r>
              <a:rPr lang="en-US" dirty="0" smtClean="0"/>
              <a:t>Diabetics (40-75 years old) with LDL of 70-189 </a:t>
            </a:r>
            <a:r>
              <a:rPr lang="en-US" dirty="0"/>
              <a:t>(</a:t>
            </a:r>
            <a:r>
              <a:rPr lang="en-US" dirty="0" smtClean="0"/>
              <a:t>without clinical ASCVD)</a:t>
            </a:r>
          </a:p>
          <a:p>
            <a:pPr lvl="1"/>
            <a:r>
              <a:rPr lang="en-US" dirty="0" smtClean="0"/>
              <a:t>LDL of 70-189 and estimated 10-year ASCVD risk ≥ 7.5%</a:t>
            </a:r>
          </a:p>
          <a:p>
            <a:pPr lvl="1"/>
            <a:endParaRPr lang="en-US" dirty="0"/>
          </a:p>
        </p:txBody>
      </p:sp>
    </p:spTree>
    <p:extLst>
      <p:ext uri="{BB962C8B-B14F-4D97-AF65-F5344CB8AC3E}">
        <p14:creationId xmlns:p14="http://schemas.microsoft.com/office/powerpoint/2010/main" val="53844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svingen\Desktop\flow ch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52401"/>
            <a:ext cx="49530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067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Hyperlipidemia</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73466771"/>
              </p:ext>
            </p:extLst>
          </p:nvPr>
        </p:nvGraphicFramePr>
        <p:xfrm>
          <a:off x="1295400" y="2971800"/>
          <a:ext cx="6629400" cy="2438400"/>
        </p:xfrm>
        <a:graphic>
          <a:graphicData uri="http://schemas.openxmlformats.org/drawingml/2006/table">
            <a:tbl>
              <a:tblPr firstRow="1"/>
              <a:tblGrid>
                <a:gridCol w="2171700">
                  <a:extLst>
                    <a:ext uri="{9D8B030D-6E8A-4147-A177-3AD203B41FA5}">
                      <a16:colId xmlns:a16="http://schemas.microsoft.com/office/drawing/2014/main" xmlns="" val="20000"/>
                    </a:ext>
                  </a:extLst>
                </a:gridCol>
                <a:gridCol w="24003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tblGrid>
              <a:tr h="0">
                <a:tc>
                  <a:txBody>
                    <a:bodyPr/>
                    <a:lstStyle/>
                    <a:p>
                      <a:pPr marL="0" marR="0" algn="ctr">
                        <a:spcBef>
                          <a:spcPts val="0"/>
                        </a:spcBef>
                        <a:spcAft>
                          <a:spcPts val="0"/>
                        </a:spcAft>
                      </a:pPr>
                      <a:r>
                        <a:rPr lang="en-US" sz="1600" b="1" dirty="0">
                          <a:solidFill>
                            <a:srgbClr val="FFFFFF"/>
                          </a:solidFill>
                          <a:effectLst/>
                          <a:latin typeface="Times New Roman"/>
                          <a:ea typeface="Times New Roman"/>
                        </a:rPr>
                        <a:t>High-Intensity Statin</a:t>
                      </a:r>
                      <a:endParaRPr lang="en-US" sz="1200" dirty="0">
                        <a:effectLst/>
                        <a:latin typeface="Times New Roman"/>
                        <a:ea typeface="Times New Roman"/>
                      </a:endParaRPr>
                    </a:p>
                    <a:p>
                      <a:pPr marL="0" marR="0" algn="ctr">
                        <a:spcBef>
                          <a:spcPts val="0"/>
                        </a:spcBef>
                        <a:spcAft>
                          <a:spcPts val="0"/>
                        </a:spcAft>
                      </a:pPr>
                      <a:r>
                        <a:rPr lang="en-US" sz="1600" b="1" dirty="0">
                          <a:solidFill>
                            <a:srgbClr val="FFFFFF"/>
                          </a:solidFill>
                          <a:effectLst/>
                          <a:latin typeface="Times New Roman"/>
                          <a:ea typeface="Times New Roman"/>
                        </a:rPr>
                        <a:t>(↓ LDL by ≥50%)</a:t>
                      </a:r>
                      <a:endParaRPr lang="en-US" sz="1200" dirty="0">
                        <a:effectLst/>
                        <a:latin typeface="Times New Roman"/>
                        <a:ea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0"/>
                        </a:spcAft>
                      </a:pPr>
                      <a:r>
                        <a:rPr lang="en-US" sz="1600" b="1">
                          <a:solidFill>
                            <a:srgbClr val="FFFFFF"/>
                          </a:solidFill>
                          <a:effectLst/>
                          <a:latin typeface="Times New Roman"/>
                          <a:ea typeface="Times New Roman"/>
                        </a:rPr>
                        <a:t>Moderate-Intensity Statin</a:t>
                      </a:r>
                      <a:endParaRPr lang="en-US" sz="1200">
                        <a:effectLst/>
                        <a:latin typeface="Times New Roman"/>
                        <a:ea typeface="Times New Roman"/>
                      </a:endParaRPr>
                    </a:p>
                    <a:p>
                      <a:pPr marL="0" marR="0" algn="ctr">
                        <a:spcBef>
                          <a:spcPts val="0"/>
                        </a:spcBef>
                        <a:spcAft>
                          <a:spcPts val="0"/>
                        </a:spcAft>
                      </a:pPr>
                      <a:r>
                        <a:rPr lang="en-US" sz="1600" b="1">
                          <a:solidFill>
                            <a:srgbClr val="FFFFFF"/>
                          </a:solidFill>
                          <a:effectLst/>
                          <a:latin typeface="Times New Roman"/>
                          <a:ea typeface="Times New Roman"/>
                        </a:rPr>
                        <a:t>(↓ LDL by 30%-&lt;50%)</a:t>
                      </a:r>
                      <a:endParaRPr lang="en-US" sz="1200">
                        <a:effectLst/>
                        <a:latin typeface="Times New Roman"/>
                        <a:ea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0"/>
                        </a:spcAft>
                      </a:pPr>
                      <a:r>
                        <a:rPr lang="en-US" sz="1600" b="1">
                          <a:solidFill>
                            <a:srgbClr val="FFFFFF"/>
                          </a:solidFill>
                          <a:effectLst/>
                          <a:latin typeface="Times New Roman"/>
                          <a:ea typeface="Times New Roman"/>
                        </a:rPr>
                        <a:t>Low-Intensity Statin</a:t>
                      </a:r>
                      <a:endParaRPr lang="en-US" sz="1200">
                        <a:effectLst/>
                        <a:latin typeface="Times New Roman"/>
                        <a:ea typeface="Times New Roman"/>
                      </a:endParaRPr>
                    </a:p>
                    <a:p>
                      <a:pPr marL="0" marR="0" algn="ctr">
                        <a:spcBef>
                          <a:spcPts val="0"/>
                        </a:spcBef>
                        <a:spcAft>
                          <a:spcPts val="0"/>
                        </a:spcAft>
                      </a:pPr>
                      <a:r>
                        <a:rPr lang="en-US" sz="1600" b="1">
                          <a:solidFill>
                            <a:srgbClr val="FFFFFF"/>
                          </a:solidFill>
                          <a:effectLst/>
                          <a:latin typeface="Times New Roman"/>
                          <a:ea typeface="Times New Roman"/>
                        </a:rPr>
                        <a:t>(↓ LDL by &lt;30%)</a:t>
                      </a:r>
                      <a:endParaRPr lang="en-US" sz="1200">
                        <a:effectLst/>
                        <a:latin typeface="Times New Roman"/>
                        <a:ea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xmlns="" val="10000"/>
                  </a:ext>
                </a:extLst>
              </a:tr>
              <a:tr h="0">
                <a:tc>
                  <a:txBody>
                    <a:bodyPr/>
                    <a:lstStyle/>
                    <a:p>
                      <a:pPr marL="0" marR="0" algn="ctr">
                        <a:spcBef>
                          <a:spcPts val="0"/>
                        </a:spcBef>
                        <a:spcAft>
                          <a:spcPts val="0"/>
                        </a:spcAft>
                      </a:pPr>
                      <a:r>
                        <a:rPr lang="en-US" sz="1600" dirty="0">
                          <a:effectLst/>
                          <a:latin typeface="Times New Roman"/>
                          <a:ea typeface="Times New Roman"/>
                        </a:rPr>
                        <a:t>Atorvastatin 40-80mg</a:t>
                      </a:r>
                      <a:endParaRPr lang="en-US" sz="1200" dirty="0">
                        <a:effectLst/>
                        <a:latin typeface="Times New Roman"/>
                        <a:ea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a:effectLst/>
                          <a:latin typeface="Times New Roman"/>
                          <a:ea typeface="Times New Roman"/>
                        </a:rPr>
                        <a:t>Atorvastatin 10-20mg</a:t>
                      </a:r>
                      <a:endParaRPr lang="en-US" sz="1200">
                        <a:effectLst/>
                        <a:latin typeface="Times New Roman"/>
                        <a:ea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a:effectLst/>
                          <a:latin typeface="Times New Roman"/>
                          <a:ea typeface="Times New Roman"/>
                        </a:rPr>
                        <a:t>Simvastatin 10 mg</a:t>
                      </a:r>
                      <a:endParaRPr lang="en-US" sz="1200">
                        <a:effectLst/>
                        <a:latin typeface="Times New Roman"/>
                        <a:ea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0">
                <a:tc>
                  <a:txBody>
                    <a:bodyPr/>
                    <a:lstStyle/>
                    <a:p>
                      <a:pPr marL="0" marR="0" algn="ctr">
                        <a:spcBef>
                          <a:spcPts val="0"/>
                        </a:spcBef>
                        <a:spcAft>
                          <a:spcPts val="0"/>
                        </a:spcAft>
                      </a:pPr>
                      <a:r>
                        <a:rPr lang="en-US" sz="1600" dirty="0" err="1">
                          <a:effectLst/>
                          <a:latin typeface="Times New Roman"/>
                          <a:ea typeface="Times New Roman"/>
                        </a:rPr>
                        <a:t>Rosuvastatin</a:t>
                      </a:r>
                      <a:r>
                        <a:rPr lang="en-US" sz="1600" dirty="0">
                          <a:effectLst/>
                          <a:latin typeface="Times New Roman"/>
                          <a:ea typeface="Times New Roman"/>
                        </a:rPr>
                        <a:t> 20-40mg</a:t>
                      </a:r>
                      <a:endParaRPr lang="en-US" sz="1200" dirty="0">
                        <a:effectLst/>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a:effectLst/>
                          <a:latin typeface="Times New Roman"/>
                          <a:ea typeface="Times New Roman"/>
                        </a:rPr>
                        <a:t>Rosuvastatin 5-10mg</a:t>
                      </a:r>
                      <a:endParaRPr lang="en-US" sz="1200">
                        <a:effectLst/>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a:effectLst/>
                          <a:latin typeface="Times New Roman"/>
                          <a:ea typeface="Times New Roman"/>
                        </a:rPr>
                        <a:t>Pravastatin 10–20mg</a:t>
                      </a:r>
                      <a:endParaRPr lang="en-US" sz="120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xmlns="" val="10002"/>
                  </a:ext>
                </a:extLst>
              </a:tr>
              <a:tr h="0">
                <a:tc>
                  <a:txBody>
                    <a:bodyPr/>
                    <a:lstStyle/>
                    <a:p>
                      <a:pPr marL="0" marR="0" algn="ctr">
                        <a:spcBef>
                          <a:spcPts val="0"/>
                        </a:spcBef>
                        <a:spcAft>
                          <a:spcPts val="0"/>
                        </a:spcAft>
                      </a:pPr>
                      <a:r>
                        <a:rPr lang="en-US" sz="1600">
                          <a:effectLst/>
                          <a:latin typeface="Times New Roman"/>
                          <a:ea typeface="Times New Roman"/>
                        </a:rPr>
                        <a:t> </a:t>
                      </a:r>
                      <a:endParaRPr lang="en-US" sz="1200">
                        <a:effectLst/>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a:effectLst/>
                          <a:latin typeface="Times New Roman"/>
                          <a:ea typeface="Times New Roman"/>
                        </a:rPr>
                        <a:t>Simvastatin 20–40mg</a:t>
                      </a:r>
                      <a:endParaRPr lang="en-US" sz="1200">
                        <a:effectLst/>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a:effectLst/>
                          <a:latin typeface="Times New Roman"/>
                          <a:ea typeface="Times New Roman"/>
                        </a:rPr>
                        <a:t>Lovastatin 20mg</a:t>
                      </a:r>
                      <a:endParaRPr lang="en-US" sz="120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xmlns="" val="10003"/>
                  </a:ext>
                </a:extLst>
              </a:tr>
              <a:tr h="0">
                <a:tc>
                  <a:txBody>
                    <a:bodyPr/>
                    <a:lstStyle/>
                    <a:p>
                      <a:pPr marL="0" marR="0" algn="ctr">
                        <a:spcBef>
                          <a:spcPts val="0"/>
                        </a:spcBef>
                        <a:spcAft>
                          <a:spcPts val="0"/>
                        </a:spcAft>
                      </a:pPr>
                      <a:r>
                        <a:rPr lang="en-US" sz="1600">
                          <a:effectLst/>
                          <a:latin typeface="Times New Roman"/>
                          <a:ea typeface="Times New Roman"/>
                        </a:rPr>
                        <a:t> </a:t>
                      </a:r>
                      <a:endParaRPr lang="en-US" sz="1200">
                        <a:effectLst/>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a:effectLst/>
                          <a:latin typeface="Times New Roman"/>
                          <a:ea typeface="Times New Roman"/>
                        </a:rPr>
                        <a:t>Pravastatin 40-80mg</a:t>
                      </a:r>
                      <a:endParaRPr lang="en-US" sz="1200">
                        <a:effectLst/>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a:effectLst/>
                          <a:latin typeface="Times New Roman"/>
                          <a:ea typeface="Times New Roman"/>
                        </a:rPr>
                        <a:t>Fluvastatin 20–40mg</a:t>
                      </a:r>
                      <a:endParaRPr lang="en-US" sz="120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xmlns="" val="10004"/>
                  </a:ext>
                </a:extLst>
              </a:tr>
              <a:tr h="0">
                <a:tc>
                  <a:txBody>
                    <a:bodyPr/>
                    <a:lstStyle/>
                    <a:p>
                      <a:pPr marL="0" marR="0" algn="ctr">
                        <a:spcBef>
                          <a:spcPts val="0"/>
                        </a:spcBef>
                        <a:spcAft>
                          <a:spcPts val="0"/>
                        </a:spcAft>
                      </a:pPr>
                      <a:r>
                        <a:rPr lang="en-US" sz="1600">
                          <a:effectLst/>
                          <a:latin typeface="Times New Roman"/>
                          <a:ea typeface="Times New Roman"/>
                        </a:rPr>
                        <a:t> </a:t>
                      </a:r>
                      <a:endParaRPr lang="en-US" sz="1200">
                        <a:effectLst/>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a:effectLst/>
                          <a:latin typeface="Times New Roman"/>
                          <a:ea typeface="Times New Roman"/>
                        </a:rPr>
                        <a:t>Lovastatin 40mg</a:t>
                      </a:r>
                      <a:endParaRPr lang="en-US" sz="1200">
                        <a:effectLst/>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a:effectLst/>
                          <a:latin typeface="Times New Roman"/>
                          <a:ea typeface="Times New Roman"/>
                        </a:rPr>
                        <a:t>Pitavastatin 1mg</a:t>
                      </a:r>
                      <a:endParaRPr lang="en-US" sz="120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xmlns="" val="10005"/>
                  </a:ext>
                </a:extLst>
              </a:tr>
              <a:tr h="0">
                <a:tc>
                  <a:txBody>
                    <a:bodyPr/>
                    <a:lstStyle/>
                    <a:p>
                      <a:pPr marL="0" marR="0" algn="ctr">
                        <a:spcBef>
                          <a:spcPts val="0"/>
                        </a:spcBef>
                        <a:spcAft>
                          <a:spcPts val="0"/>
                        </a:spcAft>
                      </a:pPr>
                      <a:r>
                        <a:rPr lang="en-US" sz="1600">
                          <a:effectLst/>
                          <a:latin typeface="Times New Roman"/>
                          <a:ea typeface="Times New Roman"/>
                        </a:rPr>
                        <a:t> </a:t>
                      </a:r>
                      <a:endParaRPr lang="en-US" sz="1200">
                        <a:effectLst/>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a:effectLst/>
                          <a:latin typeface="Times New Roman"/>
                          <a:ea typeface="Times New Roman"/>
                        </a:rPr>
                        <a:t>Fluvastatin XL 80mg</a:t>
                      </a:r>
                      <a:endParaRPr lang="en-US" sz="1200">
                        <a:effectLst/>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a:effectLst/>
                          <a:latin typeface="Times New Roman"/>
                          <a:ea typeface="Times New Roman"/>
                        </a:rPr>
                        <a:t> </a:t>
                      </a:r>
                      <a:endParaRPr lang="en-US" sz="120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xmlns="" val="10006"/>
                  </a:ext>
                </a:extLst>
              </a:tr>
              <a:tr h="0">
                <a:tc>
                  <a:txBody>
                    <a:bodyPr/>
                    <a:lstStyle/>
                    <a:p>
                      <a:pPr marL="0" marR="0" algn="ctr">
                        <a:spcBef>
                          <a:spcPts val="0"/>
                        </a:spcBef>
                        <a:spcAft>
                          <a:spcPts val="0"/>
                        </a:spcAft>
                      </a:pPr>
                      <a:r>
                        <a:rPr lang="en-US" sz="1600">
                          <a:effectLst/>
                          <a:latin typeface="Times New Roman"/>
                          <a:ea typeface="Times New Roman"/>
                        </a:rPr>
                        <a:t> </a:t>
                      </a:r>
                      <a:endParaRPr lang="en-US" sz="1200">
                        <a:effectLst/>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dirty="0" err="1">
                          <a:effectLst/>
                          <a:latin typeface="Times New Roman"/>
                          <a:ea typeface="Times New Roman"/>
                        </a:rPr>
                        <a:t>Fluvastatin</a:t>
                      </a:r>
                      <a:r>
                        <a:rPr lang="en-US" sz="1600" dirty="0">
                          <a:effectLst/>
                          <a:latin typeface="Times New Roman"/>
                          <a:ea typeface="Times New Roman"/>
                        </a:rPr>
                        <a:t> 40mg </a:t>
                      </a:r>
                      <a:r>
                        <a:rPr lang="en-US" sz="1600" dirty="0" smtClean="0">
                          <a:effectLst/>
                          <a:latin typeface="Times New Roman"/>
                          <a:ea typeface="Times New Roman"/>
                        </a:rPr>
                        <a:t>bid</a:t>
                      </a:r>
                      <a:endParaRPr lang="en-US" sz="1200" dirty="0">
                        <a:effectLst/>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a:effectLst/>
                          <a:latin typeface="Times New Roman"/>
                          <a:ea typeface="Times New Roman"/>
                        </a:rPr>
                        <a:t> </a:t>
                      </a:r>
                      <a:endParaRPr lang="en-US" sz="120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xmlns="" val="10007"/>
                  </a:ext>
                </a:extLst>
              </a:tr>
              <a:tr h="0">
                <a:tc>
                  <a:txBody>
                    <a:bodyPr/>
                    <a:lstStyle/>
                    <a:p>
                      <a:pPr marL="0" marR="0" algn="ctr">
                        <a:spcBef>
                          <a:spcPts val="0"/>
                        </a:spcBef>
                        <a:spcAft>
                          <a:spcPts val="0"/>
                        </a:spcAft>
                      </a:pPr>
                      <a:r>
                        <a:rPr lang="en-US" sz="1600">
                          <a:effectLst/>
                          <a:latin typeface="Times New Roman"/>
                          <a:ea typeface="Times New Roman"/>
                        </a:rPr>
                        <a:t> </a:t>
                      </a:r>
                      <a:endParaRPr lang="en-US" sz="1200">
                        <a:effectLst/>
                        <a:latin typeface="Times New Roman"/>
                        <a:ea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rPr>
                        <a:t>Pitavastatin 2–4mg</a:t>
                      </a:r>
                      <a:endParaRPr lang="en-US" sz="1200">
                        <a:effectLst/>
                        <a:latin typeface="Times New Roman"/>
                        <a:ea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 </a:t>
                      </a:r>
                      <a:endParaRPr lang="en-US" sz="1200" dirty="0">
                        <a:effectLst/>
                        <a:latin typeface="Times New Roman"/>
                        <a:ea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514600"/>
            <a:ext cx="549751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9822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Hyperlipidemia</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3/3/14: S.T. </a:t>
            </a:r>
            <a:r>
              <a:rPr lang="en-US" dirty="0"/>
              <a:t>is an 80 year-old Native American woman who has: </a:t>
            </a:r>
          </a:p>
          <a:p>
            <a:pPr marL="400050" lvl="1" indent="0">
              <a:buNone/>
            </a:pPr>
            <a:r>
              <a:rPr lang="en-US" dirty="0"/>
              <a:t>RA – MTX </a:t>
            </a:r>
            <a:endParaRPr lang="en-US" dirty="0" smtClean="0"/>
          </a:p>
          <a:p>
            <a:pPr marL="400050" lvl="1" indent="0">
              <a:buNone/>
            </a:pPr>
            <a:r>
              <a:rPr lang="en-US" dirty="0" smtClean="0"/>
              <a:t>DMII – </a:t>
            </a:r>
            <a:r>
              <a:rPr lang="en-US" dirty="0" err="1" smtClean="0"/>
              <a:t>Levemir</a:t>
            </a:r>
            <a:r>
              <a:rPr lang="en-US" dirty="0" smtClean="0"/>
              <a:t> 15 units daily, </a:t>
            </a:r>
            <a:r>
              <a:rPr lang="en-US" dirty="0" err="1" smtClean="0"/>
              <a:t>Novolog</a:t>
            </a:r>
            <a:r>
              <a:rPr lang="en-US" dirty="0" smtClean="0"/>
              <a:t> 2-4 units with meals</a:t>
            </a:r>
          </a:p>
          <a:p>
            <a:pPr marL="400050" lvl="1" indent="0">
              <a:buNone/>
            </a:pPr>
            <a:r>
              <a:rPr lang="en-US" dirty="0" smtClean="0"/>
              <a:t>HTN </a:t>
            </a:r>
            <a:r>
              <a:rPr lang="en-US" dirty="0"/>
              <a:t>– amlodipine 10mg daily, </a:t>
            </a:r>
            <a:r>
              <a:rPr lang="en-US" dirty="0" err="1" smtClean="0"/>
              <a:t>lisinopril</a:t>
            </a:r>
            <a:r>
              <a:rPr lang="en-US" dirty="0" smtClean="0"/>
              <a:t> </a:t>
            </a:r>
            <a:r>
              <a:rPr lang="en-US" dirty="0"/>
              <a:t>2</a:t>
            </a:r>
            <a:r>
              <a:rPr lang="en-US" dirty="0" smtClean="0"/>
              <a:t>0mg </a:t>
            </a:r>
            <a:r>
              <a:rPr lang="en-US" dirty="0"/>
              <a:t>BID, carvedilol </a:t>
            </a:r>
            <a:r>
              <a:rPr lang="en-US" dirty="0" smtClean="0"/>
              <a:t>6.25mg BID </a:t>
            </a:r>
            <a:endParaRPr lang="en-US" dirty="0"/>
          </a:p>
          <a:p>
            <a:pPr marL="400050" lvl="1" indent="0">
              <a:buNone/>
            </a:pPr>
            <a:r>
              <a:rPr lang="en-US" dirty="0" smtClean="0"/>
              <a:t>Hyperlipidemia </a:t>
            </a:r>
            <a:r>
              <a:rPr lang="en-US" dirty="0"/>
              <a:t>– </a:t>
            </a:r>
            <a:r>
              <a:rPr lang="en-US" dirty="0" err="1"/>
              <a:t>gemfibrozil</a:t>
            </a:r>
            <a:r>
              <a:rPr lang="en-US" dirty="0"/>
              <a:t> 600mg </a:t>
            </a:r>
            <a:r>
              <a:rPr lang="en-US" dirty="0" smtClean="0"/>
              <a:t>BID</a:t>
            </a:r>
          </a:p>
          <a:p>
            <a:pPr marL="400050" lvl="1" indent="0">
              <a:buNone/>
            </a:pPr>
            <a:r>
              <a:rPr lang="en-US" dirty="0" smtClean="0"/>
              <a:t>CABG in December</a:t>
            </a:r>
            <a:endParaRPr lang="en-US" dirty="0"/>
          </a:p>
          <a:p>
            <a:pPr marL="400050" lvl="1" indent="0">
              <a:buNone/>
            </a:pPr>
            <a:endParaRPr lang="en-US" dirty="0" smtClean="0"/>
          </a:p>
          <a:p>
            <a:pPr marL="400050" lvl="1" indent="0">
              <a:buNone/>
            </a:pPr>
            <a:r>
              <a:rPr lang="en-US" dirty="0" smtClean="0"/>
              <a:t>The last cholesterol labs are as follows:</a:t>
            </a:r>
          </a:p>
          <a:p>
            <a:pPr marL="400050" lvl="1" indent="0">
              <a:buNone/>
            </a:pPr>
            <a:r>
              <a:rPr lang="en-US" dirty="0"/>
              <a:t>	</a:t>
            </a:r>
            <a:r>
              <a:rPr lang="en-US" dirty="0" smtClean="0"/>
              <a:t>3/7/13 - Direct LDL 107 </a:t>
            </a:r>
          </a:p>
          <a:p>
            <a:pPr marL="400050" lvl="1" indent="0">
              <a:buNone/>
            </a:pPr>
            <a:r>
              <a:rPr lang="en-US" dirty="0" smtClean="0"/>
              <a:t>	2/2/12 - LDL 74, TC 131, HDL 31, TG 128 </a:t>
            </a:r>
          </a:p>
          <a:p>
            <a:pPr marL="400050" lvl="1" indent="0">
              <a:buNone/>
            </a:pPr>
            <a:endParaRPr lang="en-US" dirty="0"/>
          </a:p>
          <a:p>
            <a:pPr marL="457200" indent="-457200">
              <a:buFont typeface="+mj-lt"/>
              <a:buAutoNum type="arabicPeriod"/>
            </a:pPr>
            <a:r>
              <a:rPr lang="en-US" dirty="0" smtClean="0"/>
              <a:t>How would you manage her hyperlipidemia?    </a:t>
            </a:r>
            <a:endParaRPr lang="en-US" dirty="0"/>
          </a:p>
          <a:p>
            <a:pPr marL="0" indent="0">
              <a:buNone/>
            </a:pPr>
            <a:endParaRPr lang="en-US" dirty="0"/>
          </a:p>
        </p:txBody>
      </p:sp>
    </p:spTree>
    <p:extLst>
      <p:ext uri="{BB962C8B-B14F-4D97-AF65-F5344CB8AC3E}">
        <p14:creationId xmlns:p14="http://schemas.microsoft.com/office/powerpoint/2010/main" val="1365379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svingen\Desktop\flow ch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152400"/>
            <a:ext cx="4953000" cy="6629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838200" y="1143000"/>
            <a:ext cx="5944829" cy="1355940"/>
          </a:xfrm>
          <a:prstGeom prst="rect">
            <a:avLst/>
          </a:prstGeom>
        </p:spPr>
      </p:pic>
    </p:spTree>
    <p:extLst>
      <p:ext uri="{BB962C8B-B14F-4D97-AF65-F5344CB8AC3E}">
        <p14:creationId xmlns:p14="http://schemas.microsoft.com/office/powerpoint/2010/main" val="3865992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Hyperlipidemia</a:t>
            </a:r>
            <a:endParaRPr lang="en-US" dirty="0"/>
          </a:p>
        </p:txBody>
      </p:sp>
      <p:pic>
        <p:nvPicPr>
          <p:cNvPr id="2052"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286000"/>
            <a:ext cx="8229600" cy="324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96638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svingen\Desktop\flow chart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230" y="0"/>
            <a:ext cx="58835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833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Coaching</a:t>
            </a:r>
            <a:endParaRPr lang="en-US" dirty="0"/>
          </a:p>
        </p:txBody>
      </p:sp>
      <p:sp>
        <p:nvSpPr>
          <p:cNvPr id="3" name="Content Placeholder 2"/>
          <p:cNvSpPr>
            <a:spLocks noGrp="1"/>
          </p:cNvSpPr>
          <p:nvPr>
            <p:ph idx="1"/>
          </p:nvPr>
        </p:nvSpPr>
        <p:spPr/>
        <p:txBody>
          <a:bodyPr>
            <a:normAutofit/>
          </a:bodyPr>
          <a:lstStyle/>
          <a:p>
            <a:r>
              <a:rPr lang="en-US" dirty="0" smtClean="0"/>
              <a:t>What is health coaching?</a:t>
            </a:r>
          </a:p>
          <a:p>
            <a:pPr lvl="1"/>
            <a:r>
              <a:rPr lang="en-US" dirty="0" smtClean="0"/>
              <a:t>“A </a:t>
            </a:r>
            <a:r>
              <a:rPr lang="en-US" dirty="0"/>
              <a:t>process that facilitates healthy, sustainable behavior change by challenging a </a:t>
            </a:r>
            <a:r>
              <a:rPr lang="en-US" dirty="0" smtClean="0"/>
              <a:t>patient </a:t>
            </a:r>
            <a:r>
              <a:rPr lang="en-US" dirty="0"/>
              <a:t>to </a:t>
            </a:r>
            <a:r>
              <a:rPr lang="en-US" dirty="0" smtClean="0"/>
              <a:t>listen </a:t>
            </a:r>
            <a:r>
              <a:rPr lang="en-US" dirty="0"/>
              <a:t>to their inner wisdom, identify their values, and transform their goals into action</a:t>
            </a:r>
            <a:r>
              <a:rPr lang="en-US" dirty="0" smtClean="0"/>
              <a:t>.” </a:t>
            </a:r>
            <a:r>
              <a:rPr lang="en-US" baseline="30000" dirty="0" smtClean="0"/>
              <a:t>21</a:t>
            </a:r>
          </a:p>
          <a:p>
            <a:pPr lvl="1"/>
            <a:r>
              <a:rPr lang="en-US" dirty="0"/>
              <a:t>Getting the patient to do what you want them to do without telling them what to do. </a:t>
            </a:r>
            <a:r>
              <a:rPr lang="en-US" baseline="30000" dirty="0"/>
              <a:t>19</a:t>
            </a:r>
          </a:p>
          <a:p>
            <a:pPr lvl="1"/>
            <a:endParaRPr lang="en-US" dirty="0" smtClean="0"/>
          </a:p>
          <a:p>
            <a:pPr lvl="3"/>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3000034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Hyperlipidemia</a:t>
            </a:r>
            <a:endParaRPr lang="en-US" dirty="0"/>
          </a:p>
        </p:txBody>
      </p:sp>
      <p:sp>
        <p:nvSpPr>
          <p:cNvPr id="3" name="Content Placeholder 2"/>
          <p:cNvSpPr>
            <a:spLocks noGrp="1"/>
          </p:cNvSpPr>
          <p:nvPr>
            <p:ph idx="1"/>
          </p:nvPr>
        </p:nvSpPr>
        <p:spPr/>
        <p:txBody>
          <a:bodyPr>
            <a:normAutofit fontScale="92500"/>
          </a:bodyPr>
          <a:lstStyle/>
          <a:p>
            <a:r>
              <a:rPr lang="en-US" dirty="0" smtClean="0"/>
              <a:t>Why the change from target</a:t>
            </a:r>
            <a:r>
              <a:rPr lang="en-US" dirty="0"/>
              <a:t> </a:t>
            </a:r>
            <a:r>
              <a:rPr lang="en-US" dirty="0" smtClean="0"/>
              <a:t>LDL goals to the current guidelines?</a:t>
            </a:r>
          </a:p>
          <a:p>
            <a:pPr lvl="1"/>
            <a:r>
              <a:rPr lang="en-US" dirty="0"/>
              <a:t>RCT </a:t>
            </a:r>
            <a:r>
              <a:rPr lang="en-US" dirty="0" smtClean="0"/>
              <a:t>show </a:t>
            </a:r>
            <a:r>
              <a:rPr lang="en-US" dirty="0"/>
              <a:t>that ASCVD events are reduced by using the maximum tolerated statin </a:t>
            </a:r>
            <a:r>
              <a:rPr lang="en-US" dirty="0" smtClean="0"/>
              <a:t>intensity; use of LDL targets may result in under-treatment. </a:t>
            </a:r>
            <a:r>
              <a:rPr lang="en-US" baseline="30000" dirty="0" smtClean="0"/>
              <a:t>15</a:t>
            </a:r>
          </a:p>
          <a:p>
            <a:r>
              <a:rPr lang="en-US" dirty="0" smtClean="0"/>
              <a:t>What about </a:t>
            </a:r>
            <a:r>
              <a:rPr lang="en-US" dirty="0" err="1" smtClean="0"/>
              <a:t>nonstatin</a:t>
            </a:r>
            <a:r>
              <a:rPr lang="en-US" dirty="0" smtClean="0"/>
              <a:t> medication?</a:t>
            </a:r>
          </a:p>
          <a:p>
            <a:pPr lvl="1"/>
            <a:r>
              <a:rPr lang="en-US" dirty="0" smtClean="0"/>
              <a:t>No data show that adding a </a:t>
            </a:r>
            <a:r>
              <a:rPr lang="en-US" dirty="0" err="1" smtClean="0"/>
              <a:t>nonstatin</a:t>
            </a:r>
            <a:r>
              <a:rPr lang="en-US" dirty="0" smtClean="0"/>
              <a:t> drug to high-intensity statin therapy will provide ASCVD risk reduction benefits with acceptable safety margins.</a:t>
            </a:r>
          </a:p>
          <a:p>
            <a:pPr lvl="1"/>
            <a:r>
              <a:rPr lang="en-US" dirty="0"/>
              <a:t>If triglycerides are &gt; 500, </a:t>
            </a:r>
            <a:r>
              <a:rPr lang="en-US" dirty="0" err="1"/>
              <a:t>fenofibrate</a:t>
            </a:r>
            <a:r>
              <a:rPr lang="en-US" dirty="0"/>
              <a:t> may be considered with a low- or moderate-intensity </a:t>
            </a:r>
            <a:r>
              <a:rPr lang="en-US" dirty="0" smtClean="0"/>
              <a:t>statin</a:t>
            </a:r>
          </a:p>
          <a:p>
            <a:r>
              <a:rPr lang="en-US" dirty="0"/>
              <a:t>What about medication safety?</a:t>
            </a:r>
          </a:p>
          <a:p>
            <a:pPr lvl="1"/>
            <a:r>
              <a:rPr lang="en-US" dirty="0"/>
              <a:t>Do not initiate simvastatin 80mg </a:t>
            </a:r>
            <a:endParaRPr lang="en-US" dirty="0" smtClean="0"/>
          </a:p>
          <a:p>
            <a:pPr lvl="1"/>
            <a:r>
              <a:rPr lang="en-US" dirty="0" smtClean="0"/>
              <a:t>Do not initiate </a:t>
            </a:r>
            <a:r>
              <a:rPr lang="en-US" dirty="0" err="1" smtClean="0"/>
              <a:t>gemfibrozil</a:t>
            </a:r>
            <a:r>
              <a:rPr lang="en-US" dirty="0" smtClean="0"/>
              <a:t> in patients on statin therapy </a:t>
            </a:r>
            <a:endParaRPr lang="en-US" dirty="0"/>
          </a:p>
          <a:p>
            <a:pPr marL="457200" lvl="1" indent="0">
              <a:buNone/>
            </a:pPr>
            <a:endParaRPr lang="en-US" dirty="0" smtClean="0"/>
          </a:p>
          <a:p>
            <a:pPr marL="57150" indent="0">
              <a:buNone/>
            </a:pPr>
            <a:endParaRPr lang="en-US" dirty="0" smtClean="0"/>
          </a:p>
          <a:p>
            <a:pPr lvl="1"/>
            <a:endParaRPr lang="en-US" dirty="0"/>
          </a:p>
        </p:txBody>
      </p:sp>
    </p:spTree>
    <p:extLst>
      <p:ext uri="{BB962C8B-B14F-4D97-AF65-F5344CB8AC3E}">
        <p14:creationId xmlns:p14="http://schemas.microsoft.com/office/powerpoint/2010/main" val="538802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Hyperlipidemia</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S.R. is a 40 year old Native American female that has DMII, hypertension, hyperlipidemia, and depression.  She was seen in the ER for suicidal ideation and transferred to a psychiatric center for 4 weeks.  She is being discharged today and you receive her discharge med list.  You notice that the patient was prescribed simvastatin 40mg QHS </a:t>
            </a:r>
            <a:r>
              <a:rPr lang="en-US" dirty="0"/>
              <a:t>9</a:t>
            </a:r>
            <a:r>
              <a:rPr lang="en-US" dirty="0" smtClean="0"/>
              <a:t> months ago, and according to her refill history, looks compliant.  But the physician at the psychiatric center discontinued her simvastatin and prescribed niacin.  The patient’s 10-year risk for an ASCVD event prior to starting simvastatin was 8.4%.  Her last fasting lipid profile was drawn </a:t>
            </a:r>
            <a:r>
              <a:rPr lang="en-US" dirty="0"/>
              <a:t>9</a:t>
            </a:r>
            <a:r>
              <a:rPr lang="en-US" dirty="0" smtClean="0"/>
              <a:t> months ago and is as follows:</a:t>
            </a:r>
          </a:p>
          <a:p>
            <a:pPr marL="0" indent="0">
              <a:buNone/>
            </a:pPr>
            <a:r>
              <a:rPr lang="en-US" dirty="0" smtClean="0"/>
              <a:t>		</a:t>
            </a:r>
          </a:p>
          <a:p>
            <a:pPr marL="0" indent="0">
              <a:buNone/>
            </a:pPr>
            <a:r>
              <a:rPr lang="en-US" dirty="0" smtClean="0"/>
              <a:t>	TG 258, TC 234, HDL 59, LDL 123</a:t>
            </a:r>
          </a:p>
          <a:p>
            <a:pPr marL="0" indent="0">
              <a:buNone/>
            </a:pPr>
            <a:endParaRPr lang="en-US" dirty="0" smtClean="0"/>
          </a:p>
          <a:p>
            <a:pPr marL="0" indent="0">
              <a:buNone/>
            </a:pPr>
            <a:r>
              <a:rPr lang="en-US" dirty="0" smtClean="0"/>
              <a:t>You call the nurse to see why the statin was discontinued and why the patient was started on a medication that shows no benefit as far as ASCVD outcomes.</a:t>
            </a:r>
          </a:p>
          <a:p>
            <a:pPr marL="0" indent="0">
              <a:buNone/>
            </a:pPr>
            <a:endParaRPr lang="en-US" dirty="0"/>
          </a:p>
          <a:p>
            <a:pPr marL="0" indent="0">
              <a:buNone/>
            </a:pPr>
            <a:r>
              <a:rPr lang="en-US" dirty="0" smtClean="0"/>
              <a:t>What intensity statin should the patient be taking?</a:t>
            </a:r>
          </a:p>
          <a:p>
            <a:pPr marL="457200" indent="-457200">
              <a:buFont typeface="+mj-lt"/>
              <a:buAutoNum type="arabicPeriod"/>
            </a:pPr>
            <a:endParaRPr lang="en-US" dirty="0"/>
          </a:p>
        </p:txBody>
      </p:sp>
    </p:spTree>
    <p:extLst>
      <p:ext uri="{BB962C8B-B14F-4D97-AF65-F5344CB8AC3E}">
        <p14:creationId xmlns:p14="http://schemas.microsoft.com/office/powerpoint/2010/main" val="100361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svingen\Desktop\flow ch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76200"/>
            <a:ext cx="4953000" cy="6629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09600" y="914400"/>
            <a:ext cx="2590800" cy="1870512"/>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No ASCVD</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LDL is 123</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Diabetic</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LDL is 123</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40 </a:t>
            </a:r>
            <a:r>
              <a:rPr lang="en-US"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y.o</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with 10-year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ASCVD risk of 8.4%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6835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Hyperlipidemia</a:t>
            </a:r>
            <a:endParaRPr lang="en-US" dirty="0"/>
          </a:p>
        </p:txBody>
      </p:sp>
      <p:sp>
        <p:nvSpPr>
          <p:cNvPr id="3" name="Content Placeholder 2"/>
          <p:cNvSpPr>
            <a:spLocks noGrp="1"/>
          </p:cNvSpPr>
          <p:nvPr>
            <p:ph idx="1"/>
          </p:nvPr>
        </p:nvSpPr>
        <p:spPr/>
        <p:txBody>
          <a:bodyPr>
            <a:normAutofit/>
          </a:bodyPr>
          <a:lstStyle/>
          <a:p>
            <a:r>
              <a:rPr lang="en-US" dirty="0" smtClean="0"/>
              <a:t>How is the 10-year ASCVD risk calculated?</a:t>
            </a:r>
          </a:p>
          <a:p>
            <a:pPr lvl="1"/>
            <a:r>
              <a:rPr lang="en-US" dirty="0" smtClean="0"/>
              <a:t>Pooled Cohort Risk Assessment Equations. </a:t>
            </a:r>
          </a:p>
          <a:p>
            <a:pPr lvl="2"/>
            <a:r>
              <a:rPr lang="en-US" dirty="0" smtClean="0"/>
              <a:t>Developed by one of the work groups to determine the first occurrence of nonfatal and fatal MI or stroke.</a:t>
            </a:r>
          </a:p>
          <a:p>
            <a:pPr lvl="0"/>
            <a:r>
              <a:rPr lang="en-US" dirty="0"/>
              <a:t>Controversy surrounding the Pooled Cohort </a:t>
            </a:r>
            <a:r>
              <a:rPr lang="en-US" dirty="0" smtClean="0"/>
              <a:t>Equations</a:t>
            </a:r>
            <a:endParaRPr lang="en-US" sz="1100" dirty="0"/>
          </a:p>
          <a:p>
            <a:pPr lvl="1"/>
            <a:r>
              <a:rPr lang="en-US" dirty="0"/>
              <a:t>In patients with a lower predicted risk, overestimation of risk could be an </a:t>
            </a:r>
            <a:r>
              <a:rPr lang="en-US" dirty="0" smtClean="0"/>
              <a:t>issue  </a:t>
            </a:r>
            <a:endParaRPr lang="en-US" sz="1100" dirty="0"/>
          </a:p>
          <a:p>
            <a:pPr lvl="1"/>
            <a:r>
              <a:rPr lang="en-US" dirty="0"/>
              <a:t>This was acknowledged by the panel, which is why they chose &gt;7.5%, rather than &gt;5%, which was suggested by the clinical data, creating a buffer against potential overestimation of risk</a:t>
            </a:r>
            <a:endParaRPr lang="en-US" sz="1100" dirty="0"/>
          </a:p>
          <a:p>
            <a:pPr lvl="1"/>
            <a:r>
              <a:rPr lang="en-US" dirty="0"/>
              <a:t>No risk assessment algorithm or calculator will ever be perfect for personalized </a:t>
            </a:r>
            <a:r>
              <a:rPr lang="en-US" dirty="0" smtClean="0"/>
              <a:t>medicine</a:t>
            </a:r>
            <a:endParaRPr lang="en-US" sz="1100" dirty="0"/>
          </a:p>
          <a:p>
            <a:pPr lvl="2"/>
            <a:endParaRPr lang="en-US" dirty="0" smtClean="0"/>
          </a:p>
          <a:p>
            <a:pPr lvl="2"/>
            <a:endParaRPr lang="en-US" dirty="0"/>
          </a:p>
        </p:txBody>
      </p:sp>
    </p:spTree>
    <p:extLst>
      <p:ext uri="{BB962C8B-B14F-4D97-AF65-F5344CB8AC3E}">
        <p14:creationId xmlns:p14="http://schemas.microsoft.com/office/powerpoint/2010/main" val="2505941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Hyperlipidemia</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AM is 61 </a:t>
            </a:r>
            <a:r>
              <a:rPr lang="en-US" dirty="0" err="1" smtClean="0"/>
              <a:t>yo</a:t>
            </a:r>
            <a:r>
              <a:rPr lang="en-US" dirty="0" smtClean="0"/>
              <a:t> Native American female who is referred to IPC clinic for hyperlipidemia.  She has:</a:t>
            </a:r>
          </a:p>
          <a:p>
            <a:pPr>
              <a:buFont typeface="Arial" panose="020B0604020202020204" pitchFamily="34" charset="0"/>
              <a:buChar char="•"/>
            </a:pPr>
            <a:r>
              <a:rPr lang="en-US" dirty="0" smtClean="0"/>
              <a:t>Hypothyroidism – levothyroxine 0.15mg daily</a:t>
            </a:r>
          </a:p>
          <a:p>
            <a:pPr>
              <a:buFont typeface="Arial" panose="020B0604020202020204" pitchFamily="34" charset="0"/>
              <a:buChar char="•"/>
            </a:pPr>
            <a:r>
              <a:rPr lang="en-US" dirty="0" smtClean="0"/>
              <a:t>Hypertension – </a:t>
            </a:r>
            <a:r>
              <a:rPr lang="en-US" dirty="0" err="1" smtClean="0"/>
              <a:t>metoprolol</a:t>
            </a:r>
            <a:r>
              <a:rPr lang="en-US" dirty="0" smtClean="0"/>
              <a:t> 12.5mg BID</a:t>
            </a:r>
          </a:p>
          <a:p>
            <a:pPr>
              <a:buFont typeface="Arial" panose="020B0604020202020204" pitchFamily="34" charset="0"/>
              <a:buChar char="•"/>
            </a:pPr>
            <a:r>
              <a:rPr lang="en-US" dirty="0" smtClean="0"/>
              <a:t>Hyperlipidemia – simvastatin 40mg QHS</a:t>
            </a:r>
          </a:p>
          <a:p>
            <a:pPr>
              <a:buFont typeface="Arial" panose="020B0604020202020204" pitchFamily="34" charset="0"/>
              <a:buChar char="•"/>
            </a:pPr>
            <a:r>
              <a:rPr lang="en-US" dirty="0" smtClean="0"/>
              <a:t>MI four months ago - aspirin, </a:t>
            </a:r>
            <a:r>
              <a:rPr lang="en-US" dirty="0" err="1" smtClean="0"/>
              <a:t>clopidogrel</a:t>
            </a:r>
            <a:r>
              <a:rPr lang="en-US" dirty="0" smtClean="0"/>
              <a:t>, </a:t>
            </a:r>
            <a:r>
              <a:rPr lang="en-US" dirty="0" err="1" smtClean="0"/>
              <a:t>isosorbide</a:t>
            </a:r>
            <a:r>
              <a:rPr lang="en-US" dirty="0" smtClean="0"/>
              <a:t> SA, and nitro SL tabs were prescribed</a:t>
            </a:r>
          </a:p>
          <a:p>
            <a:pPr marL="0" indent="0">
              <a:buNone/>
            </a:pPr>
            <a:endParaRPr lang="en-US" dirty="0"/>
          </a:p>
          <a:p>
            <a:pPr marL="0" indent="0">
              <a:buNone/>
            </a:pPr>
            <a:r>
              <a:rPr lang="en-US" dirty="0" smtClean="0"/>
              <a:t>Her last direct LDL was 269 four months ago.  The patient seems upset during the visit and as med rec is performed, states she is not taking any of her medications and doesn’t want to take them, and can’t remember to take them anyway.  </a:t>
            </a:r>
          </a:p>
          <a:p>
            <a:pPr marL="0" indent="0">
              <a:buNone/>
            </a:pPr>
            <a:endParaRPr lang="en-US" dirty="0"/>
          </a:p>
          <a:p>
            <a:pPr marL="457200" indent="-457200">
              <a:buFont typeface="+mj-lt"/>
              <a:buAutoNum type="arabicPeriod"/>
            </a:pPr>
            <a:r>
              <a:rPr lang="en-US" dirty="0" smtClean="0"/>
              <a:t>Are her hyperlipidemia medications appropriate?  </a:t>
            </a:r>
          </a:p>
          <a:p>
            <a:pPr marL="457200" indent="-457200">
              <a:buFont typeface="+mj-lt"/>
              <a:buAutoNum type="arabicPeriod"/>
            </a:pPr>
            <a:r>
              <a:rPr lang="en-US" dirty="0" smtClean="0"/>
              <a:t>How would you use health coaching to manage her hyperlipidemia? </a:t>
            </a:r>
          </a:p>
          <a:p>
            <a:pPr marL="0" indent="0">
              <a:buNone/>
            </a:pPr>
            <a:r>
              <a:rPr lang="en-US" dirty="0"/>
              <a:t>	</a:t>
            </a:r>
            <a:endParaRPr lang="en-US" dirty="0" smtClean="0"/>
          </a:p>
        </p:txBody>
      </p:sp>
    </p:spTree>
    <p:extLst>
      <p:ext uri="{BB962C8B-B14F-4D97-AF65-F5344CB8AC3E}">
        <p14:creationId xmlns:p14="http://schemas.microsoft.com/office/powerpoint/2010/main" val="28255047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5400" dirty="0"/>
          </a:p>
          <a:p>
            <a:pPr marL="0" indent="0" algn="r">
              <a:buNone/>
            </a:pPr>
            <a:endParaRPr lang="en-US" sz="3600" dirty="0" smtClean="0"/>
          </a:p>
          <a:p>
            <a:pPr marL="0" indent="0" algn="r">
              <a:buNone/>
            </a:pPr>
            <a:r>
              <a:rPr lang="en-US" sz="3600" dirty="0" smtClean="0"/>
              <a:t>Christel.Svingen@ihs.gov</a:t>
            </a:r>
          </a:p>
          <a:p>
            <a:pPr marL="0" indent="0" algn="ctr">
              <a:buNone/>
            </a:pPr>
            <a:endParaRPr lang="en-US" sz="5400" dirty="0"/>
          </a:p>
        </p:txBody>
      </p:sp>
      <p:pic>
        <p:nvPicPr>
          <p:cNvPr id="1026" name="Picture 2" descr="C:\Users\Christel\Desktop\smel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37581"/>
            <a:ext cx="2438400" cy="32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3292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pPr>
              <a:buAutoNum type="arabicPeriod"/>
            </a:pPr>
            <a:r>
              <a:rPr lang="en-US" sz="1100" dirty="0" smtClean="0">
                <a:effectLst/>
              </a:rPr>
              <a:t>James PA, </a:t>
            </a:r>
            <a:r>
              <a:rPr lang="en-US" sz="1100" dirty="0" err="1" smtClean="0">
                <a:effectLst/>
              </a:rPr>
              <a:t>Oparil</a:t>
            </a:r>
            <a:r>
              <a:rPr lang="en-US" sz="1100" dirty="0" smtClean="0">
                <a:effectLst/>
              </a:rPr>
              <a:t> S, Carter BL, et al.  2014 Evidence-Based Guideline for the Management of High blood Pressure in Adults: Report From the Panel Members Appointed to the Eight Joint National Committee (JNC-8) </a:t>
            </a:r>
            <a:r>
              <a:rPr lang="en-US" sz="1100" i="1" dirty="0" smtClean="0">
                <a:effectLst/>
              </a:rPr>
              <a:t>JAMA. </a:t>
            </a:r>
            <a:r>
              <a:rPr lang="en-US" sz="1100" dirty="0" smtClean="0">
                <a:effectLst/>
              </a:rPr>
              <a:t>2013 Dec 8.  </a:t>
            </a:r>
          </a:p>
          <a:p>
            <a:pPr>
              <a:buAutoNum type="arabicPeriod"/>
            </a:pPr>
            <a:r>
              <a:rPr lang="en-US" sz="1100" dirty="0" smtClean="0"/>
              <a:t>Domino FJ. </a:t>
            </a:r>
            <a:r>
              <a:rPr lang="en-US" sz="1100" dirty="0"/>
              <a:t>Despite Controversy, JNC 8 Guideline Provides Much-needed Standards for Hypertension </a:t>
            </a:r>
            <a:r>
              <a:rPr lang="en-US" sz="1100" dirty="0" smtClean="0"/>
              <a:t>Management.  Healthcare Professionals Network.  2014 Jan 1.</a:t>
            </a:r>
          </a:p>
          <a:p>
            <a:pPr>
              <a:buAutoNum type="arabicPeriod"/>
            </a:pPr>
            <a:r>
              <a:rPr lang="en-US" sz="1100" dirty="0" err="1"/>
              <a:t>Mitka</a:t>
            </a:r>
            <a:r>
              <a:rPr lang="en-US" sz="1100" dirty="0"/>
              <a:t> M. IOM report: Evidence fails to support guidelines for dietary salt reduction. JAMA. 2013 Jun </a:t>
            </a:r>
            <a:r>
              <a:rPr lang="en-US" sz="1100" dirty="0" smtClean="0"/>
              <a:t>26</a:t>
            </a:r>
          </a:p>
          <a:p>
            <a:pPr>
              <a:buFont typeface="Wingdings" pitchFamily="2" charset="2"/>
              <a:buAutoNum type="arabicPeriod"/>
            </a:pPr>
            <a:r>
              <a:rPr lang="en-US" sz="1100" dirty="0" smtClean="0"/>
              <a:t>Esposito K, </a:t>
            </a:r>
            <a:r>
              <a:rPr lang="en-US" sz="1100" dirty="0" err="1" smtClean="0"/>
              <a:t>Ceriello</a:t>
            </a:r>
            <a:r>
              <a:rPr lang="en-US" sz="1100" dirty="0" smtClean="0"/>
              <a:t> A, Genovese S, et al. </a:t>
            </a:r>
            <a:r>
              <a:rPr lang="en-US" sz="1100" dirty="0"/>
              <a:t>Cardiovascular Guidelines: Separate Career May Help Attenuate </a:t>
            </a:r>
            <a:r>
              <a:rPr lang="en-US" sz="1100" dirty="0" smtClean="0"/>
              <a:t>Controversy. </a:t>
            </a:r>
            <a:r>
              <a:rPr lang="en-US" sz="1100" i="1" dirty="0" err="1"/>
              <a:t>Cardiovasc</a:t>
            </a:r>
            <a:r>
              <a:rPr lang="en-US" sz="1100" i="1" dirty="0"/>
              <a:t> </a:t>
            </a:r>
            <a:r>
              <a:rPr lang="en-US" sz="1100" i="1" dirty="0" err="1"/>
              <a:t>Diabetol</a:t>
            </a:r>
            <a:r>
              <a:rPr lang="en-US" sz="1100" i="1" dirty="0"/>
              <a:t>.</a:t>
            </a:r>
            <a:r>
              <a:rPr lang="en-US" sz="1100" dirty="0"/>
              <a:t> </a:t>
            </a:r>
            <a:r>
              <a:rPr lang="en-US" sz="1100" dirty="0" smtClean="0"/>
              <a:t>2014.</a:t>
            </a:r>
          </a:p>
          <a:p>
            <a:pPr>
              <a:buFont typeface="Wingdings" pitchFamily="2" charset="2"/>
              <a:buAutoNum type="arabicPeriod"/>
            </a:pPr>
            <a:r>
              <a:rPr lang="en-US" sz="1100" dirty="0" err="1" smtClean="0"/>
              <a:t>CushmanWC</a:t>
            </a:r>
            <a:r>
              <a:rPr lang="en-US" sz="1100" dirty="0"/>
              <a:t>, Evans GW, </a:t>
            </a:r>
            <a:r>
              <a:rPr lang="en-US" sz="1100" dirty="0" err="1"/>
              <a:t>Byington</a:t>
            </a:r>
            <a:r>
              <a:rPr lang="en-US" sz="1100" dirty="0"/>
              <a:t> RP, et </a:t>
            </a:r>
            <a:r>
              <a:rPr lang="en-US" sz="1100" dirty="0" smtClean="0"/>
              <a:t>al.  ACCORD </a:t>
            </a:r>
            <a:r>
              <a:rPr lang="en-US" sz="1100" dirty="0"/>
              <a:t>Study Group. Effects of </a:t>
            </a:r>
            <a:r>
              <a:rPr lang="en-US" sz="1100" dirty="0" smtClean="0"/>
              <a:t>intensive blood-pressure </a:t>
            </a:r>
            <a:r>
              <a:rPr lang="en-US" sz="1100" dirty="0"/>
              <a:t>control in type 2 diabetes </a:t>
            </a:r>
            <a:r>
              <a:rPr lang="en-US" sz="1100" dirty="0" smtClean="0"/>
              <a:t>mellitus.  </a:t>
            </a:r>
            <a:r>
              <a:rPr lang="en-US" sz="1100" i="1" dirty="0" smtClean="0"/>
              <a:t>N </a:t>
            </a:r>
            <a:r>
              <a:rPr lang="en-US" sz="1100" i="1" dirty="0" err="1"/>
              <a:t>Engl</a:t>
            </a:r>
            <a:r>
              <a:rPr lang="en-US" sz="1100" i="1" dirty="0"/>
              <a:t> J Med</a:t>
            </a:r>
            <a:r>
              <a:rPr lang="en-US" sz="1100" dirty="0"/>
              <a:t>. </a:t>
            </a:r>
            <a:r>
              <a:rPr lang="en-US" sz="1100" dirty="0" smtClean="0"/>
              <a:t>2010</a:t>
            </a:r>
            <a:r>
              <a:rPr lang="en-US" sz="1100" dirty="0"/>
              <a:t>;362(17):1575-1585.</a:t>
            </a:r>
            <a:endParaRPr lang="en-US" sz="1100" dirty="0" smtClean="0"/>
          </a:p>
          <a:p>
            <a:pPr>
              <a:buFont typeface="Wingdings" pitchFamily="2" charset="2"/>
              <a:buAutoNum type="arabicPeriod"/>
            </a:pPr>
            <a:r>
              <a:rPr lang="en-US" sz="1100" dirty="0" smtClean="0"/>
              <a:t>Hansson </a:t>
            </a:r>
            <a:r>
              <a:rPr lang="en-US" sz="1100" dirty="0"/>
              <a:t>L, </a:t>
            </a:r>
            <a:r>
              <a:rPr lang="en-US" sz="1100" dirty="0" err="1"/>
              <a:t>Zanchetti</a:t>
            </a:r>
            <a:r>
              <a:rPr lang="en-US" sz="1100" dirty="0"/>
              <a:t> A, Carruthers SG, et </a:t>
            </a:r>
            <a:r>
              <a:rPr lang="en-US" sz="1100" dirty="0" smtClean="0"/>
              <a:t>al; HOT </a:t>
            </a:r>
            <a:r>
              <a:rPr lang="en-US" sz="1100" dirty="0"/>
              <a:t>Study Group. Effects of </a:t>
            </a:r>
            <a:r>
              <a:rPr lang="en-US" sz="1100" dirty="0" smtClean="0"/>
              <a:t>intensive blood-pressure </a:t>
            </a:r>
            <a:r>
              <a:rPr lang="en-US" sz="1100" dirty="0"/>
              <a:t>lowering and low-dose aspirin </a:t>
            </a:r>
            <a:r>
              <a:rPr lang="en-US" sz="1100" dirty="0" smtClean="0"/>
              <a:t>in patients </a:t>
            </a:r>
            <a:r>
              <a:rPr lang="en-US" sz="1100" dirty="0"/>
              <a:t>with hypertension: principal results of </a:t>
            </a:r>
            <a:r>
              <a:rPr lang="en-US" sz="1100" dirty="0" smtClean="0"/>
              <a:t>the Hypertension </a:t>
            </a:r>
            <a:r>
              <a:rPr lang="en-US" sz="1100" dirty="0"/>
              <a:t>Optimal Treatment (</a:t>
            </a:r>
            <a:r>
              <a:rPr lang="en-US" sz="1100" dirty="0" smtClean="0"/>
              <a:t>HOT) </a:t>
            </a:r>
            <a:r>
              <a:rPr lang="en-US" sz="1100" dirty="0" err="1" smtClean="0"/>
              <a:t>randomised</a:t>
            </a:r>
            <a:r>
              <a:rPr lang="en-US" sz="1100" dirty="0" smtClean="0"/>
              <a:t> </a:t>
            </a:r>
            <a:r>
              <a:rPr lang="en-US" sz="1100" dirty="0"/>
              <a:t>trial. </a:t>
            </a:r>
            <a:r>
              <a:rPr lang="en-US" sz="1100" i="1" dirty="0"/>
              <a:t>Lancet</a:t>
            </a:r>
            <a:r>
              <a:rPr lang="en-US" sz="1100" dirty="0"/>
              <a:t>. 1998;351(9118):</a:t>
            </a:r>
            <a:r>
              <a:rPr lang="en-US" sz="1100" dirty="0" smtClean="0"/>
              <a:t>1755-1762.</a:t>
            </a:r>
          </a:p>
          <a:p>
            <a:pPr>
              <a:buFont typeface="Wingdings" pitchFamily="2" charset="2"/>
              <a:buAutoNum type="arabicPeriod"/>
            </a:pPr>
            <a:r>
              <a:rPr lang="en-US" sz="1100" dirty="0" smtClean="0"/>
              <a:t>Patel </a:t>
            </a:r>
            <a:r>
              <a:rPr lang="en-US" sz="1100" dirty="0"/>
              <a:t>A, </a:t>
            </a:r>
            <a:r>
              <a:rPr lang="en-US" sz="1100" dirty="0" err="1"/>
              <a:t>MacMahon</a:t>
            </a:r>
            <a:r>
              <a:rPr lang="en-US" sz="1100" dirty="0"/>
              <a:t> S, Chalmers J, et </a:t>
            </a:r>
            <a:r>
              <a:rPr lang="en-US" sz="1100" dirty="0" smtClean="0"/>
              <a:t>al; ADVANCE </a:t>
            </a:r>
            <a:r>
              <a:rPr lang="en-US" sz="1100" dirty="0"/>
              <a:t>Collaborative Group</a:t>
            </a:r>
            <a:r>
              <a:rPr lang="en-US" sz="1100" dirty="0" smtClean="0"/>
              <a:t>.  </a:t>
            </a:r>
            <a:r>
              <a:rPr lang="en-US" sz="1100" dirty="0"/>
              <a:t>Effects of a </a:t>
            </a:r>
            <a:r>
              <a:rPr lang="en-US" sz="1100" dirty="0" smtClean="0"/>
              <a:t>fixed combination </a:t>
            </a:r>
            <a:r>
              <a:rPr lang="en-US" sz="1100" dirty="0"/>
              <a:t>of perindopril and </a:t>
            </a:r>
            <a:r>
              <a:rPr lang="en-US" sz="1100" dirty="0" err="1"/>
              <a:t>indapamide</a:t>
            </a:r>
            <a:r>
              <a:rPr lang="en-US" sz="1100" dirty="0"/>
              <a:t> </a:t>
            </a:r>
            <a:r>
              <a:rPr lang="en-US" sz="1100" dirty="0" smtClean="0"/>
              <a:t>on </a:t>
            </a:r>
            <a:r>
              <a:rPr lang="en-US" sz="1100" dirty="0" err="1" smtClean="0"/>
              <a:t>macrovascular</a:t>
            </a:r>
            <a:r>
              <a:rPr lang="en-US" sz="1100" dirty="0" smtClean="0"/>
              <a:t> </a:t>
            </a:r>
            <a:r>
              <a:rPr lang="en-US" sz="1100" dirty="0"/>
              <a:t>and microvascular outcomes </a:t>
            </a:r>
            <a:r>
              <a:rPr lang="en-US" sz="1100" dirty="0" smtClean="0"/>
              <a:t>in patients </a:t>
            </a:r>
            <a:r>
              <a:rPr lang="en-US" sz="1100" dirty="0"/>
              <a:t>with type 2 diabetes mellitus (</a:t>
            </a:r>
            <a:r>
              <a:rPr lang="en-US" sz="1100" dirty="0" smtClean="0"/>
              <a:t>the ADVANCE </a:t>
            </a:r>
            <a:r>
              <a:rPr lang="en-US" sz="1100" dirty="0"/>
              <a:t>trial): a </a:t>
            </a:r>
            <a:r>
              <a:rPr lang="en-US" sz="1100" dirty="0" err="1"/>
              <a:t>randomised</a:t>
            </a:r>
            <a:r>
              <a:rPr lang="en-US" sz="1100" dirty="0"/>
              <a:t> controlled </a:t>
            </a:r>
            <a:r>
              <a:rPr lang="en-US" sz="1100" dirty="0" smtClean="0"/>
              <a:t>trial. </a:t>
            </a:r>
            <a:r>
              <a:rPr lang="en-US" sz="1100" i="1" dirty="0" smtClean="0"/>
              <a:t>Lancet</a:t>
            </a:r>
            <a:r>
              <a:rPr lang="en-US" sz="1100" dirty="0"/>
              <a:t>. </a:t>
            </a:r>
            <a:r>
              <a:rPr lang="en-US" sz="1100" dirty="0" smtClean="0"/>
              <a:t> 2007;370(9590</a:t>
            </a:r>
            <a:r>
              <a:rPr lang="en-US" sz="1100" dirty="0"/>
              <a:t>):</a:t>
            </a:r>
            <a:r>
              <a:rPr lang="en-US" sz="1100" dirty="0" smtClean="0"/>
              <a:t>829-840.</a:t>
            </a:r>
          </a:p>
          <a:p>
            <a:pPr>
              <a:buFont typeface="Wingdings" pitchFamily="2" charset="2"/>
              <a:buAutoNum type="arabicPeriod"/>
            </a:pPr>
            <a:r>
              <a:rPr lang="en-US" sz="1100" dirty="0" smtClean="0"/>
              <a:t>UK </a:t>
            </a:r>
            <a:r>
              <a:rPr lang="en-US" sz="1100" dirty="0"/>
              <a:t>Prospective Diabetes Study Group. </a:t>
            </a:r>
            <a:r>
              <a:rPr lang="en-US" sz="1100" dirty="0" smtClean="0"/>
              <a:t>Tight blood </a:t>
            </a:r>
            <a:r>
              <a:rPr lang="en-US" sz="1100" dirty="0"/>
              <a:t>pressure control and risk of </a:t>
            </a:r>
            <a:r>
              <a:rPr lang="en-US" sz="1100" dirty="0" err="1" smtClean="0"/>
              <a:t>macrovascular</a:t>
            </a:r>
            <a:r>
              <a:rPr lang="en-US" sz="1100" dirty="0" smtClean="0"/>
              <a:t> </a:t>
            </a:r>
            <a:r>
              <a:rPr lang="en-US" sz="1100" dirty="0"/>
              <a:t>and </a:t>
            </a:r>
            <a:r>
              <a:rPr lang="en-US" sz="1100" dirty="0" smtClean="0"/>
              <a:t>microvascular </a:t>
            </a:r>
            <a:r>
              <a:rPr lang="en-US" sz="1100" dirty="0"/>
              <a:t>complications in type 2 </a:t>
            </a:r>
            <a:r>
              <a:rPr lang="en-US" sz="1100" dirty="0" smtClean="0"/>
              <a:t>diabetes: </a:t>
            </a:r>
            <a:r>
              <a:rPr lang="nl-NL" sz="1100" dirty="0" smtClean="0"/>
              <a:t>UKPDS </a:t>
            </a:r>
            <a:r>
              <a:rPr lang="nl-NL" sz="1100" dirty="0"/>
              <a:t>38. </a:t>
            </a:r>
            <a:r>
              <a:rPr lang="nl-NL" sz="1100" i="1" dirty="0"/>
              <a:t>BMJ</a:t>
            </a:r>
            <a:r>
              <a:rPr lang="nl-NL" sz="1100" dirty="0"/>
              <a:t>. 1998;317(7160):</a:t>
            </a:r>
            <a:r>
              <a:rPr lang="nl-NL" sz="1100" dirty="0" smtClean="0"/>
              <a:t>703-713.</a:t>
            </a:r>
          </a:p>
          <a:p>
            <a:pPr>
              <a:buFont typeface="Wingdings" pitchFamily="2" charset="2"/>
              <a:buAutoNum type="arabicPeriod"/>
            </a:pPr>
            <a:r>
              <a:rPr lang="en-US" sz="1100" dirty="0" smtClean="0"/>
              <a:t>New </a:t>
            </a:r>
            <a:r>
              <a:rPr lang="en-US" sz="1100" dirty="0"/>
              <a:t>Blood Pressure Guidelines Draw </a:t>
            </a:r>
            <a:r>
              <a:rPr lang="en-US" sz="1100" dirty="0" smtClean="0"/>
              <a:t>Fire; Dissenting </a:t>
            </a:r>
            <a:r>
              <a:rPr lang="en-US" sz="1100" dirty="0"/>
              <a:t>medical experts from panel warn that new rules could endanger some </a:t>
            </a:r>
            <a:r>
              <a:rPr lang="en-US" sz="1100" dirty="0" smtClean="0"/>
              <a:t>people.  </a:t>
            </a:r>
            <a:r>
              <a:rPr lang="en-US" sz="1100" dirty="0" smtClean="0">
                <a:hlinkClick r:id="rId2"/>
              </a:rPr>
              <a:t>http</a:t>
            </a:r>
            <a:r>
              <a:rPr lang="en-US" sz="1100" dirty="0">
                <a:hlinkClick r:id="rId2"/>
              </a:rPr>
              <a:t>://</a:t>
            </a:r>
            <a:r>
              <a:rPr lang="en-US" sz="1100" dirty="0" smtClean="0">
                <a:hlinkClick r:id="rId2"/>
              </a:rPr>
              <a:t>www.aarp.org/health/conditions-treatments/info-2014/new-blood-pressure-guidelines-raise-controversy.2.html</a:t>
            </a:r>
            <a:r>
              <a:rPr lang="en-US" sz="1100" dirty="0" smtClean="0"/>
              <a:t>.   Obtained from the internet on 4/6/15.</a:t>
            </a:r>
          </a:p>
          <a:p>
            <a:pPr>
              <a:buFont typeface="Wingdings" pitchFamily="2" charset="2"/>
              <a:buAutoNum type="arabicPeriod"/>
            </a:pPr>
            <a:r>
              <a:rPr lang="en-US" sz="1100" dirty="0" err="1" smtClean="0"/>
              <a:t>Dahlof</a:t>
            </a:r>
            <a:r>
              <a:rPr lang="en-US" sz="1100" dirty="0" smtClean="0"/>
              <a:t> </a:t>
            </a:r>
            <a:r>
              <a:rPr lang="en-US" sz="1100" dirty="0"/>
              <a:t>B, Devereux RB, </a:t>
            </a:r>
            <a:r>
              <a:rPr lang="en-US" sz="1100" dirty="0" err="1"/>
              <a:t>Kjeldsen</a:t>
            </a:r>
            <a:r>
              <a:rPr lang="en-US" sz="1100" dirty="0"/>
              <a:t> SE, et al; </a:t>
            </a:r>
            <a:r>
              <a:rPr lang="en-US" sz="1100" dirty="0" smtClean="0"/>
              <a:t>LIFE Study </a:t>
            </a:r>
            <a:r>
              <a:rPr lang="en-US" sz="1100" dirty="0"/>
              <a:t>Group. Cardiovascular morbidity </a:t>
            </a:r>
            <a:r>
              <a:rPr lang="en-US" sz="1100" dirty="0" smtClean="0"/>
              <a:t>and mortality </a:t>
            </a:r>
            <a:r>
              <a:rPr lang="en-US" sz="1100" dirty="0"/>
              <a:t>in the Losartan Intervention For </a:t>
            </a:r>
            <a:r>
              <a:rPr lang="en-US" sz="1100" dirty="0" smtClean="0"/>
              <a:t>Endpoint reduction </a:t>
            </a:r>
            <a:r>
              <a:rPr lang="en-US" sz="1100" dirty="0"/>
              <a:t>in hypertension study (LIFE</a:t>
            </a:r>
            <a:r>
              <a:rPr lang="en-US" sz="1100" dirty="0" smtClean="0"/>
              <a:t>): a </a:t>
            </a:r>
            <a:r>
              <a:rPr lang="en-US" sz="1100" dirty="0" err="1"/>
              <a:t>randomised</a:t>
            </a:r>
            <a:r>
              <a:rPr lang="en-US" sz="1100" dirty="0"/>
              <a:t> trial against atenolol. </a:t>
            </a:r>
            <a:r>
              <a:rPr lang="en-US" sz="1100" i="1" dirty="0" smtClean="0"/>
              <a:t>Lancet</a:t>
            </a:r>
            <a:r>
              <a:rPr lang="en-US" sz="1100" dirty="0" smtClean="0"/>
              <a:t>.  2002;359(9311</a:t>
            </a:r>
            <a:r>
              <a:rPr lang="en-US" sz="1100" dirty="0"/>
              <a:t>):</a:t>
            </a:r>
            <a:r>
              <a:rPr lang="en-US" sz="1100" dirty="0" smtClean="0"/>
              <a:t>995-1003.</a:t>
            </a:r>
            <a:endParaRPr lang="en-US" sz="1100" dirty="0"/>
          </a:p>
          <a:p>
            <a:pPr>
              <a:buFont typeface="Wingdings" pitchFamily="2" charset="2"/>
              <a:buAutoNum type="arabicPeriod"/>
            </a:pPr>
            <a:r>
              <a:rPr lang="en-US" sz="1100" dirty="0" smtClean="0"/>
              <a:t>Antihypertensive </a:t>
            </a:r>
            <a:r>
              <a:rPr lang="en-US" sz="1100" dirty="0"/>
              <a:t>and </a:t>
            </a:r>
            <a:r>
              <a:rPr lang="en-US" sz="1100" dirty="0" smtClean="0"/>
              <a:t>Lipid-Lowering Treatment </a:t>
            </a:r>
            <a:r>
              <a:rPr lang="en-US" sz="1100" dirty="0"/>
              <a:t>to Prevent Heart Attack </a:t>
            </a:r>
            <a:r>
              <a:rPr lang="en-US" sz="1100" dirty="0" smtClean="0"/>
              <a:t>Trial Collaborative </a:t>
            </a:r>
            <a:r>
              <a:rPr lang="en-US" sz="1100" dirty="0"/>
              <a:t>Research Group. Diuretic </a:t>
            </a:r>
            <a:r>
              <a:rPr lang="en-US" sz="1100" dirty="0" smtClean="0"/>
              <a:t>versus alpha-blocker </a:t>
            </a:r>
            <a:r>
              <a:rPr lang="en-US" sz="1100" dirty="0"/>
              <a:t>as first-step </a:t>
            </a:r>
            <a:r>
              <a:rPr lang="en-US" sz="1100" dirty="0" smtClean="0"/>
              <a:t>antihypertensive therapy</a:t>
            </a:r>
            <a:r>
              <a:rPr lang="en-US" sz="1100" dirty="0"/>
              <a:t>: final results from the Antihypertensive </a:t>
            </a:r>
            <a:r>
              <a:rPr lang="en-US" sz="1100" dirty="0" smtClean="0"/>
              <a:t>and Lipid-Lowering </a:t>
            </a:r>
            <a:r>
              <a:rPr lang="en-US" sz="1100" dirty="0"/>
              <a:t>Treatment to Prevent Heart </a:t>
            </a:r>
            <a:r>
              <a:rPr lang="en-US" sz="1100" dirty="0" smtClean="0"/>
              <a:t>Attack Trial </a:t>
            </a:r>
            <a:r>
              <a:rPr lang="en-US" sz="1100" dirty="0"/>
              <a:t>(ALLHAT). </a:t>
            </a:r>
            <a:r>
              <a:rPr lang="en-US" sz="1100" i="1" dirty="0"/>
              <a:t>Hypertension</a:t>
            </a:r>
            <a:r>
              <a:rPr lang="en-US" sz="1100" dirty="0"/>
              <a:t>. 2003;42(3):239-246.</a:t>
            </a:r>
          </a:p>
        </p:txBody>
      </p:sp>
    </p:spTree>
    <p:extLst>
      <p:ext uri="{BB962C8B-B14F-4D97-AF65-F5344CB8AC3E}">
        <p14:creationId xmlns:p14="http://schemas.microsoft.com/office/powerpoint/2010/main" val="1678210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228600" indent="-228600">
              <a:buAutoNum type="arabicPeriod" startAt="12"/>
            </a:pPr>
            <a:r>
              <a:rPr lang="en-US" sz="1100" dirty="0" smtClean="0"/>
              <a:t>ALLHAT </a:t>
            </a:r>
            <a:r>
              <a:rPr lang="en-US" sz="1100" dirty="0"/>
              <a:t>Officers and Coordinators for </a:t>
            </a:r>
            <a:r>
              <a:rPr lang="en-US" sz="1100" dirty="0" smtClean="0"/>
              <a:t>the ALLHAT </a:t>
            </a:r>
            <a:r>
              <a:rPr lang="en-US" sz="1100" dirty="0"/>
              <a:t>Collaborative Research Group. </a:t>
            </a:r>
            <a:r>
              <a:rPr lang="en-US" sz="1100" dirty="0" smtClean="0"/>
              <a:t>The Antihypertensive </a:t>
            </a:r>
            <a:r>
              <a:rPr lang="en-US" sz="1100" dirty="0"/>
              <a:t>and Lipid-Lowering Treatment </a:t>
            </a:r>
            <a:r>
              <a:rPr lang="en-US" sz="1100" dirty="0" smtClean="0"/>
              <a:t>to Prevent </a:t>
            </a:r>
            <a:r>
              <a:rPr lang="en-US" sz="1100" dirty="0"/>
              <a:t>Heart Attack Trial: major outcomes </a:t>
            </a:r>
            <a:r>
              <a:rPr lang="en-US" sz="1100" dirty="0" smtClean="0"/>
              <a:t>in high-risk </a:t>
            </a:r>
            <a:r>
              <a:rPr lang="en-US" sz="1100" dirty="0"/>
              <a:t>hypertensive patients randomized </a:t>
            </a:r>
            <a:r>
              <a:rPr lang="en-US" sz="1100" dirty="0" smtClean="0"/>
              <a:t>to angiotensin-converting </a:t>
            </a:r>
            <a:r>
              <a:rPr lang="en-US" sz="1100" dirty="0"/>
              <a:t>enzyme inhibitor or </a:t>
            </a:r>
            <a:r>
              <a:rPr lang="en-US" sz="1100" dirty="0" smtClean="0"/>
              <a:t>calcium </a:t>
            </a:r>
            <a:r>
              <a:rPr lang="sv-SE" sz="1100" dirty="0" smtClean="0"/>
              <a:t>channel </a:t>
            </a:r>
            <a:r>
              <a:rPr lang="sv-SE" sz="1100" dirty="0"/>
              <a:t>blocker vs diuretic. </a:t>
            </a:r>
            <a:r>
              <a:rPr lang="sv-SE" sz="1100" i="1" dirty="0" smtClean="0"/>
              <a:t>JAMA</a:t>
            </a:r>
            <a:r>
              <a:rPr lang="sv-SE" sz="1100" dirty="0" smtClean="0"/>
              <a:t>.  </a:t>
            </a:r>
            <a:r>
              <a:rPr lang="en-US" sz="1100" dirty="0" smtClean="0"/>
              <a:t>2002;288(23</a:t>
            </a:r>
            <a:r>
              <a:rPr lang="en-US" sz="1100" dirty="0"/>
              <a:t>):2981-2997</a:t>
            </a:r>
            <a:r>
              <a:rPr lang="en-US" sz="1100" dirty="0" smtClean="0"/>
              <a:t>.</a:t>
            </a:r>
          </a:p>
          <a:p>
            <a:pPr marL="228600" indent="-228600">
              <a:buAutoNum type="arabicPeriod" startAt="12"/>
            </a:pPr>
            <a:r>
              <a:rPr lang="en-US" sz="1100" dirty="0" err="1" smtClean="0"/>
              <a:t>Gianikos</a:t>
            </a:r>
            <a:r>
              <a:rPr lang="en-US" sz="1100" dirty="0"/>
              <a:t> D. </a:t>
            </a:r>
            <a:r>
              <a:rPr lang="en-US" sz="1100" dirty="0" smtClean="0"/>
              <a:t> Hyper </a:t>
            </a:r>
            <a:r>
              <a:rPr lang="en-US" sz="1100" dirty="0"/>
              <a:t>Tension: the JNC 8 Controversy. </a:t>
            </a:r>
            <a:r>
              <a:rPr lang="en-US" sz="1100" dirty="0">
                <a:hlinkClick r:id="rId2"/>
              </a:rPr>
              <a:t>http://</a:t>
            </a:r>
            <a:r>
              <a:rPr lang="en-US" sz="1100" dirty="0" smtClean="0">
                <a:hlinkClick r:id="rId2"/>
              </a:rPr>
              <a:t>www.consultant360.com/blog/dean-gianakos-md-facp/hyper-tension-jnc-8-controversy</a:t>
            </a:r>
            <a:r>
              <a:rPr lang="en-US" sz="1100" dirty="0" smtClean="0"/>
              <a:t>.  Obtained from the internet on 4/9/15.</a:t>
            </a:r>
          </a:p>
          <a:p>
            <a:pPr marL="228600" indent="-228600">
              <a:buAutoNum type="arabicPeriod" startAt="12"/>
            </a:pPr>
            <a:r>
              <a:rPr lang="en-US" sz="1100" dirty="0" smtClean="0"/>
              <a:t>Wright JT, Fine LJ, </a:t>
            </a:r>
            <a:r>
              <a:rPr lang="en-US" sz="1100" dirty="0" err="1" smtClean="0"/>
              <a:t>Lackland</a:t>
            </a:r>
            <a:r>
              <a:rPr lang="en-US" sz="1100" dirty="0"/>
              <a:t> DT, et al. Evidence Supporting a Systolic Blood Pressure Goal of Less Than 150 mm Hg in Patients Aged 60 Years or Older: The Minority </a:t>
            </a:r>
            <a:r>
              <a:rPr lang="en-US" sz="1100" dirty="0" smtClean="0"/>
              <a:t>View. </a:t>
            </a:r>
            <a:r>
              <a:rPr lang="sv-SE" sz="1100" i="1" dirty="0"/>
              <a:t>Ann Intern Med. </a:t>
            </a:r>
            <a:r>
              <a:rPr lang="sv-SE" sz="1100" dirty="0"/>
              <a:t>2014;160(7):499-503.</a:t>
            </a:r>
            <a:r>
              <a:rPr lang="en-US" sz="1100" dirty="0" smtClean="0"/>
              <a:t>  </a:t>
            </a:r>
          </a:p>
          <a:p>
            <a:pPr marL="228600" indent="-228600">
              <a:buAutoNum type="arabicPeriod" startAt="12"/>
            </a:pPr>
            <a:r>
              <a:rPr lang="en-US" sz="1100" dirty="0"/>
              <a:t>Goff DC Jr, Lloyd-Jones DM, Bennett G, et al. 2013 ACC/AHA guideline on the assessment of cardiovascular risk: a report of the American College of Cardiology/American Heart Association Task Force on Practice Guidelines. </a:t>
            </a:r>
            <a:r>
              <a:rPr lang="en-US" sz="1100" i="1" dirty="0"/>
              <a:t>Circulation</a:t>
            </a:r>
            <a:r>
              <a:rPr lang="en-US" sz="1100" dirty="0"/>
              <a:t>. 2014;129(25 </a:t>
            </a:r>
            <a:r>
              <a:rPr lang="en-US" sz="1100" dirty="0" err="1"/>
              <a:t>suppl</a:t>
            </a:r>
            <a:r>
              <a:rPr lang="en-US" sz="1100" dirty="0"/>
              <a:t> 2):S49–S73</a:t>
            </a:r>
            <a:r>
              <a:rPr lang="en-US" sz="1100" dirty="0" smtClean="0"/>
              <a:t>.</a:t>
            </a:r>
          </a:p>
          <a:p>
            <a:pPr marL="228600" indent="-228600">
              <a:buAutoNum type="arabicPeriod" startAt="12"/>
            </a:pPr>
            <a:r>
              <a:rPr lang="en-US" sz="1100" dirty="0" err="1" smtClean="0"/>
              <a:t>Hannings</a:t>
            </a:r>
            <a:r>
              <a:rPr lang="en-US" sz="1100" dirty="0" smtClean="0"/>
              <a:t> A, Firm AL, Bertrand CA, </a:t>
            </a:r>
            <a:r>
              <a:rPr lang="en-US" sz="1100" dirty="0" err="1" smtClean="0"/>
              <a:t>Galdo</a:t>
            </a:r>
            <a:r>
              <a:rPr lang="en-US" sz="1100" dirty="0" smtClean="0"/>
              <a:t> JA.  Hypertension 101: A Review of JNC 8.  U.S. Pharmacist.  2015 Feb 28.</a:t>
            </a:r>
          </a:p>
          <a:p>
            <a:pPr marL="228600" indent="-228600">
              <a:buAutoNum type="arabicPeriod" startAt="12"/>
            </a:pPr>
            <a:r>
              <a:rPr lang="en-US" sz="1100" dirty="0" smtClean="0"/>
              <a:t>Properties of Statins.  </a:t>
            </a:r>
            <a:r>
              <a:rPr lang="en-US" sz="1100" dirty="0" err="1" smtClean="0"/>
              <a:t>UpToDate</a:t>
            </a:r>
            <a:r>
              <a:rPr lang="en-US" sz="1100" dirty="0" smtClean="0"/>
              <a:t>.  Obtained from the internet on 3/6/15.</a:t>
            </a:r>
          </a:p>
          <a:p>
            <a:pPr marL="228600" indent="-228600">
              <a:buAutoNum type="arabicPeriod" startAt="12"/>
            </a:pPr>
            <a:r>
              <a:rPr lang="en-US" sz="1100" dirty="0" err="1" smtClean="0"/>
              <a:t>Jackevicius</a:t>
            </a:r>
            <a:r>
              <a:rPr lang="en-US" sz="1100" dirty="0" smtClean="0"/>
              <a:t> CA, How Do the 2013 Cholesterol Guidelines Compare With Previous Cholesterol Guidelines Reports? </a:t>
            </a:r>
            <a:r>
              <a:rPr lang="pt-BR" sz="1100" i="1" dirty="0"/>
              <a:t>Circ Cardiovasc Qual Outcomes</a:t>
            </a:r>
            <a:r>
              <a:rPr lang="pt-BR" sz="1100" dirty="0"/>
              <a:t>. 2014 Mar;7(2):306-10</a:t>
            </a:r>
            <a:r>
              <a:rPr lang="pt-BR" sz="1100" dirty="0" smtClean="0"/>
              <a:t>.</a:t>
            </a:r>
          </a:p>
          <a:p>
            <a:pPr marL="228600" indent="-228600">
              <a:buAutoNum type="arabicPeriod" startAt="12"/>
            </a:pPr>
            <a:r>
              <a:rPr lang="pt-BR" sz="1100" dirty="0" smtClean="0"/>
              <a:t>The Essential Guide to Health Coaching.  Webmdhealthservices.com  Obtained from the internet on 3/15/15.</a:t>
            </a:r>
          </a:p>
          <a:p>
            <a:pPr marL="228600" indent="-228600">
              <a:buAutoNum type="arabicPeriod" startAt="12"/>
            </a:pPr>
            <a:r>
              <a:rPr lang="pt-BR" sz="1100" dirty="0" smtClean="0"/>
              <a:t>Wellcoaches Trainee Handbook; Procedures for Wellcoaching Health and Wellness Coach Training Program.  Wellcoaches School of Coaching.  2013  </a:t>
            </a:r>
          </a:p>
          <a:p>
            <a:pPr marL="228600" indent="-228600">
              <a:buAutoNum type="arabicPeriod" startAt="12"/>
            </a:pPr>
            <a:r>
              <a:rPr lang="pt-BR" sz="1100" dirty="0" smtClean="0"/>
              <a:t>Health Coaching.  Wikipedia.  Obtained from the internet on 3/15/15.</a:t>
            </a:r>
            <a:endParaRPr lang="en-US" sz="1100" dirty="0" smtClean="0"/>
          </a:p>
          <a:p>
            <a:pPr marL="228600" indent="-228600">
              <a:buAutoNum type="arabicPeriod" startAt="12"/>
            </a:pPr>
            <a:endParaRPr lang="en-US" sz="1200" dirty="0" smtClean="0"/>
          </a:p>
          <a:p>
            <a:pPr marL="0" indent="0">
              <a:buNone/>
            </a:pPr>
            <a:endParaRPr lang="en-US" sz="1200" dirty="0"/>
          </a:p>
        </p:txBody>
      </p:sp>
    </p:spTree>
    <p:extLst>
      <p:ext uri="{BB962C8B-B14F-4D97-AF65-F5344CB8AC3E}">
        <p14:creationId xmlns:p14="http://schemas.microsoft.com/office/powerpoint/2010/main" val="1152379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Health Coaching</a:t>
            </a:r>
            <a:endParaRPr lang="en-US"/>
          </a:p>
        </p:txBody>
      </p:sp>
      <p:sp>
        <p:nvSpPr>
          <p:cNvPr id="3" name="Content Placeholder 2"/>
          <p:cNvSpPr>
            <a:spLocks noGrp="1"/>
          </p:cNvSpPr>
          <p:nvPr>
            <p:ph idx="1"/>
          </p:nvPr>
        </p:nvSpPr>
        <p:spPr/>
        <p:txBody>
          <a:bodyPr>
            <a:normAutofit lnSpcReduction="10000"/>
          </a:bodyPr>
          <a:lstStyle/>
          <a:p>
            <a:r>
              <a:rPr lang="en-US" dirty="0"/>
              <a:t>What is the difference between traditional counseling and health coaching?</a:t>
            </a:r>
          </a:p>
          <a:p>
            <a:pPr lvl="1"/>
            <a:r>
              <a:rPr lang="en-US" u="sng" dirty="0"/>
              <a:t>Traditional counseling: </a:t>
            </a:r>
          </a:p>
          <a:p>
            <a:pPr lvl="2"/>
            <a:r>
              <a:rPr lang="en-US" dirty="0"/>
              <a:t>Telling the patient what they need to do, how they need to do it, and what their goals should be </a:t>
            </a:r>
          </a:p>
          <a:p>
            <a:pPr lvl="1"/>
            <a:r>
              <a:rPr lang="en-US" u="sng" dirty="0"/>
              <a:t>Health coaching:</a:t>
            </a:r>
          </a:p>
          <a:p>
            <a:pPr lvl="2"/>
            <a:r>
              <a:rPr lang="en-US" i="1" dirty="0"/>
              <a:t>Establish a relationship </a:t>
            </a:r>
            <a:r>
              <a:rPr lang="en-US" dirty="0"/>
              <a:t>- Building trust through engagement</a:t>
            </a:r>
          </a:p>
          <a:p>
            <a:pPr lvl="2"/>
            <a:r>
              <a:rPr lang="en-US" i="1" dirty="0"/>
              <a:t>Motivational interviewing </a:t>
            </a:r>
            <a:r>
              <a:rPr lang="en-US" dirty="0"/>
              <a:t>-</a:t>
            </a:r>
            <a:r>
              <a:rPr lang="en-US" dirty="0" smtClean="0"/>
              <a:t> </a:t>
            </a:r>
            <a:endParaRPr lang="en-US" dirty="0"/>
          </a:p>
          <a:p>
            <a:pPr lvl="3"/>
            <a:r>
              <a:rPr lang="en-US" dirty="0"/>
              <a:t>The patient’s knowledge, strengths, values, and desires are </a:t>
            </a:r>
            <a:r>
              <a:rPr lang="en-US" dirty="0" smtClean="0"/>
              <a:t>recognized</a:t>
            </a:r>
          </a:p>
          <a:p>
            <a:pPr lvl="3"/>
            <a:r>
              <a:rPr lang="en-US" dirty="0" smtClean="0"/>
              <a:t>Ambivalence </a:t>
            </a:r>
            <a:r>
              <a:rPr lang="en-US" dirty="0"/>
              <a:t>to change is addressed </a:t>
            </a:r>
          </a:p>
          <a:p>
            <a:pPr lvl="3"/>
            <a:r>
              <a:rPr lang="en-US" dirty="0" smtClean="0"/>
              <a:t>Engage </a:t>
            </a:r>
            <a:r>
              <a:rPr lang="en-US" dirty="0"/>
              <a:t>intrinsic motivation in order to change behavior   </a:t>
            </a:r>
          </a:p>
          <a:p>
            <a:pPr lvl="2"/>
            <a:r>
              <a:rPr lang="en-US" i="1" dirty="0"/>
              <a:t>Goal setting </a:t>
            </a:r>
            <a:r>
              <a:rPr lang="en-US" dirty="0"/>
              <a:t>- Specific goals are set collaboratively so the patient is able to move in the direction of his/her newly formed desires.  A plan is put in place to track and evaluate progress.  </a:t>
            </a:r>
          </a:p>
          <a:p>
            <a:endParaRPr lang="en-US" dirty="0"/>
          </a:p>
        </p:txBody>
      </p:sp>
    </p:spTree>
    <p:extLst>
      <p:ext uri="{BB962C8B-B14F-4D97-AF65-F5344CB8AC3E}">
        <p14:creationId xmlns:p14="http://schemas.microsoft.com/office/powerpoint/2010/main" val="2063486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Coaching</a:t>
            </a:r>
            <a:endParaRPr lang="en-US" dirty="0"/>
          </a:p>
        </p:txBody>
      </p:sp>
      <p:sp>
        <p:nvSpPr>
          <p:cNvPr id="3" name="Content Placeholder 2"/>
          <p:cNvSpPr>
            <a:spLocks noGrp="1"/>
          </p:cNvSpPr>
          <p:nvPr>
            <p:ph idx="1"/>
          </p:nvPr>
        </p:nvSpPr>
        <p:spPr/>
        <p:txBody>
          <a:bodyPr>
            <a:normAutofit/>
          </a:bodyPr>
          <a:lstStyle/>
          <a:p>
            <a:r>
              <a:rPr lang="en-US" dirty="0" smtClean="0"/>
              <a:t>J.S. is a 37 year old male who presented to his PCP with </a:t>
            </a:r>
            <a:r>
              <a:rPr lang="en-US" dirty="0"/>
              <a:t>blurry </a:t>
            </a:r>
            <a:r>
              <a:rPr lang="en-US" dirty="0" smtClean="0"/>
              <a:t>vision and blood sugar readings of “high” on his glucose meter.  He has DMII, hyperlipidemia, hypertension, is obese, and works as an EMT and drives ambulance.  His A1c is 11.2 today.  He is currently taking metformin, but his PCP prescribed </a:t>
            </a:r>
            <a:r>
              <a:rPr lang="en-US" dirty="0" err="1" smtClean="0"/>
              <a:t>Levemir</a:t>
            </a:r>
            <a:r>
              <a:rPr lang="en-US" dirty="0" smtClean="0"/>
              <a:t> insulin.  He comes to the pharmacy to pick up his diabetes medications and tells the pharmacist that he’s not interested in starting insulin.  The pharmacist is at least able to talk him in to taking the medication with him, and then places an DSM consult.  I am able to contact him a few days later.  </a:t>
            </a:r>
            <a:endParaRPr lang="en-US" dirty="0"/>
          </a:p>
        </p:txBody>
      </p:sp>
    </p:spTree>
    <p:extLst>
      <p:ext uri="{BB962C8B-B14F-4D97-AF65-F5344CB8AC3E}">
        <p14:creationId xmlns:p14="http://schemas.microsoft.com/office/powerpoint/2010/main" val="2337228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Coaching</a:t>
            </a:r>
            <a:endParaRPr lang="en-US" dirty="0"/>
          </a:p>
        </p:txBody>
      </p:sp>
      <p:sp>
        <p:nvSpPr>
          <p:cNvPr id="3" name="Content Placeholder 2"/>
          <p:cNvSpPr>
            <a:spLocks noGrp="1"/>
          </p:cNvSpPr>
          <p:nvPr>
            <p:ph idx="1"/>
          </p:nvPr>
        </p:nvSpPr>
        <p:spPr/>
        <p:txBody>
          <a:bodyPr/>
          <a:lstStyle/>
          <a:p>
            <a:r>
              <a:rPr lang="en-US" dirty="0"/>
              <a:t>Patient states </a:t>
            </a:r>
            <a:r>
              <a:rPr lang="en-US" dirty="0" smtClean="0"/>
              <a:t>that:</a:t>
            </a:r>
          </a:p>
          <a:p>
            <a:pPr lvl="1"/>
            <a:r>
              <a:rPr lang="en-US" dirty="0"/>
              <a:t>H</a:t>
            </a:r>
            <a:r>
              <a:rPr lang="en-US" dirty="0" smtClean="0"/>
              <a:t>e </a:t>
            </a:r>
            <a:r>
              <a:rPr lang="en-US" dirty="0"/>
              <a:t>has been injecting his </a:t>
            </a:r>
            <a:r>
              <a:rPr lang="en-US" dirty="0" err="1" smtClean="0"/>
              <a:t>Levemir</a:t>
            </a:r>
            <a:r>
              <a:rPr lang="en-US" dirty="0" smtClean="0"/>
              <a:t> </a:t>
            </a:r>
            <a:r>
              <a:rPr lang="en-US" dirty="0"/>
              <a:t>as taught and as prescribed between 7 and 8 every </a:t>
            </a:r>
            <a:r>
              <a:rPr lang="en-US" dirty="0" smtClean="0"/>
              <a:t>evening, and taking his metformin.  </a:t>
            </a:r>
          </a:p>
          <a:p>
            <a:pPr lvl="1"/>
            <a:r>
              <a:rPr lang="en-US" dirty="0" smtClean="0"/>
              <a:t>He </a:t>
            </a:r>
            <a:r>
              <a:rPr lang="en-US" dirty="0"/>
              <a:t>does not check his sugars very often, but when he does, he says that they are in the </a:t>
            </a:r>
            <a:r>
              <a:rPr lang="en-US" dirty="0" smtClean="0"/>
              <a:t>500's, but </a:t>
            </a:r>
            <a:r>
              <a:rPr lang="en-US" dirty="0"/>
              <a:t>doesn't care or really pay attention to the numbers.  </a:t>
            </a:r>
            <a:endParaRPr lang="en-US" dirty="0" smtClean="0"/>
          </a:p>
          <a:p>
            <a:pPr lvl="1"/>
            <a:r>
              <a:rPr lang="en-US" dirty="0" smtClean="0"/>
              <a:t>He </a:t>
            </a:r>
            <a:r>
              <a:rPr lang="en-US" dirty="0"/>
              <a:t>does not admit to any hyperglycemic symptoms. </a:t>
            </a:r>
            <a:endParaRPr lang="en-US" dirty="0" smtClean="0"/>
          </a:p>
          <a:p>
            <a:pPr lvl="1"/>
            <a:r>
              <a:rPr lang="en-US" dirty="0" smtClean="0"/>
              <a:t>He is too </a:t>
            </a:r>
            <a:r>
              <a:rPr lang="en-US" dirty="0"/>
              <a:t>busy at work, </a:t>
            </a:r>
            <a:r>
              <a:rPr lang="en-US" dirty="0" smtClean="0"/>
              <a:t>and does not have time for a DSM appt.  I </a:t>
            </a:r>
            <a:r>
              <a:rPr lang="en-US" dirty="0"/>
              <a:t>would just give him more medications anyway, and he doesn't like when medical people tell him what to do. </a:t>
            </a:r>
            <a:endParaRPr lang="en-US" dirty="0" smtClean="0"/>
          </a:p>
          <a:p>
            <a:pPr lvl="1"/>
            <a:endParaRPr lang="en-US" dirty="0"/>
          </a:p>
          <a:p>
            <a:r>
              <a:rPr lang="en-US" dirty="0" smtClean="0"/>
              <a:t>How do you respond? </a:t>
            </a:r>
            <a:endParaRPr lang="en-US" dirty="0"/>
          </a:p>
          <a:p>
            <a:pPr marL="0" indent="0">
              <a:buNone/>
            </a:pPr>
            <a:endParaRPr lang="en-US" dirty="0"/>
          </a:p>
        </p:txBody>
      </p:sp>
    </p:spTree>
    <p:extLst>
      <p:ext uri="{BB962C8B-B14F-4D97-AF65-F5344CB8AC3E}">
        <p14:creationId xmlns:p14="http://schemas.microsoft.com/office/powerpoint/2010/main" val="4160558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Coaching</a:t>
            </a:r>
            <a:endParaRPr lang="en-US" dirty="0"/>
          </a:p>
        </p:txBody>
      </p:sp>
      <p:sp>
        <p:nvSpPr>
          <p:cNvPr id="3" name="Content Placeholder 2"/>
          <p:cNvSpPr>
            <a:spLocks noGrp="1"/>
          </p:cNvSpPr>
          <p:nvPr>
            <p:ph idx="1"/>
          </p:nvPr>
        </p:nvSpPr>
        <p:spPr/>
        <p:txBody>
          <a:bodyPr>
            <a:normAutofit/>
          </a:bodyPr>
          <a:lstStyle/>
          <a:p>
            <a:pPr lvl="1"/>
            <a:r>
              <a:rPr lang="en-US" b="1" dirty="0" smtClean="0"/>
              <a:t>Establish </a:t>
            </a:r>
            <a:r>
              <a:rPr lang="en-US" b="1" dirty="0"/>
              <a:t>a relationship </a:t>
            </a:r>
            <a:endParaRPr lang="en-US" b="1" dirty="0" smtClean="0"/>
          </a:p>
          <a:p>
            <a:pPr lvl="1"/>
            <a:r>
              <a:rPr lang="en-US" b="1" dirty="0" smtClean="0"/>
              <a:t>Motivational </a:t>
            </a:r>
            <a:r>
              <a:rPr lang="en-US" b="1" dirty="0"/>
              <a:t>interviewing</a:t>
            </a:r>
            <a:r>
              <a:rPr lang="en-US" i="1" dirty="0"/>
              <a:t> </a:t>
            </a:r>
            <a:endParaRPr lang="en-US" dirty="0"/>
          </a:p>
          <a:p>
            <a:pPr lvl="2"/>
            <a:r>
              <a:rPr lang="en-US" dirty="0"/>
              <a:t>Ambivalence to change is </a:t>
            </a:r>
            <a:r>
              <a:rPr lang="en-US" dirty="0" smtClean="0"/>
              <a:t>addressed  </a:t>
            </a:r>
          </a:p>
          <a:p>
            <a:pPr lvl="2"/>
            <a:r>
              <a:rPr lang="en-US" dirty="0" smtClean="0"/>
              <a:t>The </a:t>
            </a:r>
            <a:r>
              <a:rPr lang="en-US" dirty="0"/>
              <a:t>patient’s knowledge, strengths, values, and desires are </a:t>
            </a:r>
            <a:r>
              <a:rPr lang="en-US" dirty="0" smtClean="0"/>
              <a:t>recognized</a:t>
            </a:r>
            <a:endParaRPr lang="en-US" dirty="0"/>
          </a:p>
          <a:p>
            <a:pPr lvl="2"/>
            <a:r>
              <a:rPr lang="en-US" dirty="0"/>
              <a:t>Engage intrinsic motivation in order to change behavior   </a:t>
            </a:r>
          </a:p>
          <a:p>
            <a:pPr lvl="1"/>
            <a:r>
              <a:rPr lang="en-US" b="1" dirty="0"/>
              <a:t>Goal setting </a:t>
            </a:r>
            <a:endParaRPr lang="en-US" dirty="0"/>
          </a:p>
          <a:p>
            <a:endParaRPr lang="en-US" dirty="0"/>
          </a:p>
          <a:p>
            <a:endParaRPr lang="en-US" dirty="0"/>
          </a:p>
        </p:txBody>
      </p:sp>
    </p:spTree>
    <p:extLst>
      <p:ext uri="{BB962C8B-B14F-4D97-AF65-F5344CB8AC3E}">
        <p14:creationId xmlns:p14="http://schemas.microsoft.com/office/powerpoint/2010/main" val="1388114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Hypertension</a:t>
            </a:r>
            <a:endParaRPr lang="en-US" dirty="0"/>
          </a:p>
        </p:txBody>
      </p:sp>
      <p:sp>
        <p:nvSpPr>
          <p:cNvPr id="3" name="Content Placeholder 2"/>
          <p:cNvSpPr>
            <a:spLocks noGrp="1"/>
          </p:cNvSpPr>
          <p:nvPr>
            <p:ph idx="1"/>
          </p:nvPr>
        </p:nvSpPr>
        <p:spPr/>
        <p:txBody>
          <a:bodyPr/>
          <a:lstStyle/>
          <a:p>
            <a:pPr marL="0" lvl="1" indent="0">
              <a:buNone/>
            </a:pPr>
            <a:r>
              <a:rPr lang="en-US" sz="3200" dirty="0" smtClean="0"/>
              <a:t>2014 Evidence-Based Guideline for the Management of High Blood Pressure in Adults: Report From the Panel Members Appointed to the Eighth Joint National Committee (JNC 8)</a:t>
            </a:r>
          </a:p>
        </p:txBody>
      </p:sp>
    </p:spTree>
    <p:extLst>
      <p:ext uri="{BB962C8B-B14F-4D97-AF65-F5344CB8AC3E}">
        <p14:creationId xmlns:p14="http://schemas.microsoft.com/office/powerpoint/2010/main" val="28798778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TM01790490[[fn=Decatur]]</Template>
  <TotalTime>9302</TotalTime>
  <Words>5760</Words>
  <Application>Microsoft Office PowerPoint</Application>
  <PresentationFormat>On-screen Show (4:3)</PresentationFormat>
  <Paragraphs>451</Paragraphs>
  <Slides>47</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Arial</vt:lpstr>
      <vt:lpstr>Bodoni MT Condensed</vt:lpstr>
      <vt:lpstr>Calibri</vt:lpstr>
      <vt:lpstr>Courier New</vt:lpstr>
      <vt:lpstr>Franklin Gothic Book</vt:lpstr>
      <vt:lpstr>Symbol</vt:lpstr>
      <vt:lpstr>Times New Roman</vt:lpstr>
      <vt:lpstr>Wingdings</vt:lpstr>
      <vt:lpstr>Decatur</vt:lpstr>
      <vt:lpstr> Hypertension and Hyperlipidemia;  Using Guidelines and Health Coaching to Optimize Patient Outcomes</vt:lpstr>
      <vt:lpstr>Objectives</vt:lpstr>
      <vt:lpstr>Disclosures</vt:lpstr>
      <vt:lpstr>Health Coaching</vt:lpstr>
      <vt:lpstr>Health Coaching</vt:lpstr>
      <vt:lpstr>Health Coaching</vt:lpstr>
      <vt:lpstr>Health Coaching</vt:lpstr>
      <vt:lpstr>Health Coaching</vt:lpstr>
      <vt:lpstr>Hypertension</vt:lpstr>
      <vt:lpstr>Hypertension</vt:lpstr>
      <vt:lpstr>Hypertension</vt:lpstr>
      <vt:lpstr>Hypertension</vt:lpstr>
      <vt:lpstr>Hypertension</vt:lpstr>
      <vt:lpstr>Hypertension</vt:lpstr>
      <vt:lpstr>Hypertension</vt:lpstr>
      <vt:lpstr>Hypertension</vt:lpstr>
      <vt:lpstr>Hypertension</vt:lpstr>
      <vt:lpstr>Hypertension</vt:lpstr>
      <vt:lpstr>Hypertension</vt:lpstr>
      <vt:lpstr>Hypertension</vt:lpstr>
      <vt:lpstr>Hypertension</vt:lpstr>
      <vt:lpstr>Hypertension</vt:lpstr>
      <vt:lpstr>Hypertension</vt:lpstr>
      <vt:lpstr>Hypertension</vt:lpstr>
      <vt:lpstr>Hypertension</vt:lpstr>
      <vt:lpstr>Hypertension</vt:lpstr>
      <vt:lpstr>Hypertension</vt:lpstr>
      <vt:lpstr>Hypertension</vt:lpstr>
      <vt:lpstr>Hyperlipidemia</vt:lpstr>
      <vt:lpstr>Hyperlipidemia</vt:lpstr>
      <vt:lpstr>Hyperlipidemia</vt:lpstr>
      <vt:lpstr>Hyperlipidemia</vt:lpstr>
      <vt:lpstr>Hyperlipidemia</vt:lpstr>
      <vt:lpstr>PowerPoint Presentation</vt:lpstr>
      <vt:lpstr>Hyperlipidemia</vt:lpstr>
      <vt:lpstr>Hyperlipidemia</vt:lpstr>
      <vt:lpstr>PowerPoint Presentation</vt:lpstr>
      <vt:lpstr>Hyperlipidemia</vt:lpstr>
      <vt:lpstr>PowerPoint Presentation</vt:lpstr>
      <vt:lpstr>Hyperlipidemia</vt:lpstr>
      <vt:lpstr>Hyperlipidemia</vt:lpstr>
      <vt:lpstr>PowerPoint Presentation</vt:lpstr>
      <vt:lpstr>Hyperlipidemia</vt:lpstr>
      <vt:lpstr>Hyperlipidemia</vt:lpstr>
      <vt:lpstr>Questions?</vt:lpstr>
      <vt:lpstr>References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Coaching and Updates in Hypertension and Hyperlipidemia</dc:title>
  <dc:creator>Svingen, Christel (IHS/BEM)</dc:creator>
  <cp:lastModifiedBy>Maari Loy</cp:lastModifiedBy>
  <cp:revision>278</cp:revision>
  <dcterms:created xsi:type="dcterms:W3CDTF">2015-01-12T15:33:07Z</dcterms:created>
  <dcterms:modified xsi:type="dcterms:W3CDTF">2016-02-08T17:44:42Z</dcterms:modified>
</cp:coreProperties>
</file>